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70" r:id="rId10"/>
    <p:sldId id="263" r:id="rId11"/>
    <p:sldId id="264" r:id="rId12"/>
    <p:sldId id="265" r:id="rId13"/>
    <p:sldId id="266" r:id="rId14"/>
    <p:sldId id="271" r:id="rId15"/>
    <p:sldId id="267" r:id="rId16"/>
    <p:sldId id="272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3CEA11-1D3E-467C-842D-1D64BD2B89D6}" v="24" dt="2024-12-01T17:25:53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a Dremelj" userId="af96948d51e3741c" providerId="LiveId" clId="{D33CEA11-1D3E-467C-842D-1D64BD2B89D6}"/>
    <pc:docChg chg="undo custSel addSld delSld modSld sldOrd">
      <pc:chgData name="Sabina Dremelj" userId="af96948d51e3741c" providerId="LiveId" clId="{D33CEA11-1D3E-467C-842D-1D64BD2B89D6}" dt="2024-12-01T17:25:59.673" v="205" actId="20577"/>
      <pc:docMkLst>
        <pc:docMk/>
      </pc:docMkLst>
      <pc:sldChg chg="modSp mod">
        <pc:chgData name="Sabina Dremelj" userId="af96948d51e3741c" providerId="LiveId" clId="{D33CEA11-1D3E-467C-842D-1D64BD2B89D6}" dt="2024-12-01T17:18:31.639" v="159" actId="113"/>
        <pc:sldMkLst>
          <pc:docMk/>
          <pc:sldMk cId="0" sldId="256"/>
        </pc:sldMkLst>
        <pc:spChg chg="mod">
          <ac:chgData name="Sabina Dremelj" userId="af96948d51e3741c" providerId="LiveId" clId="{D33CEA11-1D3E-467C-842D-1D64BD2B89D6}" dt="2024-12-01T17:18:31.639" v="159" actId="113"/>
          <ac:spMkLst>
            <pc:docMk/>
            <pc:sldMk cId="0" sldId="256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23:16.492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1-30T21:23:31.664" v="7" actId="403"/>
        <pc:sldMkLst>
          <pc:docMk/>
          <pc:sldMk cId="0" sldId="257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23:31.664" v="7" actId="403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2-01T17:18:54.372" v="163" actId="20577"/>
        <pc:sldMkLst>
          <pc:docMk/>
          <pc:sldMk cId="0" sldId="258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2-01T17:18:54.372" v="163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1-30T21:27:27.542" v="98" actId="20577"/>
        <pc:sldMkLst>
          <pc:docMk/>
          <pc:sldMk cId="0" sldId="259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27:27.542" v="98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1-30T21:28:32.885" v="104" actId="113"/>
        <pc:sldMkLst>
          <pc:docMk/>
          <pc:sldMk cId="0" sldId="260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60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28:32.885" v="104" actId="11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2-01T17:24:35.754" v="180"/>
        <pc:sldMkLst>
          <pc:docMk/>
          <pc:sldMk cId="0" sldId="261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61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2-01T17:24:35.754" v="180"/>
          <ac:spMkLst>
            <pc:docMk/>
            <pc:sldMk cId="0" sldId="261"/>
            <ac:spMk id="3" creationId="{00000000-0000-0000-0000-000000000000}"/>
          </ac:spMkLst>
        </pc:spChg>
      </pc:sldChg>
      <pc:sldChg chg="addSp delSp modSp mod">
        <pc:chgData name="Sabina Dremelj" userId="af96948d51e3741c" providerId="LiveId" clId="{D33CEA11-1D3E-467C-842D-1D64BD2B89D6}" dt="2024-11-30T21:33:53.816" v="122" actId="22"/>
        <pc:sldMkLst>
          <pc:docMk/>
          <pc:sldMk cId="0" sldId="262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62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33:14.136" v="114" actId="403"/>
          <ac:spMkLst>
            <pc:docMk/>
            <pc:sldMk cId="0" sldId="262"/>
            <ac:spMk id="3" creationId="{00000000-0000-0000-0000-000000000000}"/>
          </ac:spMkLst>
        </pc:spChg>
        <pc:spChg chg="add del">
          <ac:chgData name="Sabina Dremelj" userId="af96948d51e3741c" providerId="LiveId" clId="{D33CEA11-1D3E-467C-842D-1D64BD2B89D6}" dt="2024-11-30T21:33:45.606" v="118" actId="22"/>
          <ac:spMkLst>
            <pc:docMk/>
            <pc:sldMk cId="0" sldId="262"/>
            <ac:spMk id="5" creationId="{3D135556-9D2C-8435-0111-98482EEFD7FF}"/>
          </ac:spMkLst>
        </pc:spChg>
        <pc:spChg chg="add del mod">
          <ac:chgData name="Sabina Dremelj" userId="af96948d51e3741c" providerId="LiveId" clId="{D33CEA11-1D3E-467C-842D-1D64BD2B89D6}" dt="2024-11-30T21:33:53.816" v="122" actId="22"/>
          <ac:spMkLst>
            <pc:docMk/>
            <pc:sldMk cId="0" sldId="262"/>
            <ac:spMk id="7" creationId="{EB5C4F31-0CA7-80EE-7EEF-1ED9C2AAAC24}"/>
          </ac:spMkLst>
        </pc:spChg>
      </pc:sldChg>
      <pc:sldChg chg="modSp del mod">
        <pc:chgData name="Sabina Dremelj" userId="af96948d51e3741c" providerId="LiveId" clId="{D33CEA11-1D3E-467C-842D-1D64BD2B89D6}" dt="2024-12-01T17:25:04.029" v="182" actId="113"/>
        <pc:sldMkLst>
          <pc:docMk/>
          <pc:sldMk cId="0" sldId="263"/>
        </pc:sldMkLst>
        <pc:spChg chg="mod">
          <ac:chgData name="Sabina Dremelj" userId="af96948d51e3741c" providerId="LiveId" clId="{D33CEA11-1D3E-467C-842D-1D64BD2B89D6}" dt="2024-12-01T17:25:04.029" v="182" actId="113"/>
          <ac:spMkLst>
            <pc:docMk/>
            <pc:sldMk cId="0" sldId="263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63"/>
            <ac:spMk id="3" creationId="{00000000-0000-0000-0000-000000000000}"/>
          </ac:spMkLst>
        </pc:spChg>
      </pc:sldChg>
      <pc:sldChg chg="modSp del">
        <pc:chgData name="Sabina Dremelj" userId="af96948d51e3741c" providerId="LiveId" clId="{D33CEA11-1D3E-467C-842D-1D64BD2B89D6}" dt="2024-12-01T17:25:19.623" v="184"/>
        <pc:sldMkLst>
          <pc:docMk/>
          <pc:sldMk cId="0" sldId="264"/>
        </pc:sldMkLst>
        <pc:spChg chg="mod">
          <ac:chgData name="Sabina Dremelj" userId="af96948d51e3741c" providerId="LiveId" clId="{D33CEA11-1D3E-467C-842D-1D64BD2B89D6}" dt="2024-11-30T21:22:43.282" v="0"/>
          <ac:spMkLst>
            <pc:docMk/>
            <pc:sldMk cId="0" sldId="264"/>
            <ac:spMk id="2" creationId="{00000000-0000-0000-0000-000000000000}"/>
          </ac:spMkLst>
        </pc:spChg>
        <pc:spChg chg="mod">
          <ac:chgData name="Sabina Dremelj" userId="af96948d51e3741c" providerId="LiveId" clId="{D33CEA11-1D3E-467C-842D-1D64BD2B89D6}" dt="2024-12-01T17:25:19.623" v="184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2-01T17:25:59.673" v="205" actId="20577"/>
        <pc:sldMkLst>
          <pc:docMk/>
          <pc:sldMk cId="0" sldId="265"/>
        </pc:sldMkLst>
        <pc:spChg chg="mod">
          <ac:chgData name="Sabina Dremelj" userId="af96948d51e3741c" providerId="LiveId" clId="{D33CEA11-1D3E-467C-842D-1D64BD2B89D6}" dt="2024-12-01T17:25:59.673" v="205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Sabina Dremelj" userId="af96948d51e3741c" providerId="LiveId" clId="{D33CEA11-1D3E-467C-842D-1D64BD2B89D6}" dt="2024-11-30T21:49:17.430" v="139" actId="20577"/>
        <pc:sldMkLst>
          <pc:docMk/>
          <pc:sldMk cId="0" sldId="267"/>
        </pc:sldMkLst>
        <pc:spChg chg="mod">
          <ac:chgData name="Sabina Dremelj" userId="af96948d51e3741c" providerId="LiveId" clId="{D33CEA11-1D3E-467C-842D-1D64BD2B89D6}" dt="2024-11-30T21:49:17.430" v="139" actId="20577"/>
          <ac:spMkLst>
            <pc:docMk/>
            <pc:sldMk cId="0" sldId="267"/>
            <ac:spMk id="3" creationId="{00000000-0000-0000-0000-000000000000}"/>
          </ac:spMkLst>
        </pc:spChg>
      </pc:sldChg>
      <pc:sldChg chg="delSp modSp new mod">
        <pc:chgData name="Sabina Dremelj" userId="af96948d51e3741c" providerId="LiveId" clId="{D33CEA11-1D3E-467C-842D-1D64BD2B89D6}" dt="2024-12-01T17:24:50.785" v="181" actId="20577"/>
        <pc:sldMkLst>
          <pc:docMk/>
          <pc:sldMk cId="2792801785" sldId="270"/>
        </pc:sldMkLst>
        <pc:spChg chg="del">
          <ac:chgData name="Sabina Dremelj" userId="af96948d51e3741c" providerId="LiveId" clId="{D33CEA11-1D3E-467C-842D-1D64BD2B89D6}" dt="2024-11-30T21:38:10.760" v="126" actId="478"/>
          <ac:spMkLst>
            <pc:docMk/>
            <pc:sldMk cId="2792801785" sldId="270"/>
            <ac:spMk id="2" creationId="{E84C4E34-B8DC-115B-50F0-E4770B74770B}"/>
          </ac:spMkLst>
        </pc:spChg>
        <pc:spChg chg="mod">
          <ac:chgData name="Sabina Dremelj" userId="af96948d51e3741c" providerId="LiveId" clId="{D33CEA11-1D3E-467C-842D-1D64BD2B89D6}" dt="2024-12-01T17:24:50.785" v="181" actId="20577"/>
          <ac:spMkLst>
            <pc:docMk/>
            <pc:sldMk cId="2792801785" sldId="270"/>
            <ac:spMk id="3" creationId="{723EBC2D-173B-B9A9-D91B-5809EE193A07}"/>
          </ac:spMkLst>
        </pc:spChg>
      </pc:sldChg>
      <pc:sldChg chg="addSp delSp modSp new mod ord">
        <pc:chgData name="Sabina Dremelj" userId="af96948d51e3741c" providerId="LiveId" clId="{D33CEA11-1D3E-467C-842D-1D64BD2B89D6}" dt="2024-11-30T21:52:20.547" v="149"/>
        <pc:sldMkLst>
          <pc:docMk/>
          <pc:sldMk cId="1908287267" sldId="271"/>
        </pc:sldMkLst>
        <pc:spChg chg="del">
          <ac:chgData name="Sabina Dremelj" userId="af96948d51e3741c" providerId="LiveId" clId="{D33CEA11-1D3E-467C-842D-1D64BD2B89D6}" dt="2024-11-30T21:52:04.357" v="144" actId="478"/>
          <ac:spMkLst>
            <pc:docMk/>
            <pc:sldMk cId="1908287267" sldId="271"/>
            <ac:spMk id="2" creationId="{CEBE4DD5-C6BD-C1CD-CC02-468E5B1E507F}"/>
          </ac:spMkLst>
        </pc:spChg>
        <pc:spChg chg="del">
          <ac:chgData name="Sabina Dremelj" userId="af96948d51e3741c" providerId="LiveId" clId="{D33CEA11-1D3E-467C-842D-1D64BD2B89D6}" dt="2024-11-30T21:51:51.318" v="141" actId="931"/>
          <ac:spMkLst>
            <pc:docMk/>
            <pc:sldMk cId="1908287267" sldId="271"/>
            <ac:spMk id="3" creationId="{87D603DE-30E9-75A0-30F5-35BC4B4EF94F}"/>
          </ac:spMkLst>
        </pc:spChg>
        <pc:picChg chg="add mod">
          <ac:chgData name="Sabina Dremelj" userId="af96948d51e3741c" providerId="LiveId" clId="{D33CEA11-1D3E-467C-842D-1D64BD2B89D6}" dt="2024-11-30T21:52:16.158" v="147" actId="14100"/>
          <ac:picMkLst>
            <pc:docMk/>
            <pc:sldMk cId="1908287267" sldId="271"/>
            <ac:picMk id="5" creationId="{A9668E89-30F0-95B5-E395-89BAB155F58E}"/>
          </ac:picMkLst>
        </pc:picChg>
      </pc:sldChg>
      <pc:sldChg chg="addSp delSp modSp new mod ord">
        <pc:chgData name="Sabina Dremelj" userId="af96948d51e3741c" providerId="LiveId" clId="{D33CEA11-1D3E-467C-842D-1D64BD2B89D6}" dt="2024-11-30T21:54:17.733" v="158" actId="14100"/>
        <pc:sldMkLst>
          <pc:docMk/>
          <pc:sldMk cId="478575355" sldId="272"/>
        </pc:sldMkLst>
        <pc:spChg chg="del">
          <ac:chgData name="Sabina Dremelj" userId="af96948d51e3741c" providerId="LiveId" clId="{D33CEA11-1D3E-467C-842D-1D64BD2B89D6}" dt="2024-11-30T21:54:05.546" v="154" actId="478"/>
          <ac:spMkLst>
            <pc:docMk/>
            <pc:sldMk cId="478575355" sldId="272"/>
            <ac:spMk id="2" creationId="{004042CE-8803-62FE-BA8A-661EB33EF1EE}"/>
          </ac:spMkLst>
        </pc:spChg>
        <pc:spChg chg="del">
          <ac:chgData name="Sabina Dremelj" userId="af96948d51e3741c" providerId="LiveId" clId="{D33CEA11-1D3E-467C-842D-1D64BD2B89D6}" dt="2024-11-30T21:53:50.297" v="151" actId="931"/>
          <ac:spMkLst>
            <pc:docMk/>
            <pc:sldMk cId="478575355" sldId="272"/>
            <ac:spMk id="3" creationId="{3EB579BF-B6E1-9401-E767-3CA640883A1C}"/>
          </ac:spMkLst>
        </pc:spChg>
        <pc:picChg chg="add mod">
          <ac:chgData name="Sabina Dremelj" userId="af96948d51e3741c" providerId="LiveId" clId="{D33CEA11-1D3E-467C-842D-1D64BD2B89D6}" dt="2024-11-30T21:54:17.733" v="158" actId="14100"/>
          <ac:picMkLst>
            <pc:docMk/>
            <pc:sldMk cId="478575355" sldId="272"/>
            <ac:picMk id="5" creationId="{E3EA6316-E2E5-F8D2-3008-1D57185F8E16}"/>
          </ac:picMkLst>
        </pc:picChg>
      </pc:sldChg>
      <pc:sldChg chg="addSp delSp modSp new mod ord">
        <pc:chgData name="Sabina Dremelj" userId="af96948d51e3741c" providerId="LiveId" clId="{D33CEA11-1D3E-467C-842D-1D64BD2B89D6}" dt="2024-12-01T17:24:09.339" v="175"/>
        <pc:sldMkLst>
          <pc:docMk/>
          <pc:sldMk cId="4142572297" sldId="273"/>
        </pc:sldMkLst>
        <pc:spChg chg="del">
          <ac:chgData name="Sabina Dremelj" userId="af96948d51e3741c" providerId="LiveId" clId="{D33CEA11-1D3E-467C-842D-1D64BD2B89D6}" dt="2024-12-01T17:23:41.676" v="168" actId="478"/>
          <ac:spMkLst>
            <pc:docMk/>
            <pc:sldMk cId="4142572297" sldId="273"/>
            <ac:spMk id="2" creationId="{661352BC-D387-DF52-4AF8-48EBF0C0304C}"/>
          </ac:spMkLst>
        </pc:spChg>
        <pc:spChg chg="del">
          <ac:chgData name="Sabina Dremelj" userId="af96948d51e3741c" providerId="LiveId" clId="{D33CEA11-1D3E-467C-842D-1D64BD2B89D6}" dt="2024-12-01T17:23:35.455" v="165" actId="931"/>
          <ac:spMkLst>
            <pc:docMk/>
            <pc:sldMk cId="4142572297" sldId="273"/>
            <ac:spMk id="3" creationId="{C87B0223-2255-7059-4A17-DC6572BB8885}"/>
          </ac:spMkLst>
        </pc:spChg>
        <pc:picChg chg="add mod">
          <ac:chgData name="Sabina Dremelj" userId="af96948d51e3741c" providerId="LiveId" clId="{D33CEA11-1D3E-467C-842D-1D64BD2B89D6}" dt="2024-12-01T17:23:56.341" v="173" actId="14100"/>
          <ac:picMkLst>
            <pc:docMk/>
            <pc:sldMk cId="4142572297" sldId="273"/>
            <ac:picMk id="5" creationId="{5F045202-89EB-C597-4DE2-426934F5DB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00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3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08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07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3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61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8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4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2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33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47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tunatura.si/glikemicni-indek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 err="1"/>
              <a:t>Vlaknine</a:t>
            </a:r>
            <a:endParaRPr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 err="1"/>
              <a:t>Glikemični</a:t>
            </a:r>
            <a:r>
              <a:rPr b="1" dirty="0"/>
              <a:t> </a:t>
            </a:r>
            <a:r>
              <a:rPr b="1" dirty="0" err="1"/>
              <a:t>indeks</a:t>
            </a:r>
            <a:r>
              <a:rPr b="1" dirty="0"/>
              <a:t> (GI)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Kaj</a:t>
            </a:r>
            <a:r>
              <a:rPr dirty="0"/>
              <a:t> je </a:t>
            </a:r>
            <a:r>
              <a:rPr dirty="0" err="1"/>
              <a:t>glikemični</a:t>
            </a:r>
            <a:r>
              <a:rPr dirty="0"/>
              <a:t> </a:t>
            </a:r>
            <a:r>
              <a:rPr dirty="0" err="1"/>
              <a:t>indeks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626" y="1907459"/>
            <a:ext cx="8613058" cy="4768644"/>
          </a:xfrm>
        </p:spPr>
        <p:txBody>
          <a:bodyPr>
            <a:normAutofit/>
          </a:bodyPr>
          <a:lstStyle/>
          <a:p>
            <a:r>
              <a:rPr sz="2800" dirty="0"/>
              <a:t>• </a:t>
            </a:r>
            <a:r>
              <a:rPr lang="sl-SI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GLIKEMIČNI INDEKS (GI) MERI, KAKO HITRO ŽIVILA Z OGLJIKOVIMI HIDRATI DVIGNEJO RAVEN SLADKORJA (GLUKOZE) V KRVI.</a:t>
            </a:r>
          </a:p>
          <a:p>
            <a:r>
              <a:rPr sz="2800" dirty="0"/>
              <a:t>• </a:t>
            </a:r>
            <a:r>
              <a:rPr sz="2800" dirty="0" err="1"/>
              <a:t>Vrednosti</a:t>
            </a:r>
            <a:r>
              <a:rPr sz="2800" dirty="0"/>
              <a:t> GI:</a:t>
            </a:r>
          </a:p>
          <a:p>
            <a:r>
              <a:rPr sz="2800" dirty="0"/>
              <a:t>  - </a:t>
            </a:r>
            <a:r>
              <a:rPr sz="2800" dirty="0" err="1"/>
              <a:t>Nizek</a:t>
            </a:r>
            <a:r>
              <a:rPr sz="2800" dirty="0"/>
              <a:t> GI (≤ 55): </a:t>
            </a:r>
            <a:r>
              <a:rPr sz="2800" dirty="0" err="1"/>
              <a:t>počasno</a:t>
            </a:r>
            <a:r>
              <a:rPr sz="2800" dirty="0"/>
              <a:t> </a:t>
            </a:r>
            <a:r>
              <a:rPr sz="2800" dirty="0" err="1"/>
              <a:t>sproščanje</a:t>
            </a:r>
            <a:r>
              <a:rPr sz="2800" dirty="0"/>
              <a:t> </a:t>
            </a:r>
            <a:r>
              <a:rPr sz="2800" dirty="0" err="1"/>
              <a:t>energije</a:t>
            </a:r>
            <a:endParaRPr sz="2800" dirty="0"/>
          </a:p>
          <a:p>
            <a:r>
              <a:rPr sz="2800" dirty="0"/>
              <a:t>  - </a:t>
            </a:r>
            <a:r>
              <a:rPr sz="2800" dirty="0" err="1"/>
              <a:t>Srednji</a:t>
            </a:r>
            <a:r>
              <a:rPr sz="2800" dirty="0"/>
              <a:t> GI (56–69): </a:t>
            </a:r>
            <a:r>
              <a:rPr sz="2800" dirty="0" err="1"/>
              <a:t>zmerno</a:t>
            </a:r>
            <a:r>
              <a:rPr sz="2800" dirty="0"/>
              <a:t> </a:t>
            </a:r>
            <a:r>
              <a:rPr sz="2800" dirty="0" err="1"/>
              <a:t>sproščanje</a:t>
            </a:r>
            <a:r>
              <a:rPr sz="2800" dirty="0"/>
              <a:t> </a:t>
            </a:r>
            <a:r>
              <a:rPr sz="2800" dirty="0" err="1"/>
              <a:t>energije</a:t>
            </a:r>
            <a:endParaRPr sz="2800" dirty="0"/>
          </a:p>
          <a:p>
            <a:r>
              <a:rPr sz="2800" dirty="0"/>
              <a:t>  - </a:t>
            </a:r>
            <a:r>
              <a:rPr sz="2800" dirty="0" err="1"/>
              <a:t>Visok</a:t>
            </a:r>
            <a:r>
              <a:rPr sz="2800" dirty="0"/>
              <a:t> GI (≥ 70): </a:t>
            </a:r>
            <a:r>
              <a:rPr sz="2800" dirty="0" err="1"/>
              <a:t>hitro</a:t>
            </a:r>
            <a:r>
              <a:rPr sz="2800" dirty="0"/>
              <a:t> </a:t>
            </a:r>
            <a:r>
              <a:rPr sz="2800" dirty="0" err="1"/>
              <a:t>sproščanje</a:t>
            </a:r>
            <a:r>
              <a:rPr sz="2800" dirty="0"/>
              <a:t> </a:t>
            </a:r>
            <a:r>
              <a:rPr sz="2800" dirty="0" err="1"/>
              <a:t>energije</a:t>
            </a:r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Zakaj je GI pomemben?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098" y="1818968"/>
            <a:ext cx="8504902" cy="5039032"/>
          </a:xfrm>
        </p:spPr>
        <p:txBody>
          <a:bodyPr>
            <a:normAutofit/>
          </a:bodyPr>
          <a:lstStyle/>
          <a:p>
            <a:r>
              <a:rPr sz="3200" dirty="0"/>
              <a:t>• </a:t>
            </a:r>
            <a:r>
              <a:rPr sz="3200" dirty="0" err="1"/>
              <a:t>Uravnava</a:t>
            </a:r>
            <a:r>
              <a:rPr sz="3200" dirty="0"/>
              <a:t> raven </a:t>
            </a:r>
            <a:r>
              <a:rPr sz="3200" dirty="0" err="1"/>
              <a:t>sladkorja</a:t>
            </a:r>
            <a:r>
              <a:rPr sz="3200" dirty="0"/>
              <a:t> v </a:t>
            </a:r>
            <a:r>
              <a:rPr sz="3200" dirty="0" err="1"/>
              <a:t>krvi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Povezan</a:t>
            </a:r>
            <a:r>
              <a:rPr sz="3200" dirty="0"/>
              <a:t> je z </a:t>
            </a:r>
            <a:r>
              <a:rPr sz="3200" dirty="0" err="1"/>
              <a:t>energijo</a:t>
            </a:r>
            <a:r>
              <a:rPr sz="3200" dirty="0"/>
              <a:t> in </a:t>
            </a:r>
            <a:r>
              <a:rPr sz="3200" dirty="0" err="1"/>
              <a:t>sitostjo</a:t>
            </a:r>
            <a:r>
              <a:rPr sz="3200" dirty="0"/>
              <a:t>:</a:t>
            </a:r>
          </a:p>
          <a:p>
            <a:r>
              <a:rPr sz="3200" dirty="0"/>
              <a:t> </a:t>
            </a:r>
            <a:r>
              <a:rPr lang="sl-SI" sz="3200" dirty="0"/>
              <a:t>- NIZKI GI </a:t>
            </a:r>
            <a:r>
              <a:rPr lang="sl-SI" sz="3200" dirty="0">
                <a:sym typeface="Wingdings" panose="05000000000000000000" pitchFamily="2" charset="2"/>
              </a:rPr>
              <a:t></a:t>
            </a:r>
            <a:r>
              <a:rPr lang="sl-SI" sz="3200" dirty="0"/>
              <a:t> DALJŠA SITOST</a:t>
            </a:r>
          </a:p>
          <a:p>
            <a:r>
              <a:rPr lang="sl-SI" sz="3200"/>
              <a:t> - </a:t>
            </a:r>
            <a:r>
              <a:rPr lang="sl-SI" sz="3200" dirty="0"/>
              <a:t>VISOKI GI </a:t>
            </a:r>
            <a:r>
              <a:rPr lang="sl-SI" sz="3200" dirty="0">
                <a:sym typeface="Wingdings" panose="05000000000000000000" pitchFamily="2" charset="2"/>
              </a:rPr>
              <a:t> </a:t>
            </a:r>
            <a:r>
              <a:rPr lang="sl-SI" sz="3200" dirty="0"/>
              <a:t>HITRO LAČNI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Kako merimo GI?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432" y="1769805"/>
            <a:ext cx="8190271" cy="4906297"/>
          </a:xfrm>
        </p:spPr>
        <p:txBody>
          <a:bodyPr/>
          <a:lstStyle/>
          <a:p>
            <a:r>
              <a:rPr sz="2800" dirty="0"/>
              <a:t>• </a:t>
            </a:r>
            <a:r>
              <a:rPr sz="2800" b="1" dirty="0" err="1"/>
              <a:t>Vrednost</a:t>
            </a:r>
            <a:r>
              <a:rPr sz="2800" b="1" dirty="0"/>
              <a:t> GI </a:t>
            </a:r>
            <a:r>
              <a:rPr sz="2800" b="1" dirty="0" err="1"/>
              <a:t>temelji</a:t>
            </a:r>
            <a:r>
              <a:rPr sz="2800" b="1" dirty="0"/>
              <a:t> </a:t>
            </a:r>
            <a:r>
              <a:rPr sz="2800" b="1" dirty="0" err="1"/>
              <a:t>na</a:t>
            </a:r>
            <a:r>
              <a:rPr sz="2800" b="1" dirty="0"/>
              <a:t> </a:t>
            </a:r>
            <a:r>
              <a:rPr sz="2800" b="1" dirty="0" err="1"/>
              <a:t>primerjavi</a:t>
            </a:r>
            <a:r>
              <a:rPr sz="2800" b="1" dirty="0"/>
              <a:t> </a:t>
            </a:r>
            <a:r>
              <a:rPr sz="2800" b="1" dirty="0" err="1"/>
              <a:t>živila</a:t>
            </a:r>
            <a:r>
              <a:rPr sz="2800" b="1" dirty="0"/>
              <a:t> s </a:t>
            </a:r>
            <a:r>
              <a:rPr sz="2800" b="1" dirty="0" err="1"/>
              <a:t>čisto</a:t>
            </a:r>
            <a:r>
              <a:rPr sz="2800" b="1" dirty="0"/>
              <a:t> </a:t>
            </a:r>
            <a:r>
              <a:rPr sz="2800" b="1" dirty="0" err="1"/>
              <a:t>glukozo</a:t>
            </a:r>
            <a:r>
              <a:rPr sz="2800" b="1" dirty="0"/>
              <a:t> (GI = 100).</a:t>
            </a:r>
          </a:p>
          <a:p>
            <a:r>
              <a:rPr sz="2800" dirty="0"/>
              <a:t>• </a:t>
            </a:r>
            <a:r>
              <a:rPr sz="2800" dirty="0" err="1"/>
              <a:t>Eksperimentalno</a:t>
            </a:r>
            <a:r>
              <a:rPr sz="2800" dirty="0"/>
              <a:t> </a:t>
            </a:r>
            <a:r>
              <a:rPr sz="2800" dirty="0" err="1"/>
              <a:t>določanje</a:t>
            </a:r>
            <a:r>
              <a:rPr sz="2800" dirty="0"/>
              <a:t> v </a:t>
            </a:r>
            <a:r>
              <a:rPr sz="2800" dirty="0" err="1"/>
              <a:t>laboratoriju</a:t>
            </a:r>
            <a:r>
              <a:rPr sz="2800" dirty="0"/>
              <a:t>:</a:t>
            </a:r>
          </a:p>
          <a:p>
            <a:r>
              <a:rPr sz="2800" dirty="0"/>
              <a:t>  - </a:t>
            </a:r>
            <a:r>
              <a:rPr sz="2800" dirty="0" err="1"/>
              <a:t>Preučujejo</a:t>
            </a:r>
            <a:r>
              <a:rPr sz="2800" dirty="0"/>
              <a:t> </a:t>
            </a:r>
            <a:r>
              <a:rPr sz="2800" dirty="0" err="1"/>
              <a:t>vpliv</a:t>
            </a:r>
            <a:r>
              <a:rPr sz="2800" dirty="0"/>
              <a:t> 50 g </a:t>
            </a:r>
            <a:r>
              <a:rPr sz="2800" dirty="0" err="1"/>
              <a:t>ogljikovih</a:t>
            </a:r>
            <a:r>
              <a:rPr sz="2800" dirty="0"/>
              <a:t> </a:t>
            </a:r>
            <a:r>
              <a:rPr sz="2800" dirty="0" err="1"/>
              <a:t>hidratov</a:t>
            </a:r>
            <a:r>
              <a:rPr sz="2800" dirty="0"/>
              <a:t> </a:t>
            </a:r>
            <a:r>
              <a:rPr sz="2800" dirty="0" err="1"/>
              <a:t>določenega</a:t>
            </a:r>
            <a:r>
              <a:rPr sz="2800" dirty="0"/>
              <a:t> </a:t>
            </a:r>
            <a:r>
              <a:rPr sz="2800" dirty="0" err="1"/>
              <a:t>živila</a:t>
            </a:r>
            <a:r>
              <a:rPr sz="2800" dirty="0"/>
              <a:t> </a:t>
            </a:r>
            <a:r>
              <a:rPr sz="2800" dirty="0" err="1"/>
              <a:t>na</a:t>
            </a:r>
            <a:r>
              <a:rPr sz="2800" dirty="0"/>
              <a:t> </a:t>
            </a:r>
            <a:r>
              <a:rPr sz="2800" dirty="0" err="1"/>
              <a:t>krvni</a:t>
            </a:r>
            <a:r>
              <a:rPr sz="2800" dirty="0"/>
              <a:t> </a:t>
            </a:r>
            <a:r>
              <a:rPr sz="2800" dirty="0" err="1"/>
              <a:t>sladkor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besedilo, diagram, grafični prikaz, posnetek zaslona&#10;&#10;Opis je samodejno ustvarjen">
            <a:extLst>
              <a:ext uri="{FF2B5EF4-FFF2-40B4-BE49-F238E27FC236}">
                <a16:creationId xmlns:a16="http://schemas.microsoft.com/office/drawing/2014/main" id="{A9668E89-30F0-95B5-E395-89BAB155F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021" y="875072"/>
            <a:ext cx="8385850" cy="5754150"/>
          </a:xfrm>
        </p:spPr>
      </p:pic>
    </p:spTree>
    <p:extLst>
      <p:ext uri="{BB962C8B-B14F-4D97-AF65-F5344CB8AC3E}">
        <p14:creationId xmlns:p14="http://schemas.microsoft.com/office/powerpoint/2010/main" val="1908287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Primeri</a:t>
            </a:r>
            <a:r>
              <a:rPr dirty="0"/>
              <a:t> </a:t>
            </a:r>
            <a:r>
              <a:rPr dirty="0" err="1"/>
              <a:t>živil</a:t>
            </a:r>
            <a:r>
              <a:rPr dirty="0"/>
              <a:t> glede </a:t>
            </a:r>
            <a:r>
              <a:rPr dirty="0" err="1"/>
              <a:t>na</a:t>
            </a:r>
            <a:r>
              <a:rPr dirty="0"/>
              <a:t> 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761" y="1750141"/>
            <a:ext cx="8209935" cy="5004619"/>
          </a:xfrm>
        </p:spPr>
        <p:txBody>
          <a:bodyPr>
            <a:normAutofit/>
          </a:bodyPr>
          <a:lstStyle/>
          <a:p>
            <a:r>
              <a:rPr sz="3200" dirty="0"/>
              <a:t>• </a:t>
            </a:r>
            <a:r>
              <a:rPr sz="3200" b="1" dirty="0" err="1"/>
              <a:t>Nizki</a:t>
            </a:r>
            <a:r>
              <a:rPr sz="3200" b="1" dirty="0"/>
              <a:t> GI (dobro za </a:t>
            </a:r>
            <a:r>
              <a:rPr sz="3200" b="1" dirty="0" err="1"/>
              <a:t>telo</a:t>
            </a:r>
            <a:r>
              <a:rPr sz="3200" b="1" dirty="0"/>
              <a:t>):</a:t>
            </a:r>
          </a:p>
          <a:p>
            <a:r>
              <a:rPr sz="3200" dirty="0"/>
              <a:t>  - </a:t>
            </a:r>
            <a:r>
              <a:rPr sz="3200" dirty="0" err="1"/>
              <a:t>Jabolka</a:t>
            </a:r>
            <a:r>
              <a:rPr sz="3200" dirty="0"/>
              <a:t>, </a:t>
            </a:r>
            <a:r>
              <a:rPr sz="3200" dirty="0" err="1"/>
              <a:t>leča</a:t>
            </a:r>
            <a:r>
              <a:rPr sz="3200" dirty="0"/>
              <a:t>, </a:t>
            </a:r>
            <a:r>
              <a:rPr sz="3200" dirty="0" err="1"/>
              <a:t>oves</a:t>
            </a:r>
            <a:r>
              <a:rPr sz="3200" dirty="0"/>
              <a:t>, </a:t>
            </a:r>
            <a:r>
              <a:rPr sz="3200" dirty="0" err="1"/>
              <a:t>oreščki</a:t>
            </a:r>
            <a:endParaRPr sz="3200" dirty="0"/>
          </a:p>
          <a:p>
            <a:r>
              <a:rPr sz="3200" dirty="0"/>
              <a:t>• </a:t>
            </a:r>
            <a:r>
              <a:rPr sz="3200" b="1" dirty="0" err="1"/>
              <a:t>Srednji</a:t>
            </a:r>
            <a:r>
              <a:rPr sz="3200" b="1" dirty="0"/>
              <a:t> GI</a:t>
            </a:r>
            <a:r>
              <a:rPr sz="3200" dirty="0"/>
              <a:t>:</a:t>
            </a:r>
          </a:p>
          <a:p>
            <a:r>
              <a:rPr sz="3200" dirty="0"/>
              <a:t>  - </a:t>
            </a:r>
            <a:r>
              <a:rPr sz="3200" dirty="0" err="1"/>
              <a:t>Riž</a:t>
            </a:r>
            <a:r>
              <a:rPr sz="3200" dirty="0"/>
              <a:t>, </a:t>
            </a:r>
            <a:r>
              <a:rPr sz="3200" dirty="0" err="1"/>
              <a:t>kuskus</a:t>
            </a:r>
            <a:r>
              <a:rPr sz="3200" dirty="0"/>
              <a:t>, </a:t>
            </a:r>
            <a:r>
              <a:rPr sz="3200" dirty="0" err="1"/>
              <a:t>sladki</a:t>
            </a:r>
            <a:r>
              <a:rPr sz="3200" dirty="0"/>
              <a:t> </a:t>
            </a:r>
            <a:r>
              <a:rPr sz="3200" dirty="0" err="1"/>
              <a:t>krompir</a:t>
            </a:r>
            <a:endParaRPr sz="3200" dirty="0"/>
          </a:p>
          <a:p>
            <a:r>
              <a:rPr sz="3200" dirty="0"/>
              <a:t>• </a:t>
            </a:r>
            <a:r>
              <a:rPr sz="3200" b="1" dirty="0" err="1"/>
              <a:t>Visoki</a:t>
            </a:r>
            <a:r>
              <a:rPr sz="3200" b="1" dirty="0"/>
              <a:t> GI (</a:t>
            </a:r>
            <a:r>
              <a:rPr sz="3200" b="1" dirty="0" err="1"/>
              <a:t>omejiti</a:t>
            </a:r>
            <a:r>
              <a:rPr sz="3200" b="1" dirty="0"/>
              <a:t> </a:t>
            </a:r>
            <a:r>
              <a:rPr sz="3200" b="1" dirty="0" err="1"/>
              <a:t>vnos</a:t>
            </a:r>
            <a:r>
              <a:rPr sz="3200" b="1" dirty="0"/>
              <a:t>):</a:t>
            </a:r>
          </a:p>
          <a:p>
            <a:r>
              <a:rPr sz="3200" dirty="0"/>
              <a:t>  - </a:t>
            </a:r>
            <a:r>
              <a:rPr sz="3200" dirty="0" err="1"/>
              <a:t>Beli</a:t>
            </a:r>
            <a:r>
              <a:rPr sz="3200" dirty="0"/>
              <a:t> </a:t>
            </a:r>
            <a:r>
              <a:rPr sz="3200" dirty="0" err="1"/>
              <a:t>kruh</a:t>
            </a:r>
            <a:r>
              <a:rPr sz="3200" dirty="0"/>
              <a:t>, </a:t>
            </a:r>
            <a:r>
              <a:rPr sz="3200" dirty="0" err="1"/>
              <a:t>sladkarije</a:t>
            </a:r>
            <a:r>
              <a:rPr sz="3200" dirty="0"/>
              <a:t>, </a:t>
            </a:r>
            <a:r>
              <a:rPr sz="3200" dirty="0" err="1"/>
              <a:t>krompirjev</a:t>
            </a:r>
            <a:r>
              <a:rPr sz="3200" dirty="0"/>
              <a:t> </a:t>
            </a:r>
            <a:r>
              <a:rPr sz="3200" dirty="0" err="1"/>
              <a:t>čips</a:t>
            </a:r>
            <a:endParaRPr lang="sl-SI" sz="3200" dirty="0"/>
          </a:p>
          <a:p>
            <a:endParaRPr lang="sl-SI" sz="3200" dirty="0"/>
          </a:p>
          <a:p>
            <a:r>
              <a:rPr lang="sl-SI" sz="3200" dirty="0">
                <a:hlinkClick r:id="rId2"/>
              </a:rPr>
              <a:t>https://www.futunatura.si/glikemicni-indeks</a:t>
            </a:r>
            <a:endParaRPr lang="sl-SI" sz="3200" dirty="0"/>
          </a:p>
          <a:p>
            <a:endParaRPr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E3EA6316-E2E5-F8D2-3008-1D57185F8E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4193" y="88490"/>
            <a:ext cx="7129601" cy="6538783"/>
          </a:xfrm>
        </p:spPr>
      </p:pic>
    </p:spTree>
    <p:extLst>
      <p:ext uri="{BB962C8B-B14F-4D97-AF65-F5344CB8AC3E}">
        <p14:creationId xmlns:p14="http://schemas.microsoft.com/office/powerpoint/2010/main" val="478575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Povezava med GI in zdravjem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94" y="1779639"/>
            <a:ext cx="7389557" cy="4529721"/>
          </a:xfrm>
        </p:spPr>
        <p:txBody>
          <a:bodyPr>
            <a:normAutofit/>
          </a:bodyPr>
          <a:lstStyle/>
          <a:p>
            <a:r>
              <a:rPr sz="3200" dirty="0"/>
              <a:t>• </a:t>
            </a:r>
            <a:r>
              <a:rPr sz="3200" dirty="0" err="1"/>
              <a:t>Nizek</a:t>
            </a:r>
            <a:r>
              <a:rPr sz="3200" dirty="0"/>
              <a:t> GI:</a:t>
            </a:r>
          </a:p>
          <a:p>
            <a:r>
              <a:rPr sz="3200" dirty="0"/>
              <a:t>  - </a:t>
            </a:r>
            <a:r>
              <a:rPr sz="3200" dirty="0" err="1"/>
              <a:t>Izboljša</a:t>
            </a:r>
            <a:r>
              <a:rPr sz="3200" dirty="0"/>
              <a:t> </a:t>
            </a:r>
            <a:r>
              <a:rPr sz="3200" dirty="0" err="1"/>
              <a:t>presnovo</a:t>
            </a:r>
            <a:r>
              <a:rPr sz="3200" dirty="0"/>
              <a:t> in </a:t>
            </a:r>
            <a:r>
              <a:rPr sz="3200" dirty="0" err="1"/>
              <a:t>nadzor</a:t>
            </a:r>
            <a:r>
              <a:rPr sz="3200" dirty="0"/>
              <a:t> </a:t>
            </a:r>
            <a:r>
              <a:rPr sz="3200" dirty="0" err="1"/>
              <a:t>sladkorja</a:t>
            </a:r>
            <a:r>
              <a:rPr sz="3200" dirty="0"/>
              <a:t> v </a:t>
            </a:r>
            <a:r>
              <a:rPr sz="3200" dirty="0" err="1"/>
              <a:t>krvi</a:t>
            </a:r>
            <a:r>
              <a:rPr sz="3200" dirty="0"/>
              <a:t>.</a:t>
            </a:r>
          </a:p>
          <a:p>
            <a:r>
              <a:rPr sz="3200" dirty="0"/>
              <a:t>  - </a:t>
            </a:r>
            <a:r>
              <a:rPr sz="3200" dirty="0" err="1"/>
              <a:t>Preprečuje</a:t>
            </a:r>
            <a:r>
              <a:rPr sz="3200" dirty="0"/>
              <a:t> </a:t>
            </a:r>
            <a:r>
              <a:rPr sz="3200" dirty="0" err="1"/>
              <a:t>nenadne</a:t>
            </a:r>
            <a:r>
              <a:rPr sz="3200" dirty="0"/>
              <a:t> </a:t>
            </a:r>
            <a:r>
              <a:rPr sz="3200" dirty="0" err="1"/>
              <a:t>padce</a:t>
            </a:r>
            <a:r>
              <a:rPr sz="3200" dirty="0"/>
              <a:t> </a:t>
            </a:r>
            <a:r>
              <a:rPr sz="3200" dirty="0" err="1"/>
              <a:t>energije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Visok</a:t>
            </a:r>
            <a:r>
              <a:rPr sz="3200" dirty="0"/>
              <a:t> GI:</a:t>
            </a:r>
          </a:p>
          <a:p>
            <a:r>
              <a:rPr sz="3200" dirty="0"/>
              <a:t>  - </a:t>
            </a:r>
            <a:r>
              <a:rPr sz="3200" dirty="0" err="1"/>
              <a:t>Povzroča</a:t>
            </a:r>
            <a:r>
              <a:rPr sz="3200" dirty="0"/>
              <a:t> </a:t>
            </a:r>
            <a:r>
              <a:rPr sz="3200" dirty="0" err="1"/>
              <a:t>hitre</a:t>
            </a:r>
            <a:r>
              <a:rPr sz="3200" dirty="0"/>
              <a:t> </a:t>
            </a:r>
            <a:r>
              <a:rPr sz="3200" dirty="0" err="1"/>
              <a:t>dvige</a:t>
            </a:r>
            <a:r>
              <a:rPr sz="3200" dirty="0"/>
              <a:t> in </a:t>
            </a:r>
            <a:r>
              <a:rPr sz="3200" dirty="0" err="1"/>
              <a:t>padce</a:t>
            </a:r>
            <a:r>
              <a:rPr sz="3200" dirty="0"/>
              <a:t> </a:t>
            </a:r>
            <a:r>
              <a:rPr sz="3200" dirty="0" err="1"/>
              <a:t>sladkorja</a:t>
            </a:r>
            <a:r>
              <a:rPr sz="3200" dirty="0"/>
              <a:t> v </a:t>
            </a:r>
            <a:r>
              <a:rPr sz="3200" dirty="0" err="1"/>
              <a:t>krvi</a:t>
            </a:r>
            <a:r>
              <a:rPr sz="3200" dirty="0"/>
              <a:t> (t. </a:t>
            </a:r>
            <a:r>
              <a:rPr sz="3200" dirty="0" err="1"/>
              <a:t>i</a:t>
            </a:r>
            <a:r>
              <a:rPr sz="3200" dirty="0"/>
              <a:t>. '</a:t>
            </a:r>
            <a:r>
              <a:rPr sz="3200" dirty="0" err="1"/>
              <a:t>sladkorni</a:t>
            </a:r>
            <a:r>
              <a:rPr sz="3200" dirty="0"/>
              <a:t> rollercoaster').</a:t>
            </a:r>
          </a:p>
          <a:p>
            <a:r>
              <a:rPr sz="3200" dirty="0"/>
              <a:t>  - </a:t>
            </a:r>
            <a:r>
              <a:rPr sz="3200" dirty="0" err="1"/>
              <a:t>Lahko</a:t>
            </a:r>
            <a:r>
              <a:rPr sz="3200" dirty="0"/>
              <a:t> </a:t>
            </a:r>
            <a:r>
              <a:rPr sz="3200" dirty="0" err="1"/>
              <a:t>vodi</a:t>
            </a:r>
            <a:r>
              <a:rPr sz="3200" dirty="0"/>
              <a:t> do </a:t>
            </a:r>
            <a:r>
              <a:rPr sz="3200" dirty="0" err="1"/>
              <a:t>prekomerne</a:t>
            </a:r>
            <a:r>
              <a:rPr sz="3200" dirty="0"/>
              <a:t> </a:t>
            </a:r>
            <a:r>
              <a:rPr sz="3200" dirty="0" err="1"/>
              <a:t>telesne</a:t>
            </a:r>
            <a:r>
              <a:rPr sz="3200" dirty="0"/>
              <a:t> </a:t>
            </a:r>
            <a:r>
              <a:rPr sz="3200" dirty="0" err="1"/>
              <a:t>teže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Kako izbrati živila z nizkim GI?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• </a:t>
            </a:r>
            <a:r>
              <a:rPr sz="3600" dirty="0" err="1"/>
              <a:t>Raje</a:t>
            </a:r>
            <a:r>
              <a:rPr sz="3600" dirty="0"/>
              <a:t> </a:t>
            </a:r>
            <a:r>
              <a:rPr sz="3600" dirty="0" err="1"/>
              <a:t>izberi</a:t>
            </a:r>
            <a:r>
              <a:rPr sz="3600" dirty="0"/>
              <a:t>:</a:t>
            </a:r>
          </a:p>
          <a:p>
            <a:r>
              <a:rPr sz="3600" dirty="0"/>
              <a:t>  - </a:t>
            </a:r>
            <a:r>
              <a:rPr sz="3600" dirty="0" err="1"/>
              <a:t>Polnozrnata</a:t>
            </a:r>
            <a:r>
              <a:rPr sz="3600" dirty="0"/>
              <a:t> </a:t>
            </a:r>
            <a:r>
              <a:rPr sz="3600" dirty="0" err="1"/>
              <a:t>žita</a:t>
            </a:r>
            <a:r>
              <a:rPr sz="3600" dirty="0"/>
              <a:t> </a:t>
            </a:r>
            <a:r>
              <a:rPr sz="3600" dirty="0" err="1"/>
              <a:t>namesto</a:t>
            </a:r>
            <a:r>
              <a:rPr sz="3600" dirty="0"/>
              <a:t> </a:t>
            </a:r>
            <a:r>
              <a:rPr sz="3600" dirty="0" err="1"/>
              <a:t>belih</a:t>
            </a:r>
            <a:r>
              <a:rPr sz="3600" dirty="0"/>
              <a:t> </a:t>
            </a:r>
            <a:r>
              <a:rPr sz="3600" dirty="0" err="1"/>
              <a:t>žit</a:t>
            </a:r>
            <a:r>
              <a:rPr sz="3600" dirty="0"/>
              <a:t>.</a:t>
            </a:r>
          </a:p>
          <a:p>
            <a:r>
              <a:rPr sz="3600" dirty="0"/>
              <a:t>  - </a:t>
            </a:r>
            <a:r>
              <a:rPr sz="3600" dirty="0" err="1"/>
              <a:t>Sveže</a:t>
            </a:r>
            <a:r>
              <a:rPr sz="3600" dirty="0"/>
              <a:t> </a:t>
            </a:r>
            <a:r>
              <a:rPr sz="3600" dirty="0" err="1"/>
              <a:t>sadje</a:t>
            </a:r>
            <a:r>
              <a:rPr sz="3600" dirty="0"/>
              <a:t> </a:t>
            </a:r>
            <a:r>
              <a:rPr sz="3600" dirty="0" err="1"/>
              <a:t>namesto</a:t>
            </a:r>
            <a:r>
              <a:rPr sz="3600" dirty="0"/>
              <a:t> </a:t>
            </a:r>
            <a:r>
              <a:rPr sz="3600" dirty="0" err="1"/>
              <a:t>sadnih</a:t>
            </a:r>
            <a:r>
              <a:rPr sz="3600" dirty="0"/>
              <a:t> </a:t>
            </a:r>
            <a:r>
              <a:rPr sz="3600" dirty="0" err="1"/>
              <a:t>sokov</a:t>
            </a:r>
            <a:r>
              <a:rPr sz="3600" dirty="0"/>
              <a:t>.</a:t>
            </a:r>
          </a:p>
          <a:p>
            <a:r>
              <a:rPr sz="3600" dirty="0"/>
              <a:t>  - </a:t>
            </a:r>
            <a:r>
              <a:rPr sz="3600" dirty="0" err="1"/>
              <a:t>Stročnice</a:t>
            </a:r>
            <a:r>
              <a:rPr sz="3600" dirty="0"/>
              <a:t> (</a:t>
            </a:r>
            <a:r>
              <a:rPr sz="3600" dirty="0" err="1"/>
              <a:t>fižol</a:t>
            </a:r>
            <a:r>
              <a:rPr sz="3600" dirty="0"/>
              <a:t>, </a:t>
            </a:r>
            <a:r>
              <a:rPr sz="3600" dirty="0" err="1"/>
              <a:t>grah</a:t>
            </a:r>
            <a:r>
              <a:rPr sz="3600" dirty="0"/>
              <a:t>) </a:t>
            </a:r>
            <a:r>
              <a:rPr sz="3600" dirty="0" err="1"/>
              <a:t>namesto</a:t>
            </a:r>
            <a:r>
              <a:rPr sz="3600" dirty="0"/>
              <a:t> </a:t>
            </a:r>
            <a:r>
              <a:rPr sz="3600" dirty="0" err="1"/>
              <a:t>krompirja</a:t>
            </a:r>
            <a:r>
              <a:rPr sz="3600" dirty="0"/>
              <a:t>.</a:t>
            </a:r>
          </a:p>
          <a:p>
            <a:r>
              <a:rPr sz="3600" dirty="0"/>
              <a:t>• </a:t>
            </a:r>
            <a:r>
              <a:rPr sz="3600" dirty="0" err="1"/>
              <a:t>Zmanjšaj</a:t>
            </a:r>
            <a:r>
              <a:rPr sz="3600" dirty="0"/>
              <a:t> </a:t>
            </a:r>
            <a:r>
              <a:rPr sz="3600" dirty="0" err="1"/>
              <a:t>vnos</a:t>
            </a:r>
            <a:r>
              <a:rPr sz="3600" dirty="0"/>
              <a:t> </a:t>
            </a:r>
            <a:r>
              <a:rPr sz="3600" dirty="0" err="1"/>
              <a:t>sladkorjev</a:t>
            </a:r>
            <a:r>
              <a:rPr sz="3600" dirty="0"/>
              <a:t> in </a:t>
            </a:r>
            <a:r>
              <a:rPr sz="3600" dirty="0" err="1"/>
              <a:t>predelanih</a:t>
            </a:r>
            <a:r>
              <a:rPr sz="3600" dirty="0"/>
              <a:t> </a:t>
            </a:r>
            <a:r>
              <a:rPr sz="3600" dirty="0" err="1"/>
              <a:t>živil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Kaj so vlaknine?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05781"/>
            <a:ext cx="8534400" cy="4709651"/>
          </a:xfrm>
        </p:spPr>
        <p:txBody>
          <a:bodyPr>
            <a:normAutofit/>
          </a:bodyPr>
          <a:lstStyle/>
          <a:p>
            <a:r>
              <a:rPr sz="3600" dirty="0"/>
              <a:t>• </a:t>
            </a:r>
            <a:r>
              <a:rPr sz="3600" dirty="0" err="1"/>
              <a:t>Vlaknine</a:t>
            </a:r>
            <a:r>
              <a:rPr sz="3600" dirty="0"/>
              <a:t> so </a:t>
            </a:r>
            <a:r>
              <a:rPr sz="3600" dirty="0" err="1"/>
              <a:t>vrsta</a:t>
            </a:r>
            <a:r>
              <a:rPr sz="3600" dirty="0"/>
              <a:t> </a:t>
            </a:r>
            <a:r>
              <a:rPr sz="3600" dirty="0" err="1"/>
              <a:t>ogljikovih</a:t>
            </a:r>
            <a:r>
              <a:rPr sz="3600" dirty="0"/>
              <a:t> </a:t>
            </a:r>
            <a:r>
              <a:rPr sz="3600" dirty="0" err="1"/>
              <a:t>hidratov</a:t>
            </a:r>
            <a:r>
              <a:rPr sz="3600" dirty="0"/>
              <a:t>, ki </a:t>
            </a:r>
            <a:r>
              <a:rPr sz="3600" dirty="0" err="1"/>
              <a:t>jih</a:t>
            </a:r>
            <a:r>
              <a:rPr sz="3600" dirty="0"/>
              <a:t> </a:t>
            </a:r>
            <a:r>
              <a:rPr sz="3600" dirty="0" err="1"/>
              <a:t>telo</a:t>
            </a:r>
            <a:r>
              <a:rPr sz="3600" dirty="0"/>
              <a:t> ne more </a:t>
            </a:r>
            <a:r>
              <a:rPr sz="3600" dirty="0" err="1"/>
              <a:t>prebaviti</a:t>
            </a:r>
            <a:r>
              <a:rPr sz="3600" dirty="0"/>
              <a:t>.</a:t>
            </a:r>
          </a:p>
          <a:p>
            <a:r>
              <a:rPr sz="3600" dirty="0"/>
              <a:t>• </a:t>
            </a:r>
            <a:r>
              <a:rPr sz="3600" dirty="0" err="1"/>
              <a:t>Najdemo</a:t>
            </a:r>
            <a:r>
              <a:rPr sz="3600" dirty="0"/>
              <a:t> </a:t>
            </a:r>
            <a:r>
              <a:rPr sz="3600" dirty="0" err="1"/>
              <a:t>jih</a:t>
            </a:r>
            <a:r>
              <a:rPr sz="3600" dirty="0"/>
              <a:t> </a:t>
            </a:r>
            <a:r>
              <a:rPr sz="3600" dirty="0" err="1"/>
              <a:t>predvsem</a:t>
            </a:r>
            <a:r>
              <a:rPr sz="3600" dirty="0"/>
              <a:t> v </a:t>
            </a:r>
            <a:r>
              <a:rPr sz="3600" dirty="0" err="1"/>
              <a:t>rastlinski</a:t>
            </a:r>
            <a:r>
              <a:rPr sz="3600" dirty="0"/>
              <a:t> </a:t>
            </a:r>
            <a:r>
              <a:rPr sz="3600" dirty="0" err="1"/>
              <a:t>hrani</a:t>
            </a:r>
            <a:r>
              <a:rPr sz="3600" dirty="0"/>
              <a:t>, </a:t>
            </a:r>
            <a:r>
              <a:rPr sz="3600" dirty="0" err="1"/>
              <a:t>kot</a:t>
            </a:r>
            <a:r>
              <a:rPr sz="3600" dirty="0"/>
              <a:t> so </a:t>
            </a:r>
            <a:r>
              <a:rPr sz="3600" dirty="0" err="1"/>
              <a:t>sadje</a:t>
            </a:r>
            <a:r>
              <a:rPr sz="3600" dirty="0"/>
              <a:t>, </a:t>
            </a:r>
            <a:r>
              <a:rPr sz="3600" dirty="0" err="1"/>
              <a:t>zelenjava</a:t>
            </a:r>
            <a:r>
              <a:rPr sz="3600" dirty="0"/>
              <a:t>, </a:t>
            </a:r>
            <a:r>
              <a:rPr sz="3600" dirty="0" err="1"/>
              <a:t>žita</a:t>
            </a:r>
            <a:r>
              <a:rPr sz="3600" dirty="0"/>
              <a:t> in </a:t>
            </a:r>
            <a:r>
              <a:rPr sz="3600" dirty="0" err="1"/>
              <a:t>stročnice</a:t>
            </a:r>
            <a:r>
              <a:rPr sz="3600" dirty="0"/>
              <a:t>.</a:t>
            </a:r>
          </a:p>
          <a:p>
            <a:r>
              <a:rPr sz="3600" dirty="0"/>
              <a:t>• </a:t>
            </a:r>
            <a:r>
              <a:rPr sz="3600" dirty="0" err="1"/>
              <a:t>Pomembne</a:t>
            </a:r>
            <a:r>
              <a:rPr sz="3600" dirty="0"/>
              <a:t> za </a:t>
            </a:r>
            <a:r>
              <a:rPr sz="3600" dirty="0" err="1"/>
              <a:t>zdravo</a:t>
            </a:r>
            <a:r>
              <a:rPr sz="3600" dirty="0"/>
              <a:t> </a:t>
            </a:r>
            <a:r>
              <a:rPr sz="3600" dirty="0" err="1"/>
              <a:t>prebavo</a:t>
            </a:r>
            <a:r>
              <a:rPr sz="3600" dirty="0"/>
              <a:t> in </a:t>
            </a:r>
            <a:r>
              <a:rPr sz="3600" dirty="0" err="1"/>
              <a:t>splošno</a:t>
            </a:r>
            <a:r>
              <a:rPr sz="3600" dirty="0"/>
              <a:t> dobro </a:t>
            </a:r>
            <a:r>
              <a:rPr sz="3600" dirty="0" err="1"/>
              <a:t>počutje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Zakaj so vlaknine pomembne?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94" y="1671484"/>
            <a:ext cx="7389557" cy="4637876"/>
          </a:xfrm>
        </p:spPr>
        <p:txBody>
          <a:bodyPr>
            <a:normAutofit/>
          </a:bodyPr>
          <a:lstStyle/>
          <a:p>
            <a:r>
              <a:rPr sz="2800" dirty="0"/>
              <a:t>•</a:t>
            </a:r>
            <a:r>
              <a:rPr lang="sl-SI" sz="2800" dirty="0"/>
              <a:t> IZBOLJŠUJEJO PREBAVO: </a:t>
            </a:r>
            <a:r>
              <a:rPr sz="2800" dirty="0" err="1"/>
              <a:t>Pomagajo</a:t>
            </a:r>
            <a:r>
              <a:rPr sz="2800" dirty="0"/>
              <a:t> </a:t>
            </a:r>
            <a:r>
              <a:rPr sz="2800" dirty="0" err="1"/>
              <a:t>preprečevati</a:t>
            </a:r>
            <a:r>
              <a:rPr sz="2800" dirty="0"/>
              <a:t> </a:t>
            </a:r>
            <a:r>
              <a:rPr sz="2800" dirty="0" err="1"/>
              <a:t>zaprtje</a:t>
            </a:r>
            <a:r>
              <a:rPr sz="2800" dirty="0"/>
              <a:t>.</a:t>
            </a:r>
          </a:p>
          <a:p>
            <a:r>
              <a:rPr sz="2800" dirty="0"/>
              <a:t>• </a:t>
            </a:r>
            <a:r>
              <a:rPr lang="sl-SI" sz="2800" dirty="0"/>
              <a:t>ZNIŽUJEJO HOLESTEROL</a:t>
            </a:r>
            <a:r>
              <a:rPr sz="2800" dirty="0"/>
              <a:t>: </a:t>
            </a:r>
            <a:r>
              <a:rPr sz="2800" dirty="0" err="1"/>
              <a:t>Topne</a:t>
            </a:r>
            <a:r>
              <a:rPr sz="2800" dirty="0"/>
              <a:t> </a:t>
            </a:r>
            <a:r>
              <a:rPr sz="2800" dirty="0" err="1"/>
              <a:t>vlaknine</a:t>
            </a:r>
            <a:r>
              <a:rPr sz="2800" dirty="0"/>
              <a:t> </a:t>
            </a:r>
            <a:r>
              <a:rPr sz="2800" dirty="0" err="1"/>
              <a:t>zmanjšujejo</a:t>
            </a:r>
            <a:r>
              <a:rPr sz="2800" dirty="0"/>
              <a:t> raven </a:t>
            </a:r>
            <a:r>
              <a:rPr sz="2800" dirty="0" err="1"/>
              <a:t>slabega</a:t>
            </a:r>
            <a:r>
              <a:rPr sz="2800" dirty="0"/>
              <a:t> </a:t>
            </a:r>
            <a:r>
              <a:rPr sz="2800" dirty="0" err="1"/>
              <a:t>holesterola</a:t>
            </a:r>
            <a:r>
              <a:rPr sz="2800" dirty="0"/>
              <a:t> (LDL).</a:t>
            </a:r>
          </a:p>
          <a:p>
            <a:r>
              <a:rPr sz="2800" dirty="0"/>
              <a:t>• </a:t>
            </a:r>
            <a:r>
              <a:rPr lang="sl-SI" sz="2800" dirty="0"/>
              <a:t>URAVNAVAJO KRVNI SLADKOR</a:t>
            </a:r>
            <a:r>
              <a:rPr sz="2800" dirty="0"/>
              <a:t>: </a:t>
            </a:r>
            <a:r>
              <a:rPr sz="2800" dirty="0" err="1"/>
              <a:t>Upočasnijo</a:t>
            </a:r>
            <a:r>
              <a:rPr sz="2800" dirty="0"/>
              <a:t> </a:t>
            </a:r>
            <a:r>
              <a:rPr sz="2800" dirty="0" err="1"/>
              <a:t>absorpcijo</a:t>
            </a:r>
            <a:r>
              <a:rPr sz="2800" dirty="0"/>
              <a:t> </a:t>
            </a:r>
            <a:r>
              <a:rPr sz="2800" dirty="0" err="1"/>
              <a:t>sladkorjev</a:t>
            </a:r>
            <a:r>
              <a:rPr sz="2800" dirty="0"/>
              <a:t>.</a:t>
            </a:r>
          </a:p>
          <a:p>
            <a:r>
              <a:rPr sz="2800" dirty="0"/>
              <a:t>• </a:t>
            </a:r>
            <a:r>
              <a:rPr lang="sl-SI" sz="2800" dirty="0"/>
              <a:t>SPODBUJAJO SITOST</a:t>
            </a:r>
            <a:r>
              <a:rPr sz="2800" dirty="0"/>
              <a:t>: </a:t>
            </a:r>
            <a:r>
              <a:rPr sz="2800" dirty="0" err="1"/>
              <a:t>Pomagajo</a:t>
            </a:r>
            <a:r>
              <a:rPr sz="2800" dirty="0"/>
              <a:t> </a:t>
            </a:r>
            <a:r>
              <a:rPr sz="2800" dirty="0" err="1"/>
              <a:t>pri</a:t>
            </a:r>
            <a:r>
              <a:rPr sz="2800" dirty="0"/>
              <a:t> </a:t>
            </a:r>
            <a:r>
              <a:rPr sz="2800" dirty="0" err="1"/>
              <a:t>nadzoru</a:t>
            </a:r>
            <a:r>
              <a:rPr sz="2800" dirty="0"/>
              <a:t> </a:t>
            </a:r>
            <a:r>
              <a:rPr sz="2800" dirty="0" err="1"/>
              <a:t>telesne</a:t>
            </a:r>
            <a:r>
              <a:rPr sz="2800" dirty="0"/>
              <a:t> </a:t>
            </a:r>
            <a:r>
              <a:rPr sz="2800" dirty="0" err="1"/>
              <a:t>teže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Vrste vlaknin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6" y="1809135"/>
            <a:ext cx="7428886" cy="4500225"/>
          </a:xfrm>
        </p:spPr>
        <p:txBody>
          <a:bodyPr>
            <a:normAutofit lnSpcReduction="10000"/>
          </a:bodyPr>
          <a:lstStyle/>
          <a:p>
            <a:r>
              <a:rPr sz="3200" dirty="0"/>
              <a:t>• </a:t>
            </a:r>
            <a:r>
              <a:rPr sz="3200" dirty="0" err="1"/>
              <a:t>Topne</a:t>
            </a:r>
            <a:r>
              <a:rPr sz="3200" dirty="0"/>
              <a:t> </a:t>
            </a:r>
            <a:r>
              <a:rPr sz="3200" dirty="0" err="1"/>
              <a:t>vlaknine</a:t>
            </a:r>
            <a:r>
              <a:rPr sz="3200" dirty="0"/>
              <a:t>:</a:t>
            </a:r>
            <a:r>
              <a:rPr lang="sl-SI" sz="3200" dirty="0"/>
              <a:t> PEKTIN, BETAGLUKANI</a:t>
            </a:r>
            <a:endParaRPr sz="3200" dirty="0"/>
          </a:p>
          <a:p>
            <a:r>
              <a:rPr sz="3200" dirty="0"/>
              <a:t>  - </a:t>
            </a:r>
            <a:r>
              <a:rPr sz="3200" dirty="0" err="1"/>
              <a:t>Raztopijo</a:t>
            </a:r>
            <a:r>
              <a:rPr sz="3200" dirty="0"/>
              <a:t> se v </a:t>
            </a:r>
            <a:r>
              <a:rPr sz="3200" dirty="0" err="1"/>
              <a:t>vodi</a:t>
            </a:r>
            <a:r>
              <a:rPr sz="3200" dirty="0"/>
              <a:t> in </a:t>
            </a:r>
            <a:r>
              <a:rPr sz="3200" dirty="0" err="1"/>
              <a:t>tvorijo</a:t>
            </a:r>
            <a:r>
              <a:rPr sz="3200" dirty="0"/>
              <a:t> gel.</a:t>
            </a:r>
          </a:p>
          <a:p>
            <a:r>
              <a:rPr sz="3200" dirty="0"/>
              <a:t>  - </a:t>
            </a:r>
            <a:r>
              <a:rPr sz="3200" dirty="0" err="1"/>
              <a:t>Najdemo</a:t>
            </a:r>
            <a:r>
              <a:rPr sz="3200" dirty="0"/>
              <a:t> </a:t>
            </a:r>
            <a:r>
              <a:rPr sz="3200" dirty="0" err="1"/>
              <a:t>jih</a:t>
            </a:r>
            <a:r>
              <a:rPr sz="3200" dirty="0"/>
              <a:t> v </a:t>
            </a:r>
            <a:r>
              <a:rPr sz="3200" dirty="0" err="1"/>
              <a:t>ovsu</a:t>
            </a:r>
            <a:r>
              <a:rPr sz="3200" dirty="0"/>
              <a:t>, </a:t>
            </a:r>
            <a:r>
              <a:rPr sz="3200" dirty="0" err="1"/>
              <a:t>jabolkih</a:t>
            </a:r>
            <a:r>
              <a:rPr sz="3200" dirty="0"/>
              <a:t>, </a:t>
            </a:r>
            <a:r>
              <a:rPr sz="3200" dirty="0" err="1"/>
              <a:t>citrusih</a:t>
            </a:r>
            <a:r>
              <a:rPr sz="3200" dirty="0"/>
              <a:t>, </a:t>
            </a:r>
            <a:r>
              <a:rPr sz="3200" dirty="0" err="1"/>
              <a:t>korenju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Netopne</a:t>
            </a:r>
            <a:r>
              <a:rPr sz="3200" dirty="0"/>
              <a:t> </a:t>
            </a:r>
            <a:r>
              <a:rPr sz="3200" dirty="0" err="1"/>
              <a:t>vlaknine</a:t>
            </a:r>
            <a:r>
              <a:rPr sz="3200" dirty="0"/>
              <a:t>:</a:t>
            </a:r>
            <a:r>
              <a:rPr lang="sl-SI" sz="3200" dirty="0"/>
              <a:t> INULIN, CELULOZA, HEMICELULOZA</a:t>
            </a:r>
            <a:endParaRPr sz="3200" dirty="0"/>
          </a:p>
          <a:p>
            <a:r>
              <a:rPr sz="3200" dirty="0"/>
              <a:t>  - </a:t>
            </a:r>
            <a:r>
              <a:rPr sz="3200" dirty="0" err="1"/>
              <a:t>Spodbujajo</a:t>
            </a:r>
            <a:r>
              <a:rPr sz="3200" dirty="0"/>
              <a:t> </a:t>
            </a:r>
            <a:r>
              <a:rPr sz="3200" dirty="0" err="1"/>
              <a:t>gibanje</a:t>
            </a:r>
            <a:r>
              <a:rPr sz="3200" dirty="0"/>
              <a:t> v </a:t>
            </a:r>
            <a:r>
              <a:rPr sz="3200" dirty="0" err="1"/>
              <a:t>črevesju</a:t>
            </a:r>
            <a:r>
              <a:rPr sz="3200" dirty="0"/>
              <a:t>.</a:t>
            </a:r>
          </a:p>
          <a:p>
            <a:r>
              <a:rPr sz="3200" dirty="0"/>
              <a:t>  - </a:t>
            </a:r>
            <a:r>
              <a:rPr sz="3200" dirty="0" err="1"/>
              <a:t>Najdemo</a:t>
            </a:r>
            <a:r>
              <a:rPr sz="3200" dirty="0"/>
              <a:t> </a:t>
            </a:r>
            <a:r>
              <a:rPr sz="3200" dirty="0" err="1"/>
              <a:t>jih</a:t>
            </a:r>
            <a:r>
              <a:rPr sz="3200" dirty="0"/>
              <a:t> v </a:t>
            </a:r>
            <a:r>
              <a:rPr sz="3200" dirty="0" err="1"/>
              <a:t>polnozrnatih</a:t>
            </a:r>
            <a:r>
              <a:rPr sz="3200" dirty="0"/>
              <a:t> </a:t>
            </a:r>
            <a:r>
              <a:rPr sz="3200" dirty="0" err="1"/>
              <a:t>žitih</a:t>
            </a:r>
            <a:r>
              <a:rPr sz="3200" dirty="0"/>
              <a:t>, </a:t>
            </a:r>
            <a:r>
              <a:rPr sz="3200" dirty="0" err="1"/>
              <a:t>oreščkih</a:t>
            </a:r>
            <a:r>
              <a:rPr sz="3200" dirty="0"/>
              <a:t>, </a:t>
            </a:r>
            <a:r>
              <a:rPr sz="3200" dirty="0" err="1"/>
              <a:t>zelenjavi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Priporočena dnevna količina vlaknin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14" y="1897626"/>
            <a:ext cx="7566538" cy="4411734"/>
          </a:xfrm>
        </p:spPr>
        <p:txBody>
          <a:bodyPr>
            <a:normAutofit/>
          </a:bodyPr>
          <a:lstStyle/>
          <a:p>
            <a:r>
              <a:rPr sz="3200" dirty="0"/>
              <a:t>• </a:t>
            </a:r>
            <a:r>
              <a:rPr sz="3200" dirty="0" err="1"/>
              <a:t>Odrasli</a:t>
            </a:r>
            <a:r>
              <a:rPr sz="3200" dirty="0"/>
              <a:t>:</a:t>
            </a:r>
          </a:p>
          <a:p>
            <a:r>
              <a:rPr sz="3200" dirty="0"/>
              <a:t>  - </a:t>
            </a:r>
            <a:r>
              <a:rPr sz="3200" b="1" dirty="0"/>
              <a:t>25–30 g </a:t>
            </a:r>
            <a:r>
              <a:rPr sz="3200" b="1" dirty="0" err="1"/>
              <a:t>na</a:t>
            </a:r>
            <a:r>
              <a:rPr sz="3200" b="1" dirty="0"/>
              <a:t> dan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Najstniki</a:t>
            </a:r>
            <a:r>
              <a:rPr sz="3200" dirty="0"/>
              <a:t>:</a:t>
            </a:r>
          </a:p>
          <a:p>
            <a:r>
              <a:rPr sz="3200" dirty="0"/>
              <a:t>  - </a:t>
            </a:r>
            <a:r>
              <a:rPr sz="3200" b="1" dirty="0"/>
              <a:t>20–25 g </a:t>
            </a:r>
            <a:r>
              <a:rPr sz="3200" b="1" dirty="0" err="1"/>
              <a:t>na</a:t>
            </a:r>
            <a:r>
              <a:rPr sz="3200" b="1" dirty="0"/>
              <a:t> dan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Večina</a:t>
            </a:r>
            <a:r>
              <a:rPr sz="3200" dirty="0"/>
              <a:t> </a:t>
            </a:r>
            <a:r>
              <a:rPr sz="3200" dirty="0" err="1"/>
              <a:t>ljudi</a:t>
            </a:r>
            <a:r>
              <a:rPr sz="3200" dirty="0"/>
              <a:t> </a:t>
            </a:r>
            <a:r>
              <a:rPr sz="3200" dirty="0" err="1"/>
              <a:t>zaužije</a:t>
            </a:r>
            <a:r>
              <a:rPr sz="3200" dirty="0"/>
              <a:t> </a:t>
            </a:r>
            <a:r>
              <a:rPr sz="3200" dirty="0" err="1"/>
              <a:t>premalo</a:t>
            </a:r>
            <a:r>
              <a:rPr sz="3200" dirty="0"/>
              <a:t> </a:t>
            </a:r>
            <a:r>
              <a:rPr sz="3200" dirty="0" err="1"/>
              <a:t>vlaknin</a:t>
            </a:r>
            <a:r>
              <a:rPr sz="3200" dirty="0"/>
              <a:t> - </a:t>
            </a:r>
            <a:r>
              <a:rPr sz="3200" dirty="0" err="1"/>
              <a:t>cilj</a:t>
            </a:r>
            <a:r>
              <a:rPr sz="3200" dirty="0"/>
              <a:t> je </a:t>
            </a:r>
            <a:r>
              <a:rPr sz="3200" dirty="0" err="1"/>
              <a:t>postopno</a:t>
            </a:r>
            <a:r>
              <a:rPr sz="3200" dirty="0"/>
              <a:t> </a:t>
            </a:r>
            <a:r>
              <a:rPr sz="3200" dirty="0" err="1"/>
              <a:t>povečanje</a:t>
            </a:r>
            <a:r>
              <a:rPr sz="3200" dirty="0"/>
              <a:t> </a:t>
            </a:r>
            <a:r>
              <a:rPr sz="3200" dirty="0" err="1"/>
              <a:t>vnosa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Živila bogata z vlakninami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438" y="1873045"/>
            <a:ext cx="7290055" cy="4023360"/>
          </a:xfrm>
        </p:spPr>
        <p:txBody>
          <a:bodyPr>
            <a:normAutofit lnSpcReduction="10000"/>
          </a:bodyPr>
          <a:lstStyle/>
          <a:p>
            <a:r>
              <a:rPr sz="3200" dirty="0"/>
              <a:t>•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Sadje</a:t>
            </a:r>
            <a:r>
              <a:rPr sz="3200" dirty="0"/>
              <a:t>: </a:t>
            </a:r>
            <a:r>
              <a:rPr sz="3200" dirty="0" err="1"/>
              <a:t>jabolka</a:t>
            </a:r>
            <a:r>
              <a:rPr sz="3200" dirty="0"/>
              <a:t>, </a:t>
            </a:r>
            <a:r>
              <a:rPr sz="3200" dirty="0" err="1"/>
              <a:t>banane</a:t>
            </a:r>
            <a:r>
              <a:rPr sz="3200" dirty="0"/>
              <a:t>, </a:t>
            </a:r>
            <a:r>
              <a:rPr sz="3200" dirty="0" err="1"/>
              <a:t>hruške</a:t>
            </a:r>
            <a:r>
              <a:rPr sz="3200" dirty="0"/>
              <a:t>, </a:t>
            </a:r>
            <a:r>
              <a:rPr sz="3200" dirty="0" err="1"/>
              <a:t>jagodičevje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Zelenjava</a:t>
            </a:r>
            <a:r>
              <a:rPr sz="3200" dirty="0"/>
              <a:t>: </a:t>
            </a:r>
            <a:r>
              <a:rPr sz="3200" dirty="0" err="1"/>
              <a:t>brokoli</a:t>
            </a:r>
            <a:r>
              <a:rPr sz="3200" dirty="0"/>
              <a:t>, </a:t>
            </a:r>
            <a:r>
              <a:rPr sz="3200" dirty="0" err="1"/>
              <a:t>korenje</a:t>
            </a:r>
            <a:r>
              <a:rPr sz="3200" dirty="0"/>
              <a:t>, </a:t>
            </a:r>
            <a:r>
              <a:rPr sz="3200" dirty="0" err="1"/>
              <a:t>špinača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Stročnice</a:t>
            </a:r>
            <a:r>
              <a:rPr sz="3200" dirty="0"/>
              <a:t>: </a:t>
            </a:r>
            <a:r>
              <a:rPr sz="3200" dirty="0" err="1"/>
              <a:t>fižol</a:t>
            </a:r>
            <a:r>
              <a:rPr sz="3200" dirty="0"/>
              <a:t>, </a:t>
            </a:r>
            <a:r>
              <a:rPr sz="3200" dirty="0" err="1"/>
              <a:t>leča</a:t>
            </a:r>
            <a:r>
              <a:rPr sz="3200" dirty="0"/>
              <a:t>, </a:t>
            </a:r>
            <a:r>
              <a:rPr sz="3200" dirty="0" err="1"/>
              <a:t>čičerika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Polnozrnata</a:t>
            </a:r>
            <a:r>
              <a:rPr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žita</a:t>
            </a:r>
            <a:r>
              <a:rPr sz="3200" dirty="0"/>
              <a:t>: </a:t>
            </a:r>
            <a:r>
              <a:rPr sz="3200" dirty="0" err="1"/>
              <a:t>oves</a:t>
            </a:r>
            <a:r>
              <a:rPr sz="3200" dirty="0"/>
              <a:t>, </a:t>
            </a:r>
            <a:r>
              <a:rPr sz="3200" dirty="0" err="1"/>
              <a:t>polnozrnati</a:t>
            </a:r>
            <a:r>
              <a:rPr sz="3200" dirty="0"/>
              <a:t> </a:t>
            </a:r>
            <a:r>
              <a:rPr sz="3200" dirty="0" err="1"/>
              <a:t>kruh</a:t>
            </a:r>
            <a:r>
              <a:rPr sz="3200" dirty="0"/>
              <a:t>, </a:t>
            </a:r>
            <a:r>
              <a:rPr sz="3200" dirty="0" err="1"/>
              <a:t>rjavi</a:t>
            </a:r>
            <a:r>
              <a:rPr sz="3200" dirty="0"/>
              <a:t> </a:t>
            </a:r>
            <a:r>
              <a:rPr sz="3200" dirty="0" err="1"/>
              <a:t>riž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Oreščki</a:t>
            </a:r>
            <a:r>
              <a:rPr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semena</a:t>
            </a:r>
            <a:r>
              <a:rPr sz="3200" dirty="0"/>
              <a:t>: </a:t>
            </a:r>
            <a:r>
              <a:rPr sz="3200" dirty="0" err="1"/>
              <a:t>mandlji</a:t>
            </a:r>
            <a:r>
              <a:rPr sz="3200" dirty="0"/>
              <a:t>, </a:t>
            </a:r>
            <a:r>
              <a:rPr sz="3200" dirty="0" err="1"/>
              <a:t>lanena</a:t>
            </a:r>
            <a:r>
              <a:rPr sz="3200" dirty="0"/>
              <a:t> </a:t>
            </a:r>
            <a:r>
              <a:rPr sz="3200" dirty="0" err="1"/>
              <a:t>semena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besedilo, sadje, hrana&#10;&#10;Opis je samodejno ustvarjen">
            <a:extLst>
              <a:ext uri="{FF2B5EF4-FFF2-40B4-BE49-F238E27FC236}">
                <a16:creationId xmlns:a16="http://schemas.microsoft.com/office/drawing/2014/main" id="{5F045202-89EB-C597-4DE2-426934F5D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9252" y="491613"/>
            <a:ext cx="8248774" cy="6280599"/>
          </a:xfrm>
        </p:spPr>
      </p:pic>
    </p:spTree>
    <p:extLst>
      <p:ext uri="{BB962C8B-B14F-4D97-AF65-F5344CB8AC3E}">
        <p14:creationId xmlns:p14="http://schemas.microsoft.com/office/powerpoint/2010/main" val="4142572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Nasveti za več vlaknin v prehrani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868129"/>
            <a:ext cx="8051439" cy="4778477"/>
          </a:xfrm>
        </p:spPr>
        <p:txBody>
          <a:bodyPr>
            <a:normAutofit/>
          </a:bodyPr>
          <a:lstStyle/>
          <a:p>
            <a:r>
              <a:rPr sz="3200" dirty="0"/>
              <a:t>• </a:t>
            </a:r>
            <a:r>
              <a:rPr sz="3200" dirty="0" err="1"/>
              <a:t>Začnite</a:t>
            </a:r>
            <a:r>
              <a:rPr sz="3200" dirty="0"/>
              <a:t> dan z </a:t>
            </a:r>
            <a:r>
              <a:rPr sz="3200" dirty="0" err="1"/>
              <a:t>žitnimi</a:t>
            </a:r>
            <a:r>
              <a:rPr sz="3200" dirty="0"/>
              <a:t> </a:t>
            </a:r>
            <a:r>
              <a:rPr sz="3200" dirty="0" err="1"/>
              <a:t>izdelki</a:t>
            </a:r>
            <a:r>
              <a:rPr sz="3200" dirty="0"/>
              <a:t>, </a:t>
            </a:r>
            <a:r>
              <a:rPr sz="3200" dirty="0" err="1"/>
              <a:t>bogatimi</a:t>
            </a:r>
            <a:r>
              <a:rPr sz="3200" dirty="0"/>
              <a:t> z </a:t>
            </a:r>
            <a:r>
              <a:rPr sz="3200" dirty="0" err="1"/>
              <a:t>vlakninami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Dodajte</a:t>
            </a:r>
            <a:r>
              <a:rPr sz="3200" dirty="0"/>
              <a:t> </a:t>
            </a:r>
            <a:r>
              <a:rPr sz="3200" dirty="0" err="1"/>
              <a:t>sadje</a:t>
            </a:r>
            <a:r>
              <a:rPr sz="3200" dirty="0"/>
              <a:t> k </a:t>
            </a:r>
            <a:r>
              <a:rPr sz="3200" dirty="0" err="1"/>
              <a:t>zajtrku</a:t>
            </a:r>
            <a:r>
              <a:rPr sz="3200" dirty="0"/>
              <a:t>, </a:t>
            </a:r>
            <a:r>
              <a:rPr sz="3200" dirty="0" err="1"/>
              <a:t>jogurtu</a:t>
            </a:r>
            <a:r>
              <a:rPr sz="3200" dirty="0"/>
              <a:t> </a:t>
            </a:r>
            <a:r>
              <a:rPr sz="3200" dirty="0" err="1"/>
              <a:t>ali</a:t>
            </a:r>
            <a:r>
              <a:rPr sz="3200" dirty="0"/>
              <a:t> </a:t>
            </a:r>
            <a:r>
              <a:rPr sz="3200" dirty="0" err="1"/>
              <a:t>kosmičem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Prigriznite</a:t>
            </a:r>
            <a:r>
              <a:rPr sz="3200" dirty="0"/>
              <a:t> </a:t>
            </a:r>
            <a:r>
              <a:rPr sz="3200" dirty="0" err="1"/>
              <a:t>oreščke</a:t>
            </a:r>
            <a:r>
              <a:rPr sz="3200" dirty="0"/>
              <a:t> </a:t>
            </a:r>
            <a:r>
              <a:rPr sz="3200" dirty="0" err="1"/>
              <a:t>ali</a:t>
            </a:r>
            <a:r>
              <a:rPr sz="3200" dirty="0"/>
              <a:t> </a:t>
            </a:r>
            <a:r>
              <a:rPr sz="3200" dirty="0" err="1"/>
              <a:t>suho</a:t>
            </a:r>
            <a:r>
              <a:rPr sz="3200" dirty="0"/>
              <a:t> </a:t>
            </a:r>
            <a:r>
              <a:rPr sz="3200" dirty="0" err="1"/>
              <a:t>sadje</a:t>
            </a:r>
            <a:r>
              <a:rPr sz="3200" dirty="0"/>
              <a:t> </a:t>
            </a:r>
            <a:r>
              <a:rPr sz="3200" dirty="0" err="1"/>
              <a:t>namesto</a:t>
            </a:r>
            <a:r>
              <a:rPr sz="3200" dirty="0"/>
              <a:t> </a:t>
            </a:r>
            <a:r>
              <a:rPr sz="3200" dirty="0" err="1"/>
              <a:t>sladkarij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Uporabljajte</a:t>
            </a:r>
            <a:r>
              <a:rPr sz="3200" dirty="0"/>
              <a:t> </a:t>
            </a:r>
            <a:r>
              <a:rPr sz="3200" dirty="0" err="1"/>
              <a:t>polnozrnate</a:t>
            </a:r>
            <a:r>
              <a:rPr sz="3200" dirty="0"/>
              <a:t> </a:t>
            </a:r>
            <a:r>
              <a:rPr sz="3200" dirty="0" err="1"/>
              <a:t>izdelke</a:t>
            </a:r>
            <a:r>
              <a:rPr sz="3200" dirty="0"/>
              <a:t> </a:t>
            </a:r>
            <a:r>
              <a:rPr sz="3200" dirty="0" err="1"/>
              <a:t>namesto</a:t>
            </a:r>
            <a:r>
              <a:rPr sz="3200" dirty="0"/>
              <a:t> </a:t>
            </a:r>
            <a:r>
              <a:rPr sz="3200" dirty="0" err="1"/>
              <a:t>belih</a:t>
            </a:r>
            <a:r>
              <a:rPr sz="3200" dirty="0"/>
              <a:t> </a:t>
            </a:r>
            <a:r>
              <a:rPr sz="3200" dirty="0" err="1"/>
              <a:t>žit</a:t>
            </a:r>
            <a:r>
              <a:rPr sz="3200" dirty="0"/>
              <a:t>.</a:t>
            </a:r>
          </a:p>
          <a:p>
            <a:r>
              <a:rPr sz="3200" dirty="0"/>
              <a:t>• </a:t>
            </a:r>
            <a:r>
              <a:rPr sz="3200" dirty="0" err="1"/>
              <a:t>Vključite</a:t>
            </a:r>
            <a:r>
              <a:rPr sz="3200" dirty="0"/>
              <a:t> </a:t>
            </a:r>
            <a:r>
              <a:rPr sz="3200" dirty="0" err="1"/>
              <a:t>stročnice</a:t>
            </a:r>
            <a:r>
              <a:rPr sz="3200" dirty="0"/>
              <a:t> v </a:t>
            </a:r>
            <a:r>
              <a:rPr sz="3200" dirty="0" err="1"/>
              <a:t>juhe</a:t>
            </a:r>
            <a:r>
              <a:rPr sz="3200" dirty="0"/>
              <a:t>, </a:t>
            </a:r>
            <a:r>
              <a:rPr sz="3200" dirty="0" err="1"/>
              <a:t>enolončnice</a:t>
            </a:r>
            <a:r>
              <a:rPr sz="3200" dirty="0"/>
              <a:t> </a:t>
            </a:r>
            <a:r>
              <a:rPr sz="3200" dirty="0" err="1"/>
              <a:t>ali</a:t>
            </a:r>
            <a:r>
              <a:rPr sz="3200" dirty="0"/>
              <a:t> </a:t>
            </a:r>
            <a:r>
              <a:rPr sz="3200" dirty="0" err="1"/>
              <a:t>solate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3EBC2D-173B-B9A9-D91B-5809EE193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127819"/>
            <a:ext cx="8386915" cy="673018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l-SI" b="1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nekatera živila in jedi s količino topnih in netopnih vlaknin</a:t>
            </a: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, ki jih vsebujejo na 100 gramov njihove teže: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Stročnice: 4,3 -7,1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Listnata zelenjava: 2,5 – 4,0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Krompir, gomoljasta in korenasta zelenjava: 1 – 2,5 g Sadje: do 3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Črni kruh: 5,1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Beli kruh: 2,5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Graham kruh (polno mleta moka): 9,0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Banana (180 g): 1,2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Tuna sendvič iz polnozrnatega kruha: 4,5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Kolaček iz ovsenih otrobov: 2,0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50 g rjavega riža (suha teža): 4,2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4 polnovredni piškoti: 1,0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30 g polnozrnatega </a:t>
            </a:r>
            <a:r>
              <a:rPr lang="sl-SI" b="0" i="0" dirty="0" err="1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müslija</a:t>
            </a: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 z mlekom in jabolkom (150 g): 3,0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100 g graha: 5,0 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l-S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Zeljna solata: 1,6 g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92801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</TotalTime>
  <Words>733</Words>
  <Application>Microsoft Office PowerPoint</Application>
  <PresentationFormat>Diaprojekcija na zaslonu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4" baseType="lpstr">
      <vt:lpstr>Arial</vt:lpstr>
      <vt:lpstr>Open Sans</vt:lpstr>
      <vt:lpstr>Tw Cen MT</vt:lpstr>
      <vt:lpstr>Tw Cen MT Condensed</vt:lpstr>
      <vt:lpstr>Wingdings 3</vt:lpstr>
      <vt:lpstr>Integral</vt:lpstr>
      <vt:lpstr>Vlaknine</vt:lpstr>
      <vt:lpstr>Kaj so vlaknine?</vt:lpstr>
      <vt:lpstr>Zakaj so vlaknine pomembne?</vt:lpstr>
      <vt:lpstr>Vrste vlaknin</vt:lpstr>
      <vt:lpstr>Priporočena dnevna količina vlaknin</vt:lpstr>
      <vt:lpstr>Živila bogata z vlakninami</vt:lpstr>
      <vt:lpstr>PowerPointova predstavitev</vt:lpstr>
      <vt:lpstr>Nasveti za več vlaknin v prehrani</vt:lpstr>
      <vt:lpstr>PowerPointova predstavitev</vt:lpstr>
      <vt:lpstr>Glikemični indeks (GI)</vt:lpstr>
      <vt:lpstr>Kaj je glikemični indeks?</vt:lpstr>
      <vt:lpstr>Zakaj je GI pomemben?</vt:lpstr>
      <vt:lpstr>Kako merimo GI?</vt:lpstr>
      <vt:lpstr>PowerPointova predstavitev</vt:lpstr>
      <vt:lpstr>Primeri živil glede na GI</vt:lpstr>
      <vt:lpstr>PowerPointova predstavitev</vt:lpstr>
      <vt:lpstr>Povezava med GI in zdravjem</vt:lpstr>
      <vt:lpstr>Kako izbrati živila z nizkim GI?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Vlaknine</dc:title>
  <dc:subject/>
  <dc:creator>Sabina Dremelj</dc:creator>
  <cp:keywords/>
  <cp:lastModifiedBy>Sabina Dremelj</cp:lastModifiedBy>
  <cp:revision>1</cp:revision>
  <dcterms:created xsi:type="dcterms:W3CDTF">2013-01-27T09:14:16Z</dcterms:created>
  <dcterms:modified xsi:type="dcterms:W3CDTF">2024-12-01T17:26:02Z</dcterms:modified>
  <cp:category/>
</cp:coreProperties>
</file>