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414DF6-8569-481B-A616-B15DD15DB8D8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70A53791-F14E-4D53-B0E7-3D729C3B8135}">
      <dgm:prSet phldrT="[besedilo]"/>
      <dgm:spPr/>
      <dgm:t>
        <a:bodyPr/>
        <a:lstStyle/>
        <a:p>
          <a:r>
            <a:rPr lang="sl-SI" dirty="0" smtClean="0"/>
            <a:t>Osebek določa obliko povedka: osebo, število, spol</a:t>
          </a:r>
          <a:endParaRPr lang="sl-SI" dirty="0"/>
        </a:p>
      </dgm:t>
    </dgm:pt>
    <dgm:pt modelId="{EFC3047A-6E12-4F9A-8C09-E0B39EC03AA4}" type="parTrans" cxnId="{1C226E5B-78D4-4740-A662-8F8794E80D71}">
      <dgm:prSet/>
      <dgm:spPr/>
      <dgm:t>
        <a:bodyPr/>
        <a:lstStyle/>
        <a:p>
          <a:endParaRPr lang="sl-SI"/>
        </a:p>
      </dgm:t>
    </dgm:pt>
    <dgm:pt modelId="{F26BCEE5-8106-45DA-A191-C59CD20A847B}" type="sibTrans" cxnId="{1C226E5B-78D4-4740-A662-8F8794E80D71}">
      <dgm:prSet/>
      <dgm:spPr/>
      <dgm:t>
        <a:bodyPr/>
        <a:lstStyle/>
        <a:p>
          <a:endParaRPr lang="sl-SI"/>
        </a:p>
      </dgm:t>
    </dgm:pt>
    <dgm:pt modelId="{880D9245-92F3-4313-A30F-E399E443E6DC}">
      <dgm:prSet phldrT="[besedilo]"/>
      <dgm:spPr/>
      <dgm:t>
        <a:bodyPr/>
        <a:lstStyle/>
        <a:p>
          <a:r>
            <a:rPr lang="sl-SI" dirty="0" smtClean="0"/>
            <a:t>Povedek prisoja osebku dejanje, stanje, lastnost …</a:t>
          </a:r>
          <a:endParaRPr lang="sl-SI" dirty="0"/>
        </a:p>
      </dgm:t>
    </dgm:pt>
    <dgm:pt modelId="{773308D6-0D1E-497A-A71F-12D17D28B3D8}" type="parTrans" cxnId="{802F2817-DF0C-460A-A7A1-06EA9E9059DB}">
      <dgm:prSet/>
      <dgm:spPr/>
      <dgm:t>
        <a:bodyPr/>
        <a:lstStyle/>
        <a:p>
          <a:endParaRPr lang="sl-SI"/>
        </a:p>
      </dgm:t>
    </dgm:pt>
    <dgm:pt modelId="{83C77FED-D44B-4DCF-997E-81D9A2B030B6}" type="sibTrans" cxnId="{802F2817-DF0C-460A-A7A1-06EA9E9059DB}">
      <dgm:prSet/>
      <dgm:spPr/>
      <dgm:t>
        <a:bodyPr/>
        <a:lstStyle/>
        <a:p>
          <a:endParaRPr lang="sl-SI"/>
        </a:p>
      </dgm:t>
    </dgm:pt>
    <dgm:pt modelId="{CA48429D-D1E4-4DAC-9B05-459473770932}" type="pres">
      <dgm:prSet presAssocID="{D9414DF6-8569-481B-A616-B15DD15DB8D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A4BE5CA2-8975-4359-BFF4-330F13FDF66F}" type="pres">
      <dgm:prSet presAssocID="{70A53791-F14E-4D53-B0E7-3D729C3B813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EB1C9F4-9422-4F82-BDB3-3F05C1759326}" type="pres">
      <dgm:prSet presAssocID="{880D9245-92F3-4313-A30F-E399E443E6DC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D2696D06-CA23-4A10-B517-45DC86078A2A}" type="presOf" srcId="{D9414DF6-8569-481B-A616-B15DD15DB8D8}" destId="{CA48429D-D1E4-4DAC-9B05-459473770932}" srcOrd="0" destOrd="0" presId="urn:microsoft.com/office/officeart/2005/8/layout/arrow5"/>
    <dgm:cxn modelId="{1C226E5B-78D4-4740-A662-8F8794E80D71}" srcId="{D9414DF6-8569-481B-A616-B15DD15DB8D8}" destId="{70A53791-F14E-4D53-B0E7-3D729C3B8135}" srcOrd="0" destOrd="0" parTransId="{EFC3047A-6E12-4F9A-8C09-E0B39EC03AA4}" sibTransId="{F26BCEE5-8106-45DA-A191-C59CD20A847B}"/>
    <dgm:cxn modelId="{04E7C2F0-887D-4EA3-B9D9-D92A0529C938}" type="presOf" srcId="{70A53791-F14E-4D53-B0E7-3D729C3B8135}" destId="{A4BE5CA2-8975-4359-BFF4-330F13FDF66F}" srcOrd="0" destOrd="0" presId="urn:microsoft.com/office/officeart/2005/8/layout/arrow5"/>
    <dgm:cxn modelId="{802F2817-DF0C-460A-A7A1-06EA9E9059DB}" srcId="{D9414DF6-8569-481B-A616-B15DD15DB8D8}" destId="{880D9245-92F3-4313-A30F-E399E443E6DC}" srcOrd="1" destOrd="0" parTransId="{773308D6-0D1E-497A-A71F-12D17D28B3D8}" sibTransId="{83C77FED-D44B-4DCF-997E-81D9A2B030B6}"/>
    <dgm:cxn modelId="{4733536E-092B-456C-B7F3-6C1A800AC032}" type="presOf" srcId="{880D9245-92F3-4313-A30F-E399E443E6DC}" destId="{EEB1C9F4-9422-4F82-BDB3-3F05C1759326}" srcOrd="0" destOrd="0" presId="urn:microsoft.com/office/officeart/2005/8/layout/arrow5"/>
    <dgm:cxn modelId="{86E6D983-8761-437B-BA16-193F913A17D4}" type="presParOf" srcId="{CA48429D-D1E4-4DAC-9B05-459473770932}" destId="{A4BE5CA2-8975-4359-BFF4-330F13FDF66F}" srcOrd="0" destOrd="0" presId="urn:microsoft.com/office/officeart/2005/8/layout/arrow5"/>
    <dgm:cxn modelId="{571A37D8-51BD-4FB0-8EED-C889764A359F}" type="presParOf" srcId="{CA48429D-D1E4-4DAC-9B05-459473770932}" destId="{EEB1C9F4-9422-4F82-BDB3-3F05C175932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BE5CA2-8975-4359-BFF4-330F13FDF66F}">
      <dsp:nvSpPr>
        <dsp:cNvPr id="0" name=""/>
        <dsp:cNvSpPr/>
      </dsp:nvSpPr>
      <dsp:spPr>
        <a:xfrm rot="16200000">
          <a:off x="1097" y="1217367"/>
          <a:ext cx="3566014" cy="356601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Osebek določa obliko povedka: osebo, število, spol</a:t>
          </a:r>
          <a:endParaRPr lang="sl-SI" sz="2600" kern="1200" dirty="0"/>
        </a:p>
      </dsp:txBody>
      <dsp:txXfrm rot="16200000">
        <a:off x="1097" y="1217367"/>
        <a:ext cx="3566014" cy="3566014"/>
      </dsp:txXfrm>
    </dsp:sp>
    <dsp:sp modelId="{EEB1C9F4-9422-4F82-BDB3-3F05C1759326}">
      <dsp:nvSpPr>
        <dsp:cNvPr id="0" name=""/>
        <dsp:cNvSpPr/>
      </dsp:nvSpPr>
      <dsp:spPr>
        <a:xfrm rot="5400000">
          <a:off x="3862387" y="1217367"/>
          <a:ext cx="3566014" cy="356601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Povedek prisoja osebku dejanje, stanje, lastnost …</a:t>
          </a:r>
          <a:endParaRPr lang="sl-SI" sz="2600" kern="1200" dirty="0"/>
        </a:p>
      </dsp:txBody>
      <dsp:txXfrm rot="5400000">
        <a:off x="3862387" y="1217367"/>
        <a:ext cx="3566014" cy="3566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6002F2-A74B-48DB-8447-47A2E9078B27}" type="datetimeFigureOut">
              <a:rPr lang="sl-SI" smtClean="0"/>
              <a:pPr/>
              <a:t>2. 02. 2021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C772AE3-096B-48AF-BFEB-D73F146DE2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6000" b="1" dirty="0" smtClean="0">
                <a:solidFill>
                  <a:srgbClr val="FF0000"/>
                </a:solidFill>
              </a:rPr>
              <a:t>Osebek in povedek</a:t>
            </a:r>
            <a:endParaRPr lang="sl-SI" sz="6000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2560" y="2643182"/>
            <a:ext cx="7406640" cy="3857652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0070C0"/>
                </a:solidFill>
              </a:rPr>
              <a:t>Osebek in povedek spadata med glavne stavčne člene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smtClean="0"/>
              <a:t>Po </a:t>
            </a:r>
            <a:r>
              <a:rPr lang="sl-SI" dirty="0" smtClean="0">
                <a:solidFill>
                  <a:srgbClr val="0070C0"/>
                </a:solidFill>
              </a:rPr>
              <a:t>povedku</a:t>
            </a:r>
            <a:r>
              <a:rPr lang="sl-SI" dirty="0" smtClean="0"/>
              <a:t> se sprašujemo: “</a:t>
            </a:r>
            <a:r>
              <a:rPr lang="sl-SI" b="1" dirty="0" smtClean="0">
                <a:solidFill>
                  <a:schemeClr val="accent4">
                    <a:lumMod val="75000"/>
                  </a:schemeClr>
                </a:solidFill>
              </a:rPr>
              <a:t>Kaj kdo dela ali kaj se z njim dogaja?</a:t>
            </a:r>
            <a:r>
              <a:rPr lang="sl-SI" dirty="0" smtClean="0"/>
              <a:t>”</a:t>
            </a:r>
          </a:p>
          <a:p>
            <a:r>
              <a:rPr lang="sl-SI" dirty="0" smtClean="0"/>
              <a:t>Podčrtamo ga z vijugasto črto. </a:t>
            </a:r>
          </a:p>
          <a:p>
            <a:endParaRPr lang="sl-SI" dirty="0" smtClean="0"/>
          </a:p>
          <a:p>
            <a:r>
              <a:rPr lang="sl-SI" dirty="0" smtClean="0"/>
              <a:t>Po </a:t>
            </a:r>
            <a:r>
              <a:rPr lang="sl-SI" dirty="0" smtClean="0">
                <a:solidFill>
                  <a:srgbClr val="0070C0"/>
                </a:solidFill>
              </a:rPr>
              <a:t>osebku</a:t>
            </a:r>
            <a:r>
              <a:rPr lang="sl-SI" dirty="0" smtClean="0"/>
              <a:t> se sprašujemo: “</a:t>
            </a:r>
            <a:r>
              <a:rPr lang="sl-SI" b="1" dirty="0" smtClean="0">
                <a:solidFill>
                  <a:schemeClr val="accent4">
                    <a:lumMod val="75000"/>
                  </a:schemeClr>
                </a:solidFill>
              </a:rPr>
              <a:t>Kdo ali kaj + povedek</a:t>
            </a:r>
            <a:r>
              <a:rPr lang="sl-SI" dirty="0" smtClean="0"/>
              <a:t>?”</a:t>
            </a:r>
          </a:p>
          <a:p>
            <a:r>
              <a:rPr lang="sl-SI" dirty="0" smtClean="0"/>
              <a:t>Podčrtamo ga z eno ravno črto. </a:t>
            </a:r>
            <a:endParaRPr lang="sl-SI" dirty="0"/>
          </a:p>
        </p:txBody>
      </p:sp>
      <p:sp>
        <p:nvSpPr>
          <p:cNvPr id="4" name="Prostoročno 3"/>
          <p:cNvSpPr/>
          <p:nvPr/>
        </p:nvSpPr>
        <p:spPr>
          <a:xfrm>
            <a:off x="5711483" y="4583723"/>
            <a:ext cx="1111348" cy="222738"/>
          </a:xfrm>
          <a:custGeom>
            <a:avLst/>
            <a:gdLst>
              <a:gd name="connsiteX0" fmla="*/ 0 w 1111348"/>
              <a:gd name="connsiteY0" fmla="*/ 171157 h 222738"/>
              <a:gd name="connsiteX1" fmla="*/ 154745 w 1111348"/>
              <a:gd name="connsiteY1" fmla="*/ 16412 h 222738"/>
              <a:gd name="connsiteX2" fmla="*/ 281354 w 1111348"/>
              <a:gd name="connsiteY2" fmla="*/ 199292 h 222738"/>
              <a:gd name="connsiteX3" fmla="*/ 450166 w 1111348"/>
              <a:gd name="connsiteY3" fmla="*/ 2345 h 222738"/>
              <a:gd name="connsiteX4" fmla="*/ 548640 w 1111348"/>
              <a:gd name="connsiteY4" fmla="*/ 213360 h 222738"/>
              <a:gd name="connsiteX5" fmla="*/ 703385 w 1111348"/>
              <a:gd name="connsiteY5" fmla="*/ 58615 h 222738"/>
              <a:gd name="connsiteX6" fmla="*/ 858129 w 1111348"/>
              <a:gd name="connsiteY6" fmla="*/ 185225 h 222738"/>
              <a:gd name="connsiteX7" fmla="*/ 984739 w 1111348"/>
              <a:gd name="connsiteY7" fmla="*/ 16412 h 222738"/>
              <a:gd name="connsiteX8" fmla="*/ 1111348 w 1111348"/>
              <a:gd name="connsiteY8" fmla="*/ 157089 h 22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1348" h="222738">
                <a:moveTo>
                  <a:pt x="0" y="171157"/>
                </a:moveTo>
                <a:cubicBezTo>
                  <a:pt x="53926" y="91440"/>
                  <a:pt x="107853" y="11723"/>
                  <a:pt x="154745" y="16412"/>
                </a:cubicBezTo>
                <a:cubicBezTo>
                  <a:pt x="201637" y="21101"/>
                  <a:pt x="232117" y="201636"/>
                  <a:pt x="281354" y="199292"/>
                </a:cubicBezTo>
                <a:cubicBezTo>
                  <a:pt x="330591" y="196948"/>
                  <a:pt x="405618" y="0"/>
                  <a:pt x="450166" y="2345"/>
                </a:cubicBezTo>
                <a:cubicBezTo>
                  <a:pt x="494714" y="4690"/>
                  <a:pt x="506437" y="203982"/>
                  <a:pt x="548640" y="213360"/>
                </a:cubicBezTo>
                <a:cubicBezTo>
                  <a:pt x="590843" y="222738"/>
                  <a:pt x="651804" y="63304"/>
                  <a:pt x="703385" y="58615"/>
                </a:cubicBezTo>
                <a:cubicBezTo>
                  <a:pt x="754966" y="53926"/>
                  <a:pt x="811237" y="192259"/>
                  <a:pt x="858129" y="185225"/>
                </a:cubicBezTo>
                <a:cubicBezTo>
                  <a:pt x="905021" y="178191"/>
                  <a:pt x="942536" y="21101"/>
                  <a:pt x="984739" y="16412"/>
                </a:cubicBezTo>
                <a:cubicBezTo>
                  <a:pt x="1026942" y="11723"/>
                  <a:pt x="1094936" y="135987"/>
                  <a:pt x="1111348" y="15708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konektor 5"/>
          <p:cNvCxnSpPr/>
          <p:nvPr/>
        </p:nvCxnSpPr>
        <p:spPr>
          <a:xfrm>
            <a:off x="6000760" y="6143644"/>
            <a:ext cx="10715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5404"/>
          </a:xfrm>
        </p:spPr>
        <p:txBody>
          <a:bodyPr>
            <a:noAutofit/>
          </a:bodyPr>
          <a:lstStyle/>
          <a:p>
            <a:pPr algn="ctr"/>
            <a:r>
              <a:rPr lang="sl-SI" sz="1050" dirty="0" smtClean="0"/>
              <a:t>Osebek in povedek</a:t>
            </a:r>
            <a:endParaRPr lang="sl-SI" sz="1050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1214438" y="642938"/>
          <a:ext cx="7429500" cy="600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96842"/>
          </a:xfrm>
        </p:spPr>
        <p:txBody>
          <a:bodyPr>
            <a:noAutofit/>
          </a:bodyPr>
          <a:lstStyle/>
          <a:p>
            <a:pPr algn="ctr"/>
            <a:r>
              <a:rPr lang="sl-SI" sz="2000" dirty="0" smtClean="0">
                <a:solidFill>
                  <a:srgbClr val="C00000"/>
                </a:solidFill>
              </a:rPr>
              <a:t>Osebek </a:t>
            </a:r>
            <a:endParaRPr lang="sl-SI" sz="2000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/>
          <a:lstStyle/>
          <a:p>
            <a:r>
              <a:rPr lang="sl-SI" dirty="0" smtClean="0"/>
              <a:t>Osebek </a:t>
            </a:r>
            <a:r>
              <a:rPr lang="sl-SI" dirty="0" smtClean="0">
                <a:latin typeface="Times New Roman"/>
                <a:cs typeface="Times New Roman"/>
              </a:rPr>
              <a:t>≠ oseba.</a:t>
            </a:r>
          </a:p>
          <a:p>
            <a:r>
              <a:rPr lang="sl-SI" dirty="0" smtClean="0">
                <a:solidFill>
                  <a:srgbClr val="C00000"/>
                </a:solidFill>
                <a:latin typeface="Times New Roman"/>
                <a:cs typeface="Times New Roman"/>
              </a:rPr>
              <a:t>V stavku je samo EN osebek</a:t>
            </a:r>
            <a:r>
              <a:rPr lang="sl-SI" dirty="0" smtClean="0">
                <a:latin typeface="Times New Roman"/>
                <a:cs typeface="Times New Roman"/>
              </a:rPr>
              <a:t>.</a:t>
            </a:r>
          </a:p>
          <a:p>
            <a:r>
              <a:rPr lang="sl-SI" dirty="0" smtClean="0">
                <a:latin typeface="Times New Roman"/>
                <a:cs typeface="Times New Roman"/>
              </a:rPr>
              <a:t>Lahko je </a:t>
            </a:r>
            <a:r>
              <a:rPr lang="sl-SI" i="1" dirty="0" smtClean="0">
                <a:latin typeface="Times New Roman"/>
                <a:cs typeface="Times New Roman"/>
              </a:rPr>
              <a:t>goli</a:t>
            </a:r>
            <a:r>
              <a:rPr lang="sl-SI" dirty="0" smtClean="0">
                <a:latin typeface="Times New Roman"/>
                <a:cs typeface="Times New Roman"/>
              </a:rPr>
              <a:t> – iz ene besede ali </a:t>
            </a:r>
            <a:r>
              <a:rPr lang="sl-SI" i="1" dirty="0" smtClean="0">
                <a:latin typeface="Times New Roman"/>
                <a:cs typeface="Times New Roman"/>
              </a:rPr>
              <a:t>zloženi</a:t>
            </a:r>
            <a:r>
              <a:rPr lang="sl-SI" dirty="0" smtClean="0">
                <a:latin typeface="Times New Roman"/>
                <a:cs typeface="Times New Roman"/>
              </a:rPr>
              <a:t> – iz dveh ali več besed.</a:t>
            </a:r>
          </a:p>
          <a:p>
            <a:r>
              <a:rPr lang="sl-SI" u="sng" dirty="0" smtClean="0">
                <a:latin typeface="Times New Roman"/>
                <a:cs typeface="Times New Roman"/>
              </a:rPr>
              <a:t>Miha</a:t>
            </a:r>
            <a:r>
              <a:rPr lang="sl-SI" dirty="0" smtClean="0">
                <a:latin typeface="Times New Roman"/>
                <a:cs typeface="Times New Roman"/>
              </a:rPr>
              <a:t> piš</a:t>
            </a:r>
            <a:r>
              <a:rPr lang="sl-SI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sl-SI" dirty="0" smtClean="0">
                <a:latin typeface="Times New Roman"/>
                <a:cs typeface="Times New Roman"/>
              </a:rPr>
              <a:t> pismo. </a:t>
            </a:r>
            <a:r>
              <a:rPr lang="sl-SI" u="sng" dirty="0" smtClean="0">
                <a:latin typeface="Times New Roman"/>
                <a:cs typeface="Times New Roman"/>
              </a:rPr>
              <a:t>Miha in Luka</a:t>
            </a:r>
            <a:r>
              <a:rPr lang="sl-SI" dirty="0" smtClean="0">
                <a:latin typeface="Times New Roman"/>
                <a:cs typeface="Times New Roman"/>
              </a:rPr>
              <a:t> piše</a:t>
            </a:r>
            <a:r>
              <a:rPr lang="sl-SI" dirty="0" smtClean="0">
                <a:solidFill>
                  <a:srgbClr val="C00000"/>
                </a:solidFill>
                <a:latin typeface="Times New Roman"/>
                <a:cs typeface="Times New Roman"/>
              </a:rPr>
              <a:t>ta</a:t>
            </a:r>
            <a:r>
              <a:rPr lang="sl-SI" dirty="0" smtClean="0">
                <a:latin typeface="Times New Roman"/>
                <a:cs typeface="Times New Roman"/>
              </a:rPr>
              <a:t> pismo. </a:t>
            </a:r>
            <a:r>
              <a:rPr lang="sl-SI" u="sng" dirty="0" smtClean="0">
                <a:latin typeface="Times New Roman"/>
                <a:cs typeface="Times New Roman"/>
              </a:rPr>
              <a:t>Sosedov Miha </a:t>
            </a:r>
            <a:r>
              <a:rPr lang="sl-SI" dirty="0" smtClean="0">
                <a:latin typeface="Times New Roman"/>
                <a:cs typeface="Times New Roman"/>
              </a:rPr>
              <a:t>piš</a:t>
            </a:r>
            <a:r>
              <a:rPr lang="sl-SI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lang="sl-SI" dirty="0" smtClean="0">
                <a:latin typeface="Times New Roman"/>
                <a:cs typeface="Times New Roman"/>
              </a:rPr>
              <a:t> pismo. </a:t>
            </a:r>
            <a:r>
              <a:rPr lang="sl-SI" u="sng" dirty="0" smtClean="0">
                <a:latin typeface="Times New Roman"/>
                <a:cs typeface="Times New Roman"/>
              </a:rPr>
              <a:t>Miha, Luka in Andrej</a:t>
            </a:r>
            <a:r>
              <a:rPr lang="sl-SI" dirty="0" smtClean="0">
                <a:latin typeface="Times New Roman"/>
                <a:cs typeface="Times New Roman"/>
              </a:rPr>
              <a:t> piše</a:t>
            </a:r>
            <a:r>
              <a:rPr lang="sl-SI" dirty="0" smtClean="0">
                <a:solidFill>
                  <a:srgbClr val="C00000"/>
                </a:solidFill>
                <a:latin typeface="Times New Roman"/>
                <a:cs typeface="Times New Roman"/>
              </a:rPr>
              <a:t>jo</a:t>
            </a:r>
            <a:r>
              <a:rPr lang="sl-SI" dirty="0" smtClean="0">
                <a:latin typeface="Times New Roman"/>
                <a:cs typeface="Times New Roman"/>
              </a:rPr>
              <a:t> pismo.</a:t>
            </a:r>
          </a:p>
          <a:p>
            <a:pPr>
              <a:buNone/>
            </a:pPr>
            <a:endParaRPr lang="sl-SI" dirty="0" smtClean="0">
              <a:latin typeface="Times New Roman"/>
              <a:cs typeface="Times New Roman"/>
            </a:endParaRPr>
          </a:p>
          <a:p>
            <a:r>
              <a:rPr lang="sl-SI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Če je med deli osebka veznik ali vejica, so deli </a:t>
            </a:r>
            <a:r>
              <a:rPr lang="sl-SI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enkovredni</a:t>
            </a:r>
            <a:r>
              <a:rPr lang="sl-SI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in temu primerna je tudi oblika povedka!</a:t>
            </a:r>
            <a:endParaRPr lang="sl-SI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/>
          </a:bodyPr>
          <a:lstStyle/>
          <a:p>
            <a:pPr algn="ctr"/>
            <a:r>
              <a:rPr lang="sl-SI" sz="1800" dirty="0" smtClean="0">
                <a:solidFill>
                  <a:srgbClr val="C00000"/>
                </a:solidFill>
              </a:rPr>
              <a:t>Sklon osebka</a:t>
            </a:r>
            <a:endParaRPr lang="sl-SI" sz="1800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/>
          <a:lstStyle/>
          <a:p>
            <a:r>
              <a:rPr lang="sl-SI" dirty="0" smtClean="0"/>
              <a:t>Osebek je praviloma v </a:t>
            </a:r>
            <a:r>
              <a:rPr lang="sl-SI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imenovalniku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smtClean="0"/>
              <a:t>Izjeme pri sklonu osebka:</a:t>
            </a:r>
          </a:p>
          <a:p>
            <a:pPr marL="596646" indent="-514350">
              <a:buAutoNum type="arabicPeriod"/>
            </a:pPr>
            <a:r>
              <a:rPr lang="sl-SI" b="1" dirty="0" smtClean="0">
                <a:solidFill>
                  <a:srgbClr val="00B0F0"/>
                </a:solidFill>
              </a:rPr>
              <a:t>v rodilniku</a:t>
            </a:r>
            <a:r>
              <a:rPr lang="sl-SI" dirty="0" smtClean="0"/>
              <a:t> je osebek:</a:t>
            </a:r>
          </a:p>
          <a:p>
            <a:pPr marL="596646" indent="-514350">
              <a:buFontTx/>
              <a:buChar char="-"/>
            </a:pPr>
            <a:r>
              <a:rPr lang="sl-SI" dirty="0" smtClean="0"/>
              <a:t>ob zanikanem glagolu (</a:t>
            </a:r>
            <a:r>
              <a:rPr lang="sl-SI" i="1" u="sng" dirty="0" smtClean="0"/>
              <a:t>Petr</a:t>
            </a:r>
            <a:r>
              <a:rPr lang="sl-SI" i="1" u="sng" dirty="0" smtClean="0">
                <a:solidFill>
                  <a:srgbClr val="C00000"/>
                </a:solidFill>
              </a:rPr>
              <a:t>a</a:t>
            </a:r>
            <a:r>
              <a:rPr lang="sl-SI" i="1" dirty="0" smtClean="0"/>
              <a:t> ni doma</a:t>
            </a:r>
            <a:r>
              <a:rPr lang="sl-SI" dirty="0" smtClean="0"/>
              <a:t>.);</a:t>
            </a:r>
          </a:p>
          <a:p>
            <a:pPr marL="596646" indent="-514350">
              <a:buNone/>
            </a:pPr>
            <a:endParaRPr lang="sl-SI" dirty="0" smtClean="0"/>
          </a:p>
          <a:p>
            <a:pPr marL="596646" indent="-514350">
              <a:buFontTx/>
              <a:buChar char="-"/>
            </a:pPr>
            <a:r>
              <a:rPr lang="sl-SI" dirty="0" smtClean="0"/>
              <a:t>če ima ob sebi števnik od pet dalje, količinski prislov ali zaimek (</a:t>
            </a:r>
            <a:r>
              <a:rPr lang="sl-SI" i="1" u="sng" dirty="0" smtClean="0"/>
              <a:t>Mnogo ljud</a:t>
            </a:r>
            <a:r>
              <a:rPr lang="sl-SI" i="1" u="sng" dirty="0" smtClean="0">
                <a:solidFill>
                  <a:srgbClr val="C00000"/>
                </a:solidFill>
              </a:rPr>
              <a:t>i</a:t>
            </a:r>
            <a:r>
              <a:rPr lang="sl-SI" i="1" u="sng" dirty="0" smtClean="0"/>
              <a:t> </a:t>
            </a:r>
            <a:r>
              <a:rPr lang="sl-SI" i="1" dirty="0" smtClean="0"/>
              <a:t>je na shodu.  </a:t>
            </a:r>
            <a:r>
              <a:rPr lang="sl-SI" i="1" u="sng" dirty="0" smtClean="0"/>
              <a:t>Veliko protestnik</a:t>
            </a:r>
            <a:r>
              <a:rPr lang="sl-SI" i="1" u="sng" dirty="0" smtClean="0">
                <a:solidFill>
                  <a:srgbClr val="C00000"/>
                </a:solidFill>
              </a:rPr>
              <a:t>ov</a:t>
            </a:r>
            <a:r>
              <a:rPr lang="sl-SI" i="1" dirty="0" smtClean="0"/>
              <a:t> se je zbralo. </a:t>
            </a:r>
            <a:r>
              <a:rPr lang="sl-SI" i="1" u="sng" dirty="0" smtClean="0"/>
              <a:t>Pet prijatelj</a:t>
            </a:r>
            <a:r>
              <a:rPr lang="sl-SI" i="1" u="sng" dirty="0" smtClean="0">
                <a:solidFill>
                  <a:srgbClr val="C00000"/>
                </a:solidFill>
              </a:rPr>
              <a:t>ev</a:t>
            </a:r>
            <a:r>
              <a:rPr lang="sl-SI" i="1" dirty="0" smtClean="0"/>
              <a:t> ima zabavo.</a:t>
            </a:r>
            <a:r>
              <a:rPr lang="sl-SI" dirty="0" smtClean="0"/>
              <a:t> )</a:t>
            </a:r>
          </a:p>
          <a:p>
            <a:pPr marL="596646" indent="-514350">
              <a:buNone/>
            </a:pPr>
            <a:endParaRPr lang="sl-SI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/>
          </a:bodyPr>
          <a:lstStyle/>
          <a:p>
            <a:pPr algn="ctr"/>
            <a:r>
              <a:rPr lang="sl-SI" sz="1050" dirty="0" smtClean="0"/>
              <a:t>Sklon osebka</a:t>
            </a:r>
            <a:endParaRPr lang="sl-SI" sz="105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5462606"/>
          </a:xfrm>
        </p:spPr>
        <p:txBody>
          <a:bodyPr/>
          <a:lstStyle/>
          <a:p>
            <a:pPr marL="596646" indent="-514350">
              <a:buAutoNum type="arabicPeriod" startAt="2"/>
            </a:pPr>
            <a:r>
              <a:rPr lang="sl-SI" dirty="0" smtClean="0">
                <a:solidFill>
                  <a:srgbClr val="00B0F0"/>
                </a:solidFill>
              </a:rPr>
              <a:t>v kakšnem drugem sklonu</a:t>
            </a:r>
            <a:r>
              <a:rPr lang="sl-SI" dirty="0" smtClean="0"/>
              <a:t> (</a:t>
            </a:r>
            <a:r>
              <a:rPr lang="sl-SI" i="1" dirty="0" smtClean="0"/>
              <a:t>Petr</a:t>
            </a:r>
            <a:r>
              <a:rPr lang="sl-SI" i="1" dirty="0" smtClean="0">
                <a:solidFill>
                  <a:srgbClr val="C00000"/>
                </a:solidFill>
              </a:rPr>
              <a:t>u</a:t>
            </a:r>
            <a:r>
              <a:rPr lang="sl-SI" i="1" dirty="0" smtClean="0"/>
              <a:t> je slabo.  Alenk</a:t>
            </a:r>
            <a:r>
              <a:rPr lang="sl-SI" i="1" dirty="0" smtClean="0">
                <a:solidFill>
                  <a:srgbClr val="C00000"/>
                </a:solidFill>
              </a:rPr>
              <a:t>i</a:t>
            </a:r>
            <a:r>
              <a:rPr lang="sl-SI" i="1" dirty="0" smtClean="0"/>
              <a:t> ni do filmov. Ivan</a:t>
            </a:r>
            <a:r>
              <a:rPr lang="sl-SI" i="1" dirty="0" smtClean="0">
                <a:solidFill>
                  <a:srgbClr val="C00000"/>
                </a:solidFill>
              </a:rPr>
              <a:t>u</a:t>
            </a:r>
            <a:r>
              <a:rPr lang="sl-SI" i="1" dirty="0" smtClean="0"/>
              <a:t> se je sanjalo.)</a:t>
            </a:r>
          </a:p>
          <a:p>
            <a:pPr marL="596646" indent="-514350">
              <a:buNone/>
            </a:pPr>
            <a:r>
              <a:rPr lang="sl-SI" i="1" dirty="0" smtClean="0"/>
              <a:t>V teh primerih govorimo o </a:t>
            </a:r>
            <a:r>
              <a:rPr lang="sl-SI" i="1" dirty="0" smtClean="0">
                <a:solidFill>
                  <a:schemeClr val="accent1">
                    <a:lumMod val="75000"/>
                  </a:schemeClr>
                </a:solidFill>
              </a:rPr>
              <a:t>smiselnem osebku</a:t>
            </a:r>
            <a:r>
              <a:rPr lang="sl-SI" i="1" dirty="0" smtClean="0"/>
              <a:t>.</a:t>
            </a:r>
          </a:p>
          <a:p>
            <a:pPr marL="596646" indent="-514350">
              <a:buNone/>
            </a:pPr>
            <a:endParaRPr lang="sl-SI" i="1" dirty="0" smtClean="0"/>
          </a:p>
          <a:p>
            <a:pPr marL="596646" indent="-514350">
              <a:buNone/>
            </a:pPr>
            <a:r>
              <a:rPr lang="sl-SI" dirty="0" smtClean="0"/>
              <a:t>Osebek ni nujno vedno izražen, ugotovimo ga iz osebne glagolske oblike.</a:t>
            </a:r>
          </a:p>
          <a:p>
            <a:pPr marL="596646" indent="-514350">
              <a:buNone/>
            </a:pPr>
            <a:endParaRPr lang="sl-SI" dirty="0" smtClean="0"/>
          </a:p>
          <a:p>
            <a:pPr marL="596646" indent="-514350">
              <a:buNone/>
            </a:pPr>
            <a:r>
              <a:rPr lang="sl-SI" i="1" dirty="0" smtClean="0"/>
              <a:t>Lahko vpraša</a:t>
            </a:r>
            <a:r>
              <a:rPr lang="sl-SI" i="1" dirty="0" smtClean="0">
                <a:solidFill>
                  <a:srgbClr val="C00000"/>
                </a:solidFill>
              </a:rPr>
              <a:t>š</a:t>
            </a:r>
            <a:r>
              <a:rPr lang="sl-SI" i="1" dirty="0" smtClean="0"/>
              <a:t> prijatelja. V Ljubljani vidi</a:t>
            </a:r>
            <a:r>
              <a:rPr lang="sl-SI" i="1" dirty="0" smtClean="0">
                <a:solidFill>
                  <a:srgbClr val="C00000"/>
                </a:solidFill>
              </a:rPr>
              <a:t>mo</a:t>
            </a:r>
            <a:r>
              <a:rPr lang="sl-SI" i="1" dirty="0" smtClean="0"/>
              <a:t> veliko znamenitosti.  Stekl</a:t>
            </a:r>
            <a:r>
              <a:rPr lang="sl-SI" i="1" dirty="0" smtClean="0">
                <a:solidFill>
                  <a:srgbClr val="C00000"/>
                </a:solidFill>
              </a:rPr>
              <a:t>a</a:t>
            </a:r>
            <a:r>
              <a:rPr lang="sl-SI" i="1" dirty="0" smtClean="0"/>
              <a:t> </a:t>
            </a:r>
            <a:r>
              <a:rPr lang="sl-SI" i="1" dirty="0" smtClean="0">
                <a:solidFill>
                  <a:srgbClr val="C00000"/>
                </a:solidFill>
              </a:rPr>
              <a:t>je</a:t>
            </a:r>
            <a:r>
              <a:rPr lang="sl-SI" i="1" dirty="0" smtClean="0"/>
              <a:t> čez cesto</a:t>
            </a:r>
            <a:r>
              <a:rPr lang="sl-SI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9718"/>
          </a:xfrm>
        </p:spPr>
        <p:txBody>
          <a:bodyPr>
            <a:normAutofit/>
          </a:bodyPr>
          <a:lstStyle/>
          <a:p>
            <a:pPr algn="ctr"/>
            <a:r>
              <a:rPr lang="sl-SI" sz="1800" dirty="0" smtClean="0">
                <a:solidFill>
                  <a:srgbClr val="C00000"/>
                </a:solidFill>
              </a:rPr>
              <a:t>Povedek</a:t>
            </a:r>
            <a:endParaRPr lang="sl-SI" sz="1800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928670"/>
            <a:ext cx="7498080" cy="5319730"/>
          </a:xfrm>
        </p:spPr>
        <p:txBody>
          <a:bodyPr/>
          <a:lstStyle/>
          <a:p>
            <a:pPr>
              <a:buNone/>
            </a:pPr>
            <a:r>
              <a:rPr lang="sl-SI" dirty="0" smtClean="0"/>
              <a:t>Tudi povedek je lahko:</a:t>
            </a:r>
          </a:p>
          <a:p>
            <a:r>
              <a:rPr lang="sl-SI" dirty="0" smtClean="0"/>
              <a:t> gol (sežem, videl sem, povedala bi, …);</a:t>
            </a:r>
          </a:p>
          <a:p>
            <a:r>
              <a:rPr lang="sl-SI" dirty="0" smtClean="0"/>
              <a:t>zložen (oblike gl. biti, naklonski in fazni glagoli, tudi gl. premikanja ob sebi potrebujejo dopolnilo)</a:t>
            </a:r>
          </a:p>
          <a:p>
            <a:endParaRPr lang="sl-SI" dirty="0" smtClean="0"/>
          </a:p>
          <a:p>
            <a:pPr>
              <a:buNone/>
            </a:pPr>
            <a:r>
              <a:rPr lang="sl-SI" i="1" dirty="0" smtClean="0"/>
              <a:t>Miha je velik.  Želim delati. Začnem govoriti.</a:t>
            </a:r>
          </a:p>
          <a:p>
            <a:pPr>
              <a:buNone/>
            </a:pPr>
            <a:endParaRPr lang="sl-SI" i="1" dirty="0" smtClean="0"/>
          </a:p>
          <a:p>
            <a:pPr>
              <a:buNone/>
            </a:pPr>
            <a:r>
              <a:rPr lang="sl-SI" i="1" dirty="0" smtClean="0"/>
              <a:t>Tina gre delat.</a:t>
            </a:r>
          </a:p>
          <a:p>
            <a:pPr>
              <a:buNone/>
            </a:pPr>
            <a:endParaRPr lang="sl-SI" i="1" dirty="0"/>
          </a:p>
        </p:txBody>
      </p:sp>
      <p:sp>
        <p:nvSpPr>
          <p:cNvPr id="4" name="Prostoročno 3"/>
          <p:cNvSpPr/>
          <p:nvPr/>
        </p:nvSpPr>
        <p:spPr>
          <a:xfrm>
            <a:off x="2419643" y="4783015"/>
            <a:ext cx="998806" cy="225083"/>
          </a:xfrm>
          <a:custGeom>
            <a:avLst/>
            <a:gdLst>
              <a:gd name="connsiteX0" fmla="*/ 0 w 998806"/>
              <a:gd name="connsiteY0" fmla="*/ 182880 h 225083"/>
              <a:gd name="connsiteX1" fmla="*/ 126609 w 998806"/>
              <a:gd name="connsiteY1" fmla="*/ 14068 h 225083"/>
              <a:gd name="connsiteX2" fmla="*/ 225083 w 998806"/>
              <a:gd name="connsiteY2" fmla="*/ 196948 h 225083"/>
              <a:gd name="connsiteX3" fmla="*/ 337625 w 998806"/>
              <a:gd name="connsiteY3" fmla="*/ 14068 h 225083"/>
              <a:gd name="connsiteX4" fmla="*/ 436099 w 998806"/>
              <a:gd name="connsiteY4" fmla="*/ 211016 h 225083"/>
              <a:gd name="connsiteX5" fmla="*/ 590843 w 998806"/>
              <a:gd name="connsiteY5" fmla="*/ 42203 h 225083"/>
              <a:gd name="connsiteX6" fmla="*/ 689317 w 998806"/>
              <a:gd name="connsiteY6" fmla="*/ 225083 h 225083"/>
              <a:gd name="connsiteX7" fmla="*/ 773723 w 998806"/>
              <a:gd name="connsiteY7" fmla="*/ 42203 h 225083"/>
              <a:gd name="connsiteX8" fmla="*/ 886265 w 998806"/>
              <a:gd name="connsiteY8" fmla="*/ 211016 h 225083"/>
              <a:gd name="connsiteX9" fmla="*/ 998806 w 998806"/>
              <a:gd name="connsiteY9" fmla="*/ 0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8806" h="225083">
                <a:moveTo>
                  <a:pt x="0" y="182880"/>
                </a:moveTo>
                <a:cubicBezTo>
                  <a:pt x="44547" y="97301"/>
                  <a:pt x="89095" y="11723"/>
                  <a:pt x="126609" y="14068"/>
                </a:cubicBezTo>
                <a:cubicBezTo>
                  <a:pt x="164123" y="16413"/>
                  <a:pt x="189914" y="196948"/>
                  <a:pt x="225083" y="196948"/>
                </a:cubicBezTo>
                <a:cubicBezTo>
                  <a:pt x="260252" y="196948"/>
                  <a:pt x="302456" y="11723"/>
                  <a:pt x="337625" y="14068"/>
                </a:cubicBezTo>
                <a:cubicBezTo>
                  <a:pt x="372794" y="16413"/>
                  <a:pt x="393896" y="206327"/>
                  <a:pt x="436099" y="211016"/>
                </a:cubicBezTo>
                <a:cubicBezTo>
                  <a:pt x="478302" y="215705"/>
                  <a:pt x="548640" y="39859"/>
                  <a:pt x="590843" y="42203"/>
                </a:cubicBezTo>
                <a:cubicBezTo>
                  <a:pt x="633046" y="44548"/>
                  <a:pt x="658837" y="225083"/>
                  <a:pt x="689317" y="225083"/>
                </a:cubicBezTo>
                <a:cubicBezTo>
                  <a:pt x="719797" y="225083"/>
                  <a:pt x="740898" y="44547"/>
                  <a:pt x="773723" y="42203"/>
                </a:cubicBezTo>
                <a:cubicBezTo>
                  <a:pt x="806548" y="39859"/>
                  <a:pt x="848751" y="218050"/>
                  <a:pt x="886265" y="211016"/>
                </a:cubicBezTo>
                <a:cubicBezTo>
                  <a:pt x="923779" y="203982"/>
                  <a:pt x="961292" y="101991"/>
                  <a:pt x="998806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ostoročno 4"/>
          <p:cNvSpPr/>
          <p:nvPr/>
        </p:nvSpPr>
        <p:spPr>
          <a:xfrm>
            <a:off x="3727938" y="4647028"/>
            <a:ext cx="1828800" cy="318867"/>
          </a:xfrm>
          <a:custGeom>
            <a:avLst/>
            <a:gdLst>
              <a:gd name="connsiteX0" fmla="*/ 0 w 1828800"/>
              <a:gd name="connsiteY0" fmla="*/ 318867 h 318867"/>
              <a:gd name="connsiteX1" fmla="*/ 196948 w 1828800"/>
              <a:gd name="connsiteY1" fmla="*/ 135987 h 318867"/>
              <a:gd name="connsiteX2" fmla="*/ 337625 w 1828800"/>
              <a:gd name="connsiteY2" fmla="*/ 304800 h 318867"/>
              <a:gd name="connsiteX3" fmla="*/ 534573 w 1828800"/>
              <a:gd name="connsiteY3" fmla="*/ 107852 h 318867"/>
              <a:gd name="connsiteX4" fmla="*/ 661182 w 1828800"/>
              <a:gd name="connsiteY4" fmla="*/ 304800 h 318867"/>
              <a:gd name="connsiteX5" fmla="*/ 872197 w 1828800"/>
              <a:gd name="connsiteY5" fmla="*/ 79717 h 318867"/>
              <a:gd name="connsiteX6" fmla="*/ 1026942 w 1828800"/>
              <a:gd name="connsiteY6" fmla="*/ 262597 h 318867"/>
              <a:gd name="connsiteX7" fmla="*/ 1153551 w 1828800"/>
              <a:gd name="connsiteY7" fmla="*/ 65649 h 318867"/>
              <a:gd name="connsiteX8" fmla="*/ 1336431 w 1828800"/>
              <a:gd name="connsiteY8" fmla="*/ 234461 h 318867"/>
              <a:gd name="connsiteX9" fmla="*/ 1533379 w 1828800"/>
              <a:gd name="connsiteY9" fmla="*/ 9378 h 318867"/>
              <a:gd name="connsiteX10" fmla="*/ 1674056 w 1828800"/>
              <a:gd name="connsiteY10" fmla="*/ 290732 h 318867"/>
              <a:gd name="connsiteX11" fmla="*/ 1828800 w 1828800"/>
              <a:gd name="connsiteY11" fmla="*/ 51581 h 31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28800" h="318867">
                <a:moveTo>
                  <a:pt x="0" y="318867"/>
                </a:moveTo>
                <a:cubicBezTo>
                  <a:pt x="70338" y="228599"/>
                  <a:pt x="140677" y="138331"/>
                  <a:pt x="196948" y="135987"/>
                </a:cubicBezTo>
                <a:cubicBezTo>
                  <a:pt x="253219" y="133643"/>
                  <a:pt x="281354" y="309489"/>
                  <a:pt x="337625" y="304800"/>
                </a:cubicBezTo>
                <a:cubicBezTo>
                  <a:pt x="393896" y="300111"/>
                  <a:pt x="480647" y="107852"/>
                  <a:pt x="534573" y="107852"/>
                </a:cubicBezTo>
                <a:cubicBezTo>
                  <a:pt x="588499" y="107852"/>
                  <a:pt x="604911" y="309489"/>
                  <a:pt x="661182" y="304800"/>
                </a:cubicBezTo>
                <a:cubicBezTo>
                  <a:pt x="717453" y="300111"/>
                  <a:pt x="811237" y="86751"/>
                  <a:pt x="872197" y="79717"/>
                </a:cubicBezTo>
                <a:cubicBezTo>
                  <a:pt x="933157" y="72683"/>
                  <a:pt x="980050" y="264942"/>
                  <a:pt x="1026942" y="262597"/>
                </a:cubicBezTo>
                <a:cubicBezTo>
                  <a:pt x="1073834" y="260252"/>
                  <a:pt x="1101970" y="70338"/>
                  <a:pt x="1153551" y="65649"/>
                </a:cubicBezTo>
                <a:cubicBezTo>
                  <a:pt x="1205132" y="60960"/>
                  <a:pt x="1273126" y="243839"/>
                  <a:pt x="1336431" y="234461"/>
                </a:cubicBezTo>
                <a:cubicBezTo>
                  <a:pt x="1399736" y="225083"/>
                  <a:pt x="1477108" y="0"/>
                  <a:pt x="1533379" y="9378"/>
                </a:cubicBezTo>
                <a:cubicBezTo>
                  <a:pt x="1589650" y="18756"/>
                  <a:pt x="1624819" y="283698"/>
                  <a:pt x="1674056" y="290732"/>
                </a:cubicBezTo>
                <a:cubicBezTo>
                  <a:pt x="1723293" y="297766"/>
                  <a:pt x="1776046" y="174673"/>
                  <a:pt x="1828800" y="5158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ostoročno 5"/>
          <p:cNvSpPr/>
          <p:nvPr/>
        </p:nvSpPr>
        <p:spPr>
          <a:xfrm>
            <a:off x="5809957" y="4677508"/>
            <a:ext cx="2349305" cy="239151"/>
          </a:xfrm>
          <a:custGeom>
            <a:avLst/>
            <a:gdLst>
              <a:gd name="connsiteX0" fmla="*/ 0 w 2349305"/>
              <a:gd name="connsiteY0" fmla="*/ 203981 h 239151"/>
              <a:gd name="connsiteX1" fmla="*/ 211015 w 2349305"/>
              <a:gd name="connsiteY1" fmla="*/ 49237 h 239151"/>
              <a:gd name="connsiteX2" fmla="*/ 379828 w 2349305"/>
              <a:gd name="connsiteY2" fmla="*/ 232117 h 239151"/>
              <a:gd name="connsiteX3" fmla="*/ 590843 w 2349305"/>
              <a:gd name="connsiteY3" fmla="*/ 7034 h 239151"/>
              <a:gd name="connsiteX4" fmla="*/ 759655 w 2349305"/>
              <a:gd name="connsiteY4" fmla="*/ 189914 h 239151"/>
              <a:gd name="connsiteX5" fmla="*/ 970671 w 2349305"/>
              <a:gd name="connsiteY5" fmla="*/ 7034 h 239151"/>
              <a:gd name="connsiteX6" fmla="*/ 1139483 w 2349305"/>
              <a:gd name="connsiteY6" fmla="*/ 203981 h 239151"/>
              <a:gd name="connsiteX7" fmla="*/ 1280160 w 2349305"/>
              <a:gd name="connsiteY7" fmla="*/ 21101 h 239151"/>
              <a:gd name="connsiteX8" fmla="*/ 1505243 w 2349305"/>
              <a:gd name="connsiteY8" fmla="*/ 232117 h 239151"/>
              <a:gd name="connsiteX9" fmla="*/ 1659988 w 2349305"/>
              <a:gd name="connsiteY9" fmla="*/ 49237 h 239151"/>
              <a:gd name="connsiteX10" fmla="*/ 1828800 w 2349305"/>
              <a:gd name="connsiteY10" fmla="*/ 218049 h 239151"/>
              <a:gd name="connsiteX11" fmla="*/ 1983545 w 2349305"/>
              <a:gd name="connsiteY11" fmla="*/ 63304 h 239151"/>
              <a:gd name="connsiteX12" fmla="*/ 2180492 w 2349305"/>
              <a:gd name="connsiteY12" fmla="*/ 232117 h 239151"/>
              <a:gd name="connsiteX13" fmla="*/ 2349305 w 2349305"/>
              <a:gd name="connsiteY13" fmla="*/ 35169 h 23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49305" h="239151">
                <a:moveTo>
                  <a:pt x="0" y="203981"/>
                </a:moveTo>
                <a:cubicBezTo>
                  <a:pt x="73855" y="124264"/>
                  <a:pt x="147710" y="44548"/>
                  <a:pt x="211015" y="49237"/>
                </a:cubicBezTo>
                <a:cubicBezTo>
                  <a:pt x="274320" y="53926"/>
                  <a:pt x="316523" y="239151"/>
                  <a:pt x="379828" y="232117"/>
                </a:cubicBezTo>
                <a:cubicBezTo>
                  <a:pt x="443133" y="225083"/>
                  <a:pt x="527539" y="14068"/>
                  <a:pt x="590843" y="7034"/>
                </a:cubicBezTo>
                <a:cubicBezTo>
                  <a:pt x="654148" y="0"/>
                  <a:pt x="696350" y="189914"/>
                  <a:pt x="759655" y="189914"/>
                </a:cubicBezTo>
                <a:cubicBezTo>
                  <a:pt x="822960" y="189914"/>
                  <a:pt x="907366" y="4689"/>
                  <a:pt x="970671" y="7034"/>
                </a:cubicBezTo>
                <a:cubicBezTo>
                  <a:pt x="1033976" y="9379"/>
                  <a:pt x="1087902" y="201637"/>
                  <a:pt x="1139483" y="203981"/>
                </a:cubicBezTo>
                <a:cubicBezTo>
                  <a:pt x="1191064" y="206325"/>
                  <a:pt x="1219200" y="16412"/>
                  <a:pt x="1280160" y="21101"/>
                </a:cubicBezTo>
                <a:cubicBezTo>
                  <a:pt x="1341120" y="25790"/>
                  <a:pt x="1441938" y="227428"/>
                  <a:pt x="1505243" y="232117"/>
                </a:cubicBezTo>
                <a:cubicBezTo>
                  <a:pt x="1568548" y="236806"/>
                  <a:pt x="1606062" y="51582"/>
                  <a:pt x="1659988" y="49237"/>
                </a:cubicBezTo>
                <a:cubicBezTo>
                  <a:pt x="1713914" y="46892"/>
                  <a:pt x="1774874" y="215705"/>
                  <a:pt x="1828800" y="218049"/>
                </a:cubicBezTo>
                <a:cubicBezTo>
                  <a:pt x="1882726" y="220393"/>
                  <a:pt x="1924930" y="60959"/>
                  <a:pt x="1983545" y="63304"/>
                </a:cubicBezTo>
                <a:cubicBezTo>
                  <a:pt x="2042160" y="65649"/>
                  <a:pt x="2119532" y="236806"/>
                  <a:pt x="2180492" y="232117"/>
                </a:cubicBezTo>
                <a:cubicBezTo>
                  <a:pt x="2241452" y="227428"/>
                  <a:pt x="2295378" y="131298"/>
                  <a:pt x="2349305" y="351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ostoročno 6"/>
          <p:cNvSpPr/>
          <p:nvPr/>
        </p:nvSpPr>
        <p:spPr>
          <a:xfrm>
            <a:off x="2349305" y="5802923"/>
            <a:ext cx="1392701" cy="274320"/>
          </a:xfrm>
          <a:custGeom>
            <a:avLst/>
            <a:gdLst>
              <a:gd name="connsiteX0" fmla="*/ 0 w 1392701"/>
              <a:gd name="connsiteY0" fmla="*/ 203982 h 274320"/>
              <a:gd name="connsiteX1" fmla="*/ 211015 w 1392701"/>
              <a:gd name="connsiteY1" fmla="*/ 7034 h 274320"/>
              <a:gd name="connsiteX2" fmla="*/ 309489 w 1392701"/>
              <a:gd name="connsiteY2" fmla="*/ 175846 h 274320"/>
              <a:gd name="connsiteX3" fmla="*/ 520504 w 1392701"/>
              <a:gd name="connsiteY3" fmla="*/ 7034 h 274320"/>
              <a:gd name="connsiteX4" fmla="*/ 703384 w 1392701"/>
              <a:gd name="connsiteY4" fmla="*/ 218049 h 274320"/>
              <a:gd name="connsiteX5" fmla="*/ 872197 w 1392701"/>
              <a:gd name="connsiteY5" fmla="*/ 21102 h 274320"/>
              <a:gd name="connsiteX6" fmla="*/ 1026941 w 1392701"/>
              <a:gd name="connsiteY6" fmla="*/ 246185 h 274320"/>
              <a:gd name="connsiteX7" fmla="*/ 1223889 w 1392701"/>
              <a:gd name="connsiteY7" fmla="*/ 21102 h 274320"/>
              <a:gd name="connsiteX8" fmla="*/ 1392701 w 1392701"/>
              <a:gd name="connsiteY8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2701" h="274320">
                <a:moveTo>
                  <a:pt x="0" y="203982"/>
                </a:moveTo>
                <a:cubicBezTo>
                  <a:pt x="79717" y="107852"/>
                  <a:pt x="159434" y="11723"/>
                  <a:pt x="211015" y="7034"/>
                </a:cubicBezTo>
                <a:cubicBezTo>
                  <a:pt x="262596" y="2345"/>
                  <a:pt x="257908" y="175846"/>
                  <a:pt x="309489" y="175846"/>
                </a:cubicBezTo>
                <a:cubicBezTo>
                  <a:pt x="361070" y="175846"/>
                  <a:pt x="454855" y="0"/>
                  <a:pt x="520504" y="7034"/>
                </a:cubicBezTo>
                <a:cubicBezTo>
                  <a:pt x="586153" y="14068"/>
                  <a:pt x="644769" y="215704"/>
                  <a:pt x="703384" y="218049"/>
                </a:cubicBezTo>
                <a:cubicBezTo>
                  <a:pt x="761999" y="220394"/>
                  <a:pt x="818271" y="16413"/>
                  <a:pt x="872197" y="21102"/>
                </a:cubicBezTo>
                <a:cubicBezTo>
                  <a:pt x="926123" y="25791"/>
                  <a:pt x="968326" y="246185"/>
                  <a:pt x="1026941" y="246185"/>
                </a:cubicBezTo>
                <a:cubicBezTo>
                  <a:pt x="1085556" y="246185"/>
                  <a:pt x="1162929" y="16413"/>
                  <a:pt x="1223889" y="21102"/>
                </a:cubicBezTo>
                <a:cubicBezTo>
                  <a:pt x="1284849" y="25791"/>
                  <a:pt x="1338775" y="150055"/>
                  <a:pt x="1392701" y="27432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 smtClean="0"/>
              <a:t>Naloge za utrjevanje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V spodnjih povedih podčrtaj osebek in povedek</a:t>
            </a: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l-SI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Moja sestra je včeraj naredila vozniški izpit.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Vsako leto gresta oče in mama na izlet v tujino.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Brez besed smo obsedeli za mizo.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Ponoči je po naši ulici drvel avto.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Andreja se je z mlajšo sestro odpravila na igrišče.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V nevihtni noči so strele švigale čez nebo.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Na vas sta legla zima in mraz.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Muhe so brenčale okrog hrane na mizi.</a:t>
            </a:r>
          </a:p>
          <a:p>
            <a:pPr>
              <a:buFontTx/>
              <a:buChar char="-"/>
            </a:pP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Skozi tišino je odjeknil strel.</a:t>
            </a:r>
          </a:p>
          <a:p>
            <a:pPr>
              <a:buFontTx/>
              <a:buChar char="-"/>
            </a:pPr>
            <a:r>
              <a:rPr lang="sl-SI" sz="200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sl-SI" sz="2000" dirty="0" smtClean="0">
                <a:latin typeface="Times New Roman" pitchFamily="18" charset="0"/>
                <a:cs typeface="Times New Roman" pitchFamily="18" charset="0"/>
              </a:rPr>
              <a:t>ulici so se zbrale trume ljudi.</a:t>
            </a:r>
            <a:endParaRPr lang="sl-SI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135</TotalTime>
  <Words>408</Words>
  <Application>Microsoft Office PowerPoint</Application>
  <PresentationFormat>Diaprojekcija na zaslonu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Solsticij</vt:lpstr>
      <vt:lpstr>Osebek in povedek</vt:lpstr>
      <vt:lpstr>Osebek in povedek</vt:lpstr>
      <vt:lpstr>Osebek </vt:lpstr>
      <vt:lpstr>Sklon osebka</vt:lpstr>
      <vt:lpstr>Sklon osebka</vt:lpstr>
      <vt:lpstr>Povedek</vt:lpstr>
      <vt:lpstr>Naloge za utrjevanje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Osebek in povedek</dc:title>
  <dc:creator>HP 8200</dc:creator>
  <cp:lastModifiedBy>HP 8200</cp:lastModifiedBy>
  <cp:revision>15</cp:revision>
  <dcterms:created xsi:type="dcterms:W3CDTF">2021-02-01T17:27:12Z</dcterms:created>
  <dcterms:modified xsi:type="dcterms:W3CDTF">2021-02-02T15:18:17Z</dcterms:modified>
</cp:coreProperties>
</file>