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78" r:id="rId2"/>
    <p:sldId id="256" r:id="rId3"/>
    <p:sldId id="257" r:id="rId4"/>
    <p:sldId id="266" r:id="rId5"/>
    <p:sldId id="267" r:id="rId6"/>
    <p:sldId id="268" r:id="rId7"/>
    <p:sldId id="260" r:id="rId8"/>
    <p:sldId id="261" r:id="rId9"/>
    <p:sldId id="262" r:id="rId10"/>
    <p:sldId id="264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6" r:id="rId36"/>
    <p:sldId id="307" r:id="rId37"/>
    <p:sldId id="308" r:id="rId38"/>
    <p:sldId id="305" r:id="rId39"/>
    <p:sldId id="309" r:id="rId4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9933"/>
    <a:srgbClr val="FFFF99"/>
    <a:srgbClr val="5C0000"/>
    <a:srgbClr val="FFCC66"/>
    <a:srgbClr val="FFFFFF"/>
    <a:srgbClr val="9966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1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DA0724C-5D83-4DC0-BA3A-37D3BD4CB1E1}" type="datetimeFigureOut">
              <a:rPr lang="sl-SI"/>
              <a:pPr>
                <a:defRPr/>
              </a:pPr>
              <a:t>13. 04. 2020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841A6BB-6DE4-4594-A758-F439C4773EB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0966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/>
          </a:p>
        </p:txBody>
      </p:sp>
      <p:sp>
        <p:nvSpPr>
          <p:cNvPr id="45060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08267D-3566-40FB-94E9-83FB9292DED2}" type="slidenum">
              <a:rPr lang="sl-SI" smtClean="0"/>
              <a:pPr eaLnBrk="1" hangingPunct="1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92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/>
          </a:p>
        </p:txBody>
      </p:sp>
      <p:sp>
        <p:nvSpPr>
          <p:cNvPr id="55300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C9FF53-1E0E-4327-875B-5DAC8EFF8047}" type="slidenum">
              <a:rPr lang="sl-SI" smtClean="0"/>
              <a:pPr eaLnBrk="1" hangingPunct="1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489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7348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70385B-4FF3-4CED-9D60-B855AA0B7AB5}" type="slidenum">
              <a:rPr lang="sl-SI" smtClean="0"/>
              <a:pPr eaLnBrk="1" hangingPunct="1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2051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8372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30BB94-7A7D-4B8A-BE07-52315C388337}" type="slidenum">
              <a:rPr lang="sl-SI" smtClean="0"/>
              <a:pPr eaLnBrk="1" hangingPunct="1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1173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9396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D03977-5B7D-4F6B-A3ED-BF279C2C63FC}" type="slidenum">
              <a:rPr lang="sl-SI" smtClean="0"/>
              <a:pPr eaLnBrk="1" hangingPunct="1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2999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0420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1EA8EA-B802-4D61-A997-60FCB6AAC221}" type="slidenum">
              <a:rPr lang="sl-SI" smtClean="0"/>
              <a:pPr eaLnBrk="1" hangingPunct="1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8166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1444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6173DB-468B-4219-B356-CC5E1AA3BCB7}" type="slidenum">
              <a:rPr lang="sl-SI" smtClean="0"/>
              <a:pPr eaLnBrk="1" hangingPunct="1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8030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2468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86643E-828E-4AFC-ACAA-EE849E9319C4}" type="slidenum">
              <a:rPr lang="sl-SI" smtClean="0"/>
              <a:pPr eaLnBrk="1" hangingPunct="1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5678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3492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89032A-15A4-432E-B83B-53D5DC1D3ADA}" type="slidenum">
              <a:rPr lang="sl-SI" smtClean="0"/>
              <a:pPr eaLnBrk="1" hangingPunct="1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08323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4516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9706A5-18D8-4F8E-A0EB-0AC21C6B3700}" type="slidenum">
              <a:rPr lang="sl-SI" smtClean="0"/>
              <a:pPr eaLnBrk="1" hangingPunct="1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6084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5540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C4BA68-524A-4B13-BF94-23A3889E1A5D}" type="slidenum">
              <a:rPr lang="sl-SI" smtClean="0"/>
              <a:pPr eaLnBrk="1" hangingPunct="1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1043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/>
          </a:p>
        </p:txBody>
      </p:sp>
      <p:sp>
        <p:nvSpPr>
          <p:cNvPr id="46084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101C58-E954-4657-9BEA-1C84D11735E0}" type="slidenum">
              <a:rPr lang="sl-SI" smtClean="0"/>
              <a:pPr eaLnBrk="1" hangingPunct="1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6913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6564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825998-C318-44EC-A372-FE787D11DC0F}" type="slidenum">
              <a:rPr lang="sl-SI" smtClean="0"/>
              <a:pPr eaLnBrk="1" hangingPunct="1"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19937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7588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8A46F7-66AC-4328-B897-9CA2B608CCD0}" type="slidenum">
              <a:rPr lang="sl-SI" smtClean="0"/>
              <a:pPr eaLnBrk="1" hangingPunct="1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4081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8612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4AD2EF-DC47-4B09-A773-69F2B31A5371}" type="slidenum">
              <a:rPr lang="sl-SI" smtClean="0"/>
              <a:pPr eaLnBrk="1" hangingPunct="1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57955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9636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034832-EE73-4542-B345-E618E94735A7}" type="slidenum">
              <a:rPr lang="sl-SI" smtClean="0"/>
              <a:pPr eaLnBrk="1" hangingPunct="1"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1892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0660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58D21A-3657-4561-B4D3-7E80DB2FE017}" type="slidenum">
              <a:rPr lang="sl-SI" smtClean="0"/>
              <a:pPr eaLnBrk="1" hangingPunct="1"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71431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1684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48C057-4CA9-4A60-8428-5CF60BA0EFDE}" type="slidenum">
              <a:rPr lang="sl-SI" smtClean="0"/>
              <a:pPr eaLnBrk="1" hangingPunct="1"/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03965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2708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664BD1-79DB-4000-8636-ACC1B756AD36}" type="slidenum">
              <a:rPr lang="sl-SI" smtClean="0"/>
              <a:pPr eaLnBrk="1" hangingPunct="1"/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14971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3732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6A3FF9-C0A8-42D9-8912-0698AA49BEF4}" type="slidenum">
              <a:rPr lang="sl-SI" smtClean="0"/>
              <a:pPr eaLnBrk="1" hangingPunct="1"/>
              <a:t>27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22653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4756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040FA0-2E4C-4548-A6D4-C97EE09A025B}" type="slidenum">
              <a:rPr lang="sl-SI" smtClean="0"/>
              <a:pPr eaLnBrk="1" hangingPunct="1"/>
              <a:t>28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29942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5780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CF6D97-7EF3-4F74-B818-5862E0D8F3BE}" type="slidenum">
              <a:rPr lang="sl-SI" smtClean="0"/>
              <a:pPr eaLnBrk="1" hangingPunct="1"/>
              <a:t>29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2307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/>
          </a:p>
        </p:txBody>
      </p:sp>
      <p:sp>
        <p:nvSpPr>
          <p:cNvPr id="47108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33013-B50A-4253-8134-13822DF7F48C}" type="slidenum">
              <a:rPr lang="sl-SI" smtClean="0"/>
              <a:pPr eaLnBrk="1" hangingPunct="1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32577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76804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4F1864-4368-44A0-84EA-F8535071C14B}" type="slidenum">
              <a:rPr lang="sl-SI" smtClean="0"/>
              <a:pPr eaLnBrk="1" hangingPunct="1"/>
              <a:t>30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35931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77828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89480B-7F9C-433B-AF9C-859C10B7530B}" type="slidenum">
              <a:rPr lang="sl-SI" smtClean="0"/>
              <a:pPr eaLnBrk="1" hangingPunct="1"/>
              <a:t>31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10926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8852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02C8DA-24DA-45B7-987F-5DFD8BC7E166}" type="slidenum">
              <a:rPr lang="sl-SI" smtClean="0"/>
              <a:pPr eaLnBrk="1" hangingPunct="1"/>
              <a:t>32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60953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9876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C6C2E4-052A-4FDF-8E64-2B87B12F46FE}" type="slidenum">
              <a:rPr lang="sl-SI" smtClean="0"/>
              <a:pPr eaLnBrk="1" hangingPunct="1"/>
              <a:t>33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70972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0900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516B3E-6CB3-47C6-8F5D-3EA73D2AA754}" type="slidenum">
              <a:rPr lang="sl-SI" smtClean="0"/>
              <a:pPr eaLnBrk="1" hangingPunct="1"/>
              <a:t>34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63219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1924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754627-FA9F-4DAB-8213-2372818DE957}" type="slidenum">
              <a:rPr lang="sl-SI" smtClean="0"/>
              <a:pPr eaLnBrk="1" hangingPunct="1"/>
              <a:t>35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54012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2948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4BFBE0-FA4B-4276-89FB-4BE83C765BF4}" type="slidenum">
              <a:rPr lang="sl-SI" smtClean="0"/>
              <a:pPr eaLnBrk="1" hangingPunct="1"/>
              <a:t>36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03009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3972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38ACB1-B809-465E-8A1A-BD43F88E0A03}" type="slidenum">
              <a:rPr lang="sl-SI" smtClean="0"/>
              <a:pPr eaLnBrk="1" hangingPunct="1"/>
              <a:t>37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11292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4996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10C184-B812-4F17-8AC9-2EB8A665BA74}" type="slidenum">
              <a:rPr lang="sl-SI" smtClean="0"/>
              <a:pPr eaLnBrk="1" hangingPunct="1"/>
              <a:t>38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79277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6020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616211-1C45-43BA-8A50-9FFC18B56CB4}" type="slidenum">
              <a:rPr lang="sl-SI" smtClean="0"/>
              <a:pPr eaLnBrk="1" hangingPunct="1"/>
              <a:t>39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6511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/>
          </a:p>
        </p:txBody>
      </p:sp>
      <p:sp>
        <p:nvSpPr>
          <p:cNvPr id="48132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A75C0A-B43F-4104-BB12-72B13C7B1FDB}" type="slidenum">
              <a:rPr lang="sl-SI" smtClean="0"/>
              <a:pPr eaLnBrk="1" hangingPunct="1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5265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/>
          </a:p>
        </p:txBody>
      </p:sp>
      <p:sp>
        <p:nvSpPr>
          <p:cNvPr id="49156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85A82F-6E88-49F6-BEF7-04BC2D6140A7}" type="slidenum">
              <a:rPr lang="sl-SI" smtClean="0"/>
              <a:pPr eaLnBrk="1" hangingPunct="1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0604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/>
          </a:p>
        </p:txBody>
      </p:sp>
      <p:sp>
        <p:nvSpPr>
          <p:cNvPr id="50180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6B1317-188A-48F6-84E9-4C252BD637CD}" type="slidenum">
              <a:rPr lang="sl-SI" smtClean="0"/>
              <a:pPr eaLnBrk="1" hangingPunct="1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2214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/>
          </a:p>
        </p:txBody>
      </p:sp>
      <p:sp>
        <p:nvSpPr>
          <p:cNvPr id="51204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FF46FC-4886-4531-9464-F53F025D65C2}" type="slidenum">
              <a:rPr lang="sl-SI" smtClean="0"/>
              <a:pPr eaLnBrk="1" hangingPunct="1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578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/>
          </a:p>
        </p:txBody>
      </p:sp>
      <p:sp>
        <p:nvSpPr>
          <p:cNvPr id="52228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C4530B-670A-4CB3-8135-CFFEC218A39E}" type="slidenum">
              <a:rPr lang="sl-SI" smtClean="0"/>
              <a:pPr eaLnBrk="1" hangingPunct="1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0228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/>
          </a:p>
        </p:txBody>
      </p:sp>
      <p:sp>
        <p:nvSpPr>
          <p:cNvPr id="54276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1F7AC8-D7D1-4495-9BA6-882EC51854D6}" type="slidenum">
              <a:rPr lang="sl-SI" smtClean="0"/>
              <a:pPr eaLnBrk="1" hangingPunct="1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5270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Martin Knuplež, OŠBI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D1EAE-569D-45BE-9256-5AD80145F8B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2481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Martin Knuplež, OŠBI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BC339-752A-49F2-BA00-7BA4A55BB12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393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Martin Knuplež, OŠBI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8F762-70A5-483E-B53E-3C55BE65A76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49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Martin Knuplež, OŠBI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DFE1C-0297-42B3-B59E-C8349839E2E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679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Martin Knuplež, OŠBI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F646D-D2BB-4C1B-A563-8FF56CB81B3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03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Martin Knuplež, OŠBI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2FFC8-92AA-4003-9FF7-09F36F6ECE5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196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Martin Knuplež, OŠBI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E837-9DC8-4CAE-88ED-E0C177DEA30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45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Martin Knuplež, OŠBI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D1A57-ECCB-4ABD-813F-B4E94FCC17A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663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Martin Knuplež, OŠBI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C472A-1742-4116-AFBC-C6ADCAA49A7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629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Martin Knuplež, OŠBI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FC67E-D8E7-4BC6-BD8D-7D4DF7FA03C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325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Martin Knuplež, OŠBI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CB4AD-5186-4AF0-AE84-23A7265C2A7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515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sl-SI"/>
              <a:t>Martin Knuplež, OŠBI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274A0C1-0307-4C02-BB13-1A7FB04D32B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jpeg"/><Relationship Id="rId21" Type="http://schemas.openxmlformats.org/officeDocument/2006/relationships/image" Target="../media/image27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23" Type="http://schemas.openxmlformats.org/officeDocument/2006/relationships/image" Target="../media/image29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1_287_GnFUfaACGu"/>
          <p:cNvPicPr>
            <a:picLocks noChangeAspect="1" noChangeArrowheads="1"/>
          </p:cNvPicPr>
          <p:nvPr/>
        </p:nvPicPr>
        <p:blipFill>
          <a:blip r:embed="rId3">
            <a:lum bright="50000" contrast="-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42938" y="1071563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sl-SI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INTARZIJA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5940425" y="5805488"/>
            <a:ext cx="209544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Martin KNUPLEŽ,</a:t>
            </a:r>
          </a:p>
          <a:p>
            <a:pPr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OŠBI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140200" y="274638"/>
            <a:ext cx="4546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l-SI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INTARZIJSKI PARKETI</a:t>
            </a:r>
          </a:p>
        </p:txBody>
      </p:sp>
      <p:pic>
        <p:nvPicPr>
          <p:cNvPr id="12291" name="Picture 6" descr="parket-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682625"/>
            <a:ext cx="3571875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9" descr="1_312_UuLgZWdUb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143250"/>
            <a:ext cx="34480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 descr="1_425_ireBhhFdu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1700213"/>
            <a:ext cx="49149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Ograda noge 5"/>
          <p:cNvSpPr>
            <a:spLocks noGrp="1"/>
          </p:cNvSpPr>
          <p:nvPr>
            <p:ph type="ftr" sz="quarter" idx="11"/>
          </p:nvPr>
        </p:nvSpPr>
        <p:spPr>
          <a:xfrm>
            <a:off x="3124200" y="6443488"/>
            <a:ext cx="2895600" cy="369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</a:p>
        </p:txBody>
      </p:sp>
      <p:sp>
        <p:nvSpPr>
          <p:cNvPr id="2" name="Ograd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DFE1C-0297-42B3-B59E-C8349839E2EE}" type="slidenum">
              <a:rPr lang="sl-SI" smtClean="0"/>
              <a:pPr>
                <a:defRPr/>
              </a:pPr>
              <a:t>10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noge 2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521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</a:p>
        </p:txBody>
      </p:sp>
      <p:pic>
        <p:nvPicPr>
          <p:cNvPr id="14339" name="Picture 3" descr="C:\Users\Martin\Desktop\TD 2010_11\MH9000561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2997200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lak 6"/>
          <p:cNvSpPr/>
          <p:nvPr/>
        </p:nvSpPr>
        <p:spPr>
          <a:xfrm>
            <a:off x="2268538" y="188913"/>
            <a:ext cx="3455987" cy="237648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čudovite intarzije! </a:t>
            </a:r>
          </a:p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vse so napravljene iz koščkov furnirja!</a:t>
            </a:r>
          </a:p>
        </p:txBody>
      </p:sp>
      <p:sp>
        <p:nvSpPr>
          <p:cNvPr id="6" name="Ovalni oblaček 5"/>
          <p:cNvSpPr/>
          <p:nvPr/>
        </p:nvSpPr>
        <p:spPr>
          <a:xfrm>
            <a:off x="4716463" y="1557338"/>
            <a:ext cx="3887787" cy="1584325"/>
          </a:xfrm>
          <a:prstGeom prst="wedgeEllipseCallout">
            <a:avLst>
              <a:gd name="adj1" fmla="val -69591"/>
              <a:gd name="adj2" fmla="val 63313"/>
            </a:avLst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Tudi jaz bom izdelal intarzijo!!!!</a:t>
            </a:r>
          </a:p>
        </p:txBody>
      </p:sp>
      <p:sp>
        <p:nvSpPr>
          <p:cNvPr id="2" name="Ograd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D1A57-ECCB-4ABD-813F-B4E94FCC17A8}" type="slidenum">
              <a:rPr lang="sl-SI" smtClean="0"/>
              <a:pPr>
                <a:defRPr/>
              </a:pPr>
              <a:t>11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grada noge 2"/>
          <p:cNvSpPr>
            <a:spLocks noGrp="1"/>
          </p:cNvSpPr>
          <p:nvPr>
            <p:ph type="ftr" sz="quarter" idx="11"/>
          </p:nvPr>
        </p:nvSpPr>
        <p:spPr>
          <a:xfrm>
            <a:off x="3124200" y="6461249"/>
            <a:ext cx="2895600" cy="3521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</a:p>
        </p:txBody>
      </p:sp>
      <p:pic>
        <p:nvPicPr>
          <p:cNvPr id="15363" name="Picture 2" descr="C:\Users\Martin\Desktop\TD 2010_11\MH9001603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2997200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lak 7"/>
          <p:cNvSpPr/>
          <p:nvPr/>
        </p:nvSpPr>
        <p:spPr>
          <a:xfrm>
            <a:off x="395288" y="188913"/>
            <a:ext cx="3455987" cy="2519362"/>
          </a:xfrm>
          <a:prstGeom prst="cloudCallout">
            <a:avLst>
              <a:gd name="adj1" fmla="val 13447"/>
              <a:gd name="adj2" fmla="val 673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prikazane intarzije je bilo potrebnih več kot 100 ur natančnega dela!!!</a:t>
            </a:r>
          </a:p>
        </p:txBody>
      </p:sp>
      <p:pic>
        <p:nvPicPr>
          <p:cNvPr id="15365" name="Picture 3" descr="C:\Users\Martin\Desktop\TD 2010_11\MH9000561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3284538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ni oblaček 6"/>
          <p:cNvSpPr/>
          <p:nvPr/>
        </p:nvSpPr>
        <p:spPr>
          <a:xfrm>
            <a:off x="4427538" y="260350"/>
            <a:ext cx="3889375" cy="2736850"/>
          </a:xfrm>
          <a:prstGeom prst="wedgeEllipseCallout">
            <a:avLst>
              <a:gd name="adj1" fmla="val 3285"/>
              <a:gd name="adj2" fmla="val 64119"/>
            </a:avLst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 imam na voljo le </a:t>
            </a:r>
          </a:p>
          <a:p>
            <a:pPr algn="ctr">
              <a:defRPr/>
            </a:pP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šolske ure, bom narisal preprost vzorec!</a:t>
            </a:r>
          </a:p>
        </p:txBody>
      </p:sp>
      <p:sp>
        <p:nvSpPr>
          <p:cNvPr id="2" name="Ograd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D1A57-ECCB-4ABD-813F-B4E94FCC17A8}" type="slidenum">
              <a:rPr lang="sl-SI" smtClean="0"/>
              <a:pPr>
                <a:defRPr/>
              </a:pPr>
              <a:t>12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27538" y="404813"/>
            <a:ext cx="4475162" cy="20875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RISANJE IN BARVANJE PREDLOGE</a:t>
            </a:r>
          </a:p>
        </p:txBody>
      </p:sp>
      <p:sp>
        <p:nvSpPr>
          <p:cNvPr id="16387" name="Ograda noge 3"/>
          <p:cNvSpPr>
            <a:spLocks noGrp="1"/>
          </p:cNvSpPr>
          <p:nvPr>
            <p:ph type="ftr" sz="quarter" idx="11"/>
          </p:nvPr>
        </p:nvSpPr>
        <p:spPr>
          <a:xfrm>
            <a:off x="3124200" y="6461249"/>
            <a:ext cx="2895600" cy="3521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</a:p>
        </p:txBody>
      </p:sp>
      <p:pic>
        <p:nvPicPr>
          <p:cNvPr id="16388" name="Picture 3" descr="C:\Users\Martin\Desktop\TD 2010_11\intarzija_m\DSC006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2781300"/>
            <a:ext cx="4679950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ni oblaček 14"/>
          <p:cNvSpPr/>
          <p:nvPr/>
        </p:nvSpPr>
        <p:spPr>
          <a:xfrm>
            <a:off x="6443663" y="4005263"/>
            <a:ext cx="2520950" cy="2232025"/>
          </a:xfrm>
          <a:prstGeom prst="wedgeEllipseCallout">
            <a:avLst>
              <a:gd name="adj1" fmla="val -70812"/>
              <a:gd name="adj2" fmla="val 71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BARVANJEM  NAKAŽEM RAZLIČNE BARVE FURNIRJA.</a:t>
            </a:r>
          </a:p>
        </p:txBody>
      </p:sp>
      <p:sp>
        <p:nvSpPr>
          <p:cNvPr id="14" name="Ovalni oblaček 13"/>
          <p:cNvSpPr/>
          <p:nvPr/>
        </p:nvSpPr>
        <p:spPr>
          <a:xfrm>
            <a:off x="179388" y="188913"/>
            <a:ext cx="4537075" cy="2016125"/>
          </a:xfrm>
          <a:prstGeom prst="wedgeEllipseCallout">
            <a:avLst>
              <a:gd name="adj1" fmla="val -1029"/>
              <a:gd name="adj2" fmla="val 74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matematičnimi liki lahko sestavim zanimive motive. </a:t>
            </a:r>
          </a:p>
          <a:p>
            <a:pPr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 tem pa bodo navdušeni tudi učitelji matematike in tehnike!</a:t>
            </a:r>
          </a:p>
        </p:txBody>
      </p:sp>
      <p:pic>
        <p:nvPicPr>
          <p:cNvPr id="1639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781300"/>
            <a:ext cx="3384550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DFE1C-0297-42B3-B59E-C8349839E2EE}" type="slidenum">
              <a:rPr lang="sl-SI" smtClean="0"/>
              <a:pPr>
                <a:defRPr/>
              </a:pPr>
              <a:t>13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RISANJE IN BARVANJE PREDLOGE</a:t>
            </a:r>
          </a:p>
        </p:txBody>
      </p:sp>
      <p:sp>
        <p:nvSpPr>
          <p:cNvPr id="17411" name="Ograda noge 3"/>
          <p:cNvSpPr>
            <a:spLocks noGrp="1"/>
          </p:cNvSpPr>
          <p:nvPr>
            <p:ph type="ftr" sz="quarter" idx="11"/>
          </p:nvPr>
        </p:nvSpPr>
        <p:spPr>
          <a:xfrm>
            <a:off x="3124200" y="6461249"/>
            <a:ext cx="2895600" cy="3521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684213" y="1916113"/>
            <a:ext cx="81137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Še nekaj preprostih vzorcev predlog</a:t>
            </a:r>
          </a:p>
        </p:txBody>
      </p:sp>
      <p:pic>
        <p:nvPicPr>
          <p:cNvPr id="1741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492375"/>
            <a:ext cx="827881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grad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DFE1C-0297-42B3-B59E-C8349839E2EE}" type="slidenum">
              <a:rPr lang="sl-SI" smtClean="0"/>
              <a:pPr>
                <a:defRPr/>
              </a:pPr>
              <a:t>14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RISANJE IN BARVANJE PREDLOGE</a:t>
            </a:r>
          </a:p>
        </p:txBody>
      </p:sp>
      <p:sp>
        <p:nvSpPr>
          <p:cNvPr id="18435" name="Ograda noge 3"/>
          <p:cNvSpPr>
            <a:spLocks noGrp="1"/>
          </p:cNvSpPr>
          <p:nvPr>
            <p:ph type="ftr" sz="quarter" idx="11"/>
          </p:nvPr>
        </p:nvSpPr>
        <p:spPr>
          <a:xfrm>
            <a:off x="3124200" y="6461249"/>
            <a:ext cx="2895600" cy="3521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684213" y="1628775"/>
            <a:ext cx="8113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Še nekaj preprostih vzorcev predlog</a:t>
            </a:r>
          </a:p>
        </p:txBody>
      </p:sp>
      <p:sp>
        <p:nvSpPr>
          <p:cNvPr id="13" name="Pravokotni trikotnik 12"/>
          <p:cNvSpPr/>
          <p:nvPr/>
        </p:nvSpPr>
        <p:spPr>
          <a:xfrm>
            <a:off x="1476375" y="3429000"/>
            <a:ext cx="719138" cy="1223963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1843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205038"/>
            <a:ext cx="82486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grad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DFE1C-0297-42B3-B59E-C8349839E2EE}" type="slidenum">
              <a:rPr lang="sl-SI" smtClean="0"/>
              <a:pPr>
                <a:defRPr/>
              </a:pPr>
              <a:t>15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>
              <a:defRPr/>
            </a:pPr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IZBIRANJE FURNIRJA</a:t>
            </a:r>
          </a:p>
        </p:txBody>
      </p:sp>
      <p:sp>
        <p:nvSpPr>
          <p:cNvPr id="19459" name="Ograda noge 2"/>
          <p:cNvSpPr>
            <a:spLocks noGrp="1"/>
          </p:cNvSpPr>
          <p:nvPr>
            <p:ph type="ftr" sz="quarter" idx="11"/>
          </p:nvPr>
        </p:nvSpPr>
        <p:spPr>
          <a:xfrm>
            <a:off x="3124200" y="6461249"/>
            <a:ext cx="2895600" cy="3521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</a:p>
        </p:txBody>
      </p:sp>
      <p:pic>
        <p:nvPicPr>
          <p:cNvPr id="19460" name="Picture 2" descr="C:\Users\Martin\Desktop\TD 2010_11\intarzija_m\DSC006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6113462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ni oblaček 4"/>
          <p:cNvSpPr/>
          <p:nvPr/>
        </p:nvSpPr>
        <p:spPr>
          <a:xfrm>
            <a:off x="4427538" y="1412875"/>
            <a:ext cx="4321175" cy="1800225"/>
          </a:xfrm>
          <a:prstGeom prst="wedgeEllipseCallout">
            <a:avLst>
              <a:gd name="adj1" fmla="val -34903"/>
              <a:gd name="adj2" fmla="val 65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GLEDE NA BARVE PREDLOGE BOM IZBRAL USTREZEN FURNIR.</a:t>
            </a:r>
          </a:p>
        </p:txBody>
      </p:sp>
      <p:sp>
        <p:nvSpPr>
          <p:cNvPr id="2" name="Ograd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D1A57-ECCB-4ABD-813F-B4E94FCC17A8}" type="slidenum">
              <a:rPr lang="sl-SI" smtClean="0"/>
              <a:pPr>
                <a:defRPr/>
              </a:pPr>
              <a:t>16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92211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IZREZOVANJE IN RAZREZ PREDLOGE</a:t>
            </a:r>
          </a:p>
        </p:txBody>
      </p:sp>
      <p:sp>
        <p:nvSpPr>
          <p:cNvPr id="20483" name="Ograda noge 2"/>
          <p:cNvSpPr>
            <a:spLocks noGrp="1"/>
          </p:cNvSpPr>
          <p:nvPr>
            <p:ph type="ftr" sz="quarter" idx="11"/>
          </p:nvPr>
        </p:nvSpPr>
        <p:spPr>
          <a:xfrm>
            <a:off x="3124200" y="6461249"/>
            <a:ext cx="2895600" cy="3521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</a:p>
        </p:txBody>
      </p:sp>
      <p:pic>
        <p:nvPicPr>
          <p:cNvPr id="20484" name="Picture 2" descr="C:\Users\Martin\Desktop\TD 2010_11\intarzija_m\DSC006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3429000"/>
            <a:ext cx="42418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 descr="C:\Users\Martin\Desktop\TD 2010_11\intarzija_m\DSC006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42418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ni oblaček 5"/>
          <p:cNvSpPr/>
          <p:nvPr/>
        </p:nvSpPr>
        <p:spPr>
          <a:xfrm>
            <a:off x="5003800" y="1341438"/>
            <a:ext cx="3600450" cy="1655762"/>
          </a:xfrm>
          <a:prstGeom prst="wedgeEllipseCallout">
            <a:avLst>
              <a:gd name="adj1" fmla="val -82686"/>
              <a:gd name="adj2" fmla="val 197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dirty="0">
                <a:solidFill>
                  <a:srgbClr val="0070C0"/>
                </a:solidFill>
              </a:rPr>
              <a:t>S škarjicami bom pazljivo izrezal predlogo …</a:t>
            </a:r>
          </a:p>
        </p:txBody>
      </p:sp>
      <p:sp>
        <p:nvSpPr>
          <p:cNvPr id="7" name="Ovalni oblaček 6"/>
          <p:cNvSpPr/>
          <p:nvPr/>
        </p:nvSpPr>
        <p:spPr>
          <a:xfrm>
            <a:off x="250825" y="4365625"/>
            <a:ext cx="3600450" cy="1655763"/>
          </a:xfrm>
          <a:prstGeom prst="wedgeEllipseCallout">
            <a:avLst>
              <a:gd name="adj1" fmla="val 71843"/>
              <a:gd name="adj2" fmla="val -23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dirty="0">
                <a:solidFill>
                  <a:srgbClr val="0070C0"/>
                </a:solidFill>
              </a:rPr>
              <a:t>… in jo nato še razrezal na posamezne dele!</a:t>
            </a: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D1A57-ECCB-4ABD-813F-B4E94FCC17A8}" type="slidenum">
              <a:rPr lang="sl-SI" smtClean="0"/>
              <a:pPr>
                <a:defRPr/>
              </a:pPr>
              <a:t>17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8640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KOSE PREDLOGE PRILEPI NA FURNIR</a:t>
            </a:r>
          </a:p>
        </p:txBody>
      </p:sp>
      <p:pic>
        <p:nvPicPr>
          <p:cNvPr id="21508" name="Picture 3" descr="C:\Users\Martin\Desktop\TD 2010_11\intarzija_m\DSC006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1341438"/>
            <a:ext cx="3429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C:\Users\Martin\Desktop\TD 2010_11\intarzija_m\DSC006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3487738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 descr="C:\Users\Martin\Desktop\TD 2010_11\intarzija_m\DSC006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3200" y="3933825"/>
            <a:ext cx="43322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ni oblaček 11"/>
          <p:cNvSpPr/>
          <p:nvPr/>
        </p:nvSpPr>
        <p:spPr>
          <a:xfrm>
            <a:off x="5003800" y="836613"/>
            <a:ext cx="3600450" cy="1871662"/>
          </a:xfrm>
          <a:prstGeom prst="wedgeEllipseCallout">
            <a:avLst>
              <a:gd name="adj1" fmla="val -105433"/>
              <a:gd name="adj2" fmla="val -2803"/>
            </a:avLst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NA SREDINO!!!</a:t>
            </a:r>
          </a:p>
          <a:p>
            <a:pPr algn="ctr">
              <a:defRPr/>
            </a:pPr>
            <a:r>
              <a:rPr lang="sl-SI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Moram varčevati z gradivom!</a:t>
            </a:r>
          </a:p>
        </p:txBody>
      </p:sp>
      <p:sp>
        <p:nvSpPr>
          <p:cNvPr id="7" name="Ovalni oblaček 6"/>
          <p:cNvSpPr/>
          <p:nvPr/>
        </p:nvSpPr>
        <p:spPr>
          <a:xfrm>
            <a:off x="2339975" y="3429000"/>
            <a:ext cx="2160588" cy="1152525"/>
          </a:xfrm>
          <a:prstGeom prst="wedgeEllipseCallout">
            <a:avLst>
              <a:gd name="adj1" fmla="val -55858"/>
              <a:gd name="adj2" fmla="val 77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DA! TAKO JE PRAV!</a:t>
            </a:r>
          </a:p>
        </p:txBody>
      </p:sp>
      <p:sp>
        <p:nvSpPr>
          <p:cNvPr id="6" name="Ovalni oblaček 5"/>
          <p:cNvSpPr/>
          <p:nvPr/>
        </p:nvSpPr>
        <p:spPr>
          <a:xfrm>
            <a:off x="5292725" y="2420938"/>
            <a:ext cx="3600450" cy="1655762"/>
          </a:xfrm>
          <a:prstGeom prst="wedgeEllipseCallout">
            <a:avLst>
              <a:gd name="adj1" fmla="val -21518"/>
              <a:gd name="adj2" fmla="val 842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Robove predloge zalepim na furnir z lepilnim trakom!</a:t>
            </a: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D1A57-ECCB-4ABD-813F-B4E94FCC17A8}" type="slidenum">
              <a:rPr lang="sl-SI" smtClean="0"/>
              <a:pPr>
                <a:defRPr/>
              </a:pPr>
              <a:t>18</a:t>
            </a:fld>
            <a:endParaRPr lang="sl-SI"/>
          </a:p>
        </p:txBody>
      </p:sp>
      <p:sp>
        <p:nvSpPr>
          <p:cNvPr id="21507" name="Ograda noge 2"/>
          <p:cNvSpPr>
            <a:spLocks noGrp="1"/>
          </p:cNvSpPr>
          <p:nvPr>
            <p:ph type="ftr" sz="quarter" idx="11"/>
          </p:nvPr>
        </p:nvSpPr>
        <p:spPr>
          <a:xfrm>
            <a:off x="3124200" y="6526038"/>
            <a:ext cx="2895600" cy="28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7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8113" y="3443288"/>
            <a:ext cx="40767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Naslov 1"/>
          <p:cNvSpPr>
            <a:spLocks noGrp="1"/>
          </p:cNvSpPr>
          <p:nvPr>
            <p:ph type="title"/>
          </p:nvPr>
        </p:nvSpPr>
        <p:spPr>
          <a:xfrm>
            <a:off x="179388" y="116632"/>
            <a:ext cx="8713787" cy="1008906"/>
          </a:xfrm>
        </p:spPr>
        <p:txBody>
          <a:bodyPr/>
          <a:lstStyle/>
          <a:p>
            <a:pPr>
              <a:defRPr/>
            </a:pPr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REZANJE Z NOŽKOM</a:t>
            </a:r>
          </a:p>
        </p:txBody>
      </p:sp>
      <p:sp>
        <p:nvSpPr>
          <p:cNvPr id="22532" name="Ograda noge 2"/>
          <p:cNvSpPr>
            <a:spLocks noGrp="1"/>
          </p:cNvSpPr>
          <p:nvPr>
            <p:ph type="ftr" sz="quarter" idx="11"/>
          </p:nvPr>
        </p:nvSpPr>
        <p:spPr>
          <a:xfrm>
            <a:off x="3124200" y="6533257"/>
            <a:ext cx="2895600" cy="2801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</a:p>
        </p:txBody>
      </p:sp>
      <p:sp>
        <p:nvSpPr>
          <p:cNvPr id="12" name="Ovalni oblaček 11"/>
          <p:cNvSpPr/>
          <p:nvPr/>
        </p:nvSpPr>
        <p:spPr>
          <a:xfrm>
            <a:off x="395288" y="1125538"/>
            <a:ext cx="3024187" cy="1871662"/>
          </a:xfrm>
          <a:prstGeom prst="wedgeEllipseCallout">
            <a:avLst>
              <a:gd name="adj1" fmla="val 51005"/>
              <a:gd name="adj2" fmla="val 74862"/>
            </a:avLst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NOŽ IMA IZREDNO OSTRO REZILO, …</a:t>
            </a:r>
          </a:p>
        </p:txBody>
      </p:sp>
      <p:sp>
        <p:nvSpPr>
          <p:cNvPr id="7" name="Ovalni oblaček 6"/>
          <p:cNvSpPr/>
          <p:nvPr/>
        </p:nvSpPr>
        <p:spPr>
          <a:xfrm>
            <a:off x="4643438" y="1268413"/>
            <a:ext cx="3457575" cy="1584325"/>
          </a:xfrm>
          <a:prstGeom prst="wedgeEllipseCallout">
            <a:avLst>
              <a:gd name="adj1" fmla="val -41344"/>
              <a:gd name="adj2" fmla="val 837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ZATO BOM Z NOŽKOM RAVNAL ZELO PREVIDNO!</a:t>
            </a:r>
          </a:p>
        </p:txBody>
      </p:sp>
      <p:sp>
        <p:nvSpPr>
          <p:cNvPr id="6" name="Ovalni oblaček 5"/>
          <p:cNvSpPr/>
          <p:nvPr/>
        </p:nvSpPr>
        <p:spPr>
          <a:xfrm>
            <a:off x="250825" y="4724400"/>
            <a:ext cx="3600450" cy="1657350"/>
          </a:xfrm>
          <a:prstGeom prst="wedgeEllipseCallout">
            <a:avLst>
              <a:gd name="adj1" fmla="val 29161"/>
              <a:gd name="adj2" fmla="val -83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REZANJE BOM NASTAVIL LE </a:t>
            </a:r>
          </a:p>
          <a:p>
            <a:pPr algn="ctr">
              <a:defRPr/>
            </a:pPr>
            <a:r>
              <a:rPr lang="sl-SI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SEGMENT REZILA!</a:t>
            </a:r>
          </a:p>
        </p:txBody>
      </p:sp>
      <p:sp>
        <p:nvSpPr>
          <p:cNvPr id="2" name="Ograd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D1A57-ECCB-4ABD-813F-B4E94FCC17A8}" type="slidenum">
              <a:rPr lang="sl-SI" smtClean="0"/>
              <a:pPr>
                <a:defRPr/>
              </a:pPr>
              <a:t>19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12" grpId="0" animBg="1"/>
      <p:bldP spid="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260350"/>
            <a:ext cx="7169150" cy="719138"/>
          </a:xfrm>
        </p:spPr>
        <p:txBody>
          <a:bodyPr/>
          <a:lstStyle/>
          <a:p>
            <a:pPr eaLnBrk="1" hangingPunct="1">
              <a:defRPr/>
            </a:pPr>
            <a:r>
              <a:rPr lang="sl-SI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JE INTARZIJA</a:t>
            </a:r>
          </a:p>
        </p:txBody>
      </p:sp>
      <p:pic>
        <p:nvPicPr>
          <p:cNvPr id="3075" name="Picture 4" descr="damski pisalnik kon18s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5" y="1052513"/>
            <a:ext cx="39624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damski pisalnik kon18s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3573463"/>
            <a:ext cx="4535487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427538" y="1196975"/>
            <a:ext cx="4392612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i="1" dirty="0"/>
              <a:t>Intarzija je </a:t>
            </a:r>
            <a:r>
              <a:rPr lang="sl-SI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krasilna tehnika pohištva</a:t>
            </a:r>
            <a:r>
              <a:rPr lang="sl-SI" i="1" dirty="0"/>
              <a:t>. </a:t>
            </a:r>
          </a:p>
          <a:p>
            <a:pPr>
              <a:spcBef>
                <a:spcPct val="50000"/>
              </a:spcBef>
              <a:defRPr/>
            </a:pPr>
            <a:r>
              <a:rPr lang="sl-SI" dirty="0"/>
              <a:t>Tanke liste furnirja različnih barv sestavijo v cvetlični, krajinski ali drug okras ter nalepijo (furnirajo) na površino manj vrednega lesa ali lesnega gradiva. V uporabi je že od antike, v Evropi pa je priljubljena od 17. stoletja naprej. </a:t>
            </a:r>
          </a:p>
        </p:txBody>
      </p:sp>
      <p:sp>
        <p:nvSpPr>
          <p:cNvPr id="6" name="Ograda noge 6"/>
          <p:cNvSpPr>
            <a:spLocks noGrp="1"/>
          </p:cNvSpPr>
          <p:nvPr>
            <p:ph type="ftr" sz="quarter" idx="11"/>
          </p:nvPr>
        </p:nvSpPr>
        <p:spPr>
          <a:xfrm>
            <a:off x="3124200" y="6481142"/>
            <a:ext cx="2895600" cy="3322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C:\Users\Martin\Desktop\TD 2010_11\intarzija_m\DSC006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3500438"/>
            <a:ext cx="2665412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 descr="C:\Users\Martin\Desktop\TD 2010_11\intarzija_m\DSC006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4005263"/>
            <a:ext cx="25495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91706" y="0"/>
            <a:ext cx="5256213" cy="1143000"/>
          </a:xfrm>
        </p:spPr>
        <p:txBody>
          <a:bodyPr/>
          <a:lstStyle/>
          <a:p>
            <a:pPr>
              <a:defRPr/>
            </a:pPr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DRŽANJE NOŽKA</a:t>
            </a:r>
          </a:p>
        </p:txBody>
      </p:sp>
      <p:sp>
        <p:nvSpPr>
          <p:cNvPr id="23557" name="Ograda noge 2"/>
          <p:cNvSpPr>
            <a:spLocks noGrp="1"/>
          </p:cNvSpPr>
          <p:nvPr>
            <p:ph type="ftr" sz="quarter" idx="11"/>
          </p:nvPr>
        </p:nvSpPr>
        <p:spPr>
          <a:xfrm>
            <a:off x="3124200" y="6531371"/>
            <a:ext cx="2895600" cy="3266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</a:p>
        </p:txBody>
      </p:sp>
      <p:sp>
        <p:nvSpPr>
          <p:cNvPr id="7" name="Ovalni oblaček 6"/>
          <p:cNvSpPr/>
          <p:nvPr/>
        </p:nvSpPr>
        <p:spPr>
          <a:xfrm>
            <a:off x="250825" y="2636838"/>
            <a:ext cx="2736850" cy="2160587"/>
          </a:xfrm>
          <a:prstGeom prst="wedgeEllipseCallout">
            <a:avLst>
              <a:gd name="adj1" fmla="val 7903"/>
              <a:gd name="adj2" fmla="val 77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SPREDNJI ROB NOŽKA NAJ OKLEPA S PODLAGO KOT PRIBLIŽNO 90°</a:t>
            </a:r>
          </a:p>
        </p:txBody>
      </p:sp>
      <p:pic>
        <p:nvPicPr>
          <p:cNvPr id="23559" name="Picture 2" descr="C:\Users\Martin\Desktop\TD 2010_11\intarzija_m\DSC006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1196975"/>
            <a:ext cx="2303462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ni oblaček 11"/>
          <p:cNvSpPr/>
          <p:nvPr/>
        </p:nvSpPr>
        <p:spPr>
          <a:xfrm>
            <a:off x="250825" y="188913"/>
            <a:ext cx="3025775" cy="2016125"/>
          </a:xfrm>
          <a:prstGeom prst="wedgeEllipseCallout">
            <a:avLst>
              <a:gd name="adj1" fmla="val 61071"/>
              <a:gd name="adj2" fmla="val 75617"/>
            </a:avLst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NOŽKA NE SMEM DRŽATI KOT SVINČNIK, KER BI CEFRAL GRADIVO!</a:t>
            </a:r>
          </a:p>
        </p:txBody>
      </p:sp>
      <p:sp>
        <p:nvSpPr>
          <p:cNvPr id="6" name="Ovalni oblaček 5"/>
          <p:cNvSpPr/>
          <p:nvPr/>
        </p:nvSpPr>
        <p:spPr>
          <a:xfrm>
            <a:off x="5940425" y="1412875"/>
            <a:ext cx="3024188" cy="2663825"/>
          </a:xfrm>
          <a:prstGeom prst="wedgeEllipseCallout">
            <a:avLst>
              <a:gd name="adj1" fmla="val -55331"/>
              <a:gd name="adj2" fmla="val 43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DLANJO OBJAMEM ROČAJ NOŽKA. </a:t>
            </a:r>
          </a:p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KAZALCEM URAVNAVAM PRITISK REZILA NA GRADIVO.</a:t>
            </a:r>
          </a:p>
        </p:txBody>
      </p:sp>
      <p:sp>
        <p:nvSpPr>
          <p:cNvPr id="16" name="Ovalni oblaček 15"/>
          <p:cNvSpPr/>
          <p:nvPr/>
        </p:nvSpPr>
        <p:spPr>
          <a:xfrm>
            <a:off x="6119813" y="4221163"/>
            <a:ext cx="3024187" cy="1728787"/>
          </a:xfrm>
          <a:prstGeom prst="wedgeEllipseCallout">
            <a:avLst>
              <a:gd name="adj1" fmla="val -72791"/>
              <a:gd name="adj2" fmla="val 413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TUDI STRANSKI ROB REZILA NAJ BO GLEDE NA PODLAGO POD KOTOM 90°</a:t>
            </a: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D1A57-ECCB-4ABD-813F-B4E94FCC17A8}" type="slidenum">
              <a:rPr lang="sl-SI" smtClean="0"/>
              <a:pPr>
                <a:defRPr/>
              </a:pPr>
              <a:t>20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2" grpId="0" animBg="1"/>
      <p:bldP spid="6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6013" y="0"/>
            <a:ext cx="691197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REZANJE Z NOŽKOM</a:t>
            </a:r>
          </a:p>
        </p:txBody>
      </p:sp>
      <p:pic>
        <p:nvPicPr>
          <p:cNvPr id="24580" name="Picture 3" descr="C:\Users\Martin\Desktop\TD 2010_11\intarzija_m\DSC006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42418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ni oblaček 6"/>
          <p:cNvSpPr/>
          <p:nvPr/>
        </p:nvSpPr>
        <p:spPr>
          <a:xfrm>
            <a:off x="1692275" y="981075"/>
            <a:ext cx="3455988" cy="2303463"/>
          </a:xfrm>
          <a:prstGeom prst="wedgeEllipseCallout">
            <a:avLst>
              <a:gd name="adj1" fmla="val -54393"/>
              <a:gd name="adj2" fmla="val 65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RAVNE ROBOVE MOTIVA INTARZIJE BOM REZAL OB DEBELEJŠEM ROBU TRIKOTNIKA.</a:t>
            </a:r>
            <a:r>
              <a:rPr lang="sl-SI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4582" name="Picture 2" descr="C:\Users\Martin\Desktop\TD 2010_11\intarzija_m\DSC006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573463"/>
            <a:ext cx="424180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ni oblaček 5"/>
          <p:cNvSpPr/>
          <p:nvPr/>
        </p:nvSpPr>
        <p:spPr>
          <a:xfrm>
            <a:off x="2772966" y="4397771"/>
            <a:ext cx="2951162" cy="2133600"/>
          </a:xfrm>
          <a:prstGeom prst="wedgeEllipseCallout">
            <a:avLst>
              <a:gd name="adj1" fmla="val 84980"/>
              <a:gd name="adj2" fmla="val 160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TRIKOTNIKOM VEDNO POKRIJEM DEL, KI GA POTREBUJEM</a:t>
            </a:r>
          </a:p>
        </p:txBody>
      </p:sp>
      <p:sp>
        <p:nvSpPr>
          <p:cNvPr id="14" name="Ovalni oblaček 13"/>
          <p:cNvSpPr/>
          <p:nvPr/>
        </p:nvSpPr>
        <p:spPr>
          <a:xfrm>
            <a:off x="5219700" y="981075"/>
            <a:ext cx="3744913" cy="2592388"/>
          </a:xfrm>
          <a:prstGeom prst="wedgeEllipseCallout">
            <a:avLst>
              <a:gd name="adj1" fmla="val 4008"/>
              <a:gd name="adj2" fmla="val 95758"/>
            </a:avLst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PRSTI MOČNO PRITISKAM TRIKOTNIK NA PODLAGO VSAJ </a:t>
            </a:r>
          </a:p>
          <a:p>
            <a:pPr algn="ctr">
              <a:defRPr/>
            </a:pPr>
            <a:r>
              <a:rPr lang="sl-SI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ALI 2 cm OD POTI REZILA, DA SE NE POREŽEM!</a:t>
            </a:r>
          </a:p>
        </p:txBody>
      </p:sp>
      <p:sp>
        <p:nvSpPr>
          <p:cNvPr id="15" name="Ovalni oblaček 14"/>
          <p:cNvSpPr/>
          <p:nvPr/>
        </p:nvSpPr>
        <p:spPr>
          <a:xfrm>
            <a:off x="0" y="4221163"/>
            <a:ext cx="2627313" cy="2447925"/>
          </a:xfrm>
          <a:prstGeom prst="wedgeEllipseCallout">
            <a:avLst>
              <a:gd name="adj1" fmla="val 4551"/>
              <a:gd name="adj2" fmla="val -71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BOM ODREZAL DEBELEJŠE GRADIVO, BOM VEČKRAT ZAREZAL Z NOŽKOM.</a:t>
            </a:r>
            <a:endParaRPr lang="sl-SI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D1A57-ECCB-4ABD-813F-B4E94FCC17A8}" type="slidenum">
              <a:rPr lang="sl-SI" smtClean="0"/>
              <a:pPr>
                <a:defRPr/>
              </a:pPr>
              <a:t>21</a:t>
            </a:fld>
            <a:endParaRPr lang="sl-SI"/>
          </a:p>
        </p:txBody>
      </p:sp>
      <p:sp>
        <p:nvSpPr>
          <p:cNvPr id="11" name="Ograda noge 2"/>
          <p:cNvSpPr txBox="1">
            <a:spLocks/>
          </p:cNvSpPr>
          <p:nvPr/>
        </p:nvSpPr>
        <p:spPr bwMode="auto">
          <a:xfrm>
            <a:off x="3124200" y="6531371"/>
            <a:ext cx="2895600" cy="32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sl-SI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sl-SI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  <a:endParaRPr lang="sl-SI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6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artin\Desktop\TD 2010_11\intarzija_m\DSC006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5300663"/>
            <a:ext cx="1651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C:\Users\Martin\Desktop\TD 2010_11\intarzija_m\DSC006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5300663"/>
            <a:ext cx="1649412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C:\Users\Martin\Desktop\TD 2010_11\intarzija_m\DSC0063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5300663"/>
            <a:ext cx="164941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388" y="0"/>
            <a:ext cx="6192837" cy="1143000"/>
          </a:xfrm>
        </p:spPr>
        <p:txBody>
          <a:bodyPr/>
          <a:lstStyle/>
          <a:p>
            <a:pPr>
              <a:defRPr/>
            </a:pPr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REZANJE Z NOŽKOM</a:t>
            </a:r>
          </a:p>
        </p:txBody>
      </p:sp>
      <p:sp>
        <p:nvSpPr>
          <p:cNvPr id="25606" name="Ograda noge 2"/>
          <p:cNvSpPr>
            <a:spLocks noGrp="1"/>
          </p:cNvSpPr>
          <p:nvPr>
            <p:ph type="ftr" sz="quarter" idx="11"/>
          </p:nvPr>
        </p:nvSpPr>
        <p:spPr>
          <a:xfrm>
            <a:off x="3124200" y="6533257"/>
            <a:ext cx="2895600" cy="3521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</a:p>
        </p:txBody>
      </p:sp>
      <p:sp>
        <p:nvSpPr>
          <p:cNvPr id="6" name="Ovalni oblaček 5"/>
          <p:cNvSpPr/>
          <p:nvPr/>
        </p:nvSpPr>
        <p:spPr>
          <a:xfrm>
            <a:off x="5651500" y="3141663"/>
            <a:ext cx="3241675" cy="2132012"/>
          </a:xfrm>
          <a:prstGeom prst="wedgeEllipseCallout">
            <a:avLst>
              <a:gd name="adj1" fmla="val -86458"/>
              <a:gd name="adj2" fmla="val 371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ENAKEM POSTOPKU IZREŽEM ŠE PREOSTALE DELE MOTIVA.</a:t>
            </a:r>
          </a:p>
        </p:txBody>
      </p:sp>
      <p:pic>
        <p:nvPicPr>
          <p:cNvPr id="25608" name="Picture 4" descr="C:\Users\Martin\Desktop\TD 2010_11\intarzija_m\DSC0063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1196975"/>
            <a:ext cx="35941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5" descr="C:\Users\Martin\Desktop\TD 2010_11\intarzija_m\DSC0063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3860800"/>
            <a:ext cx="1651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7" descr="C:\Users\Martin\Desktop\TD 2010_11\intarzija_m\DSC0063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3860800"/>
            <a:ext cx="164941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ni oblaček 6"/>
          <p:cNvSpPr/>
          <p:nvPr/>
        </p:nvSpPr>
        <p:spPr>
          <a:xfrm>
            <a:off x="5795963" y="765175"/>
            <a:ext cx="2952750" cy="1727200"/>
          </a:xfrm>
          <a:prstGeom prst="wedgeEllipseCallout">
            <a:avLst>
              <a:gd name="adj1" fmla="val -109987"/>
              <a:gd name="adj2" fmla="val 586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SUPER! USPELO MI JE IZREZATI PRVI DEL MOTIVA!!!</a:t>
            </a: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D1A57-ECCB-4ABD-813F-B4E94FCC17A8}" type="slidenum">
              <a:rPr lang="sl-SI" smtClean="0"/>
              <a:pPr>
                <a:defRPr/>
              </a:pPr>
              <a:t>22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Martin\Desktop\TD 2010_11\intarzija_m\DSC006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636838"/>
            <a:ext cx="2665412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6013" y="-18937"/>
            <a:ext cx="7777162" cy="908050"/>
          </a:xfrm>
        </p:spPr>
        <p:txBody>
          <a:bodyPr/>
          <a:lstStyle/>
          <a:p>
            <a:pPr>
              <a:defRPr/>
            </a:pPr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SESTAVLJANJE MOTIVA</a:t>
            </a:r>
          </a:p>
        </p:txBody>
      </p:sp>
      <p:sp>
        <p:nvSpPr>
          <p:cNvPr id="26628" name="Ograda noge 2"/>
          <p:cNvSpPr>
            <a:spLocks noGrp="1"/>
          </p:cNvSpPr>
          <p:nvPr>
            <p:ph type="ftr" sz="quarter" idx="11"/>
          </p:nvPr>
        </p:nvSpPr>
        <p:spPr>
          <a:xfrm>
            <a:off x="3124200" y="6461249"/>
            <a:ext cx="2895600" cy="3521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</a:p>
        </p:txBody>
      </p:sp>
      <p:pic>
        <p:nvPicPr>
          <p:cNvPr id="26629" name="Picture 3" descr="C:\Users\Martin\Desktop\TD 2010_11\intarzija_m\DSC0067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889113"/>
            <a:ext cx="29114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4" descr="C:\Users\Martin\Desktop\TD 2010_11\intarzija_m\DSC0067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3789363"/>
            <a:ext cx="2392363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ni oblaček 6"/>
          <p:cNvSpPr/>
          <p:nvPr/>
        </p:nvSpPr>
        <p:spPr>
          <a:xfrm>
            <a:off x="3779838" y="817676"/>
            <a:ext cx="2952750" cy="1728787"/>
          </a:xfrm>
          <a:prstGeom prst="wedgeEllipseCallout">
            <a:avLst>
              <a:gd name="adj1" fmla="val -81196"/>
              <a:gd name="adj2" fmla="val 25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 MOTIVA SESTAVIM IN PREVERIM, ČE SE DOBRO PRILEGAJO</a:t>
            </a:r>
          </a:p>
        </p:txBody>
      </p:sp>
      <p:sp>
        <p:nvSpPr>
          <p:cNvPr id="15" name="Ovalni oblaček 14"/>
          <p:cNvSpPr/>
          <p:nvPr/>
        </p:nvSpPr>
        <p:spPr>
          <a:xfrm>
            <a:off x="250825" y="3500438"/>
            <a:ext cx="2844800" cy="1584325"/>
          </a:xfrm>
          <a:prstGeom prst="wedgeEllipseCallout">
            <a:avLst>
              <a:gd name="adj1" fmla="val 49795"/>
              <a:gd name="adj2" fmla="val 53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SPOJE PRELEPIM</a:t>
            </a:r>
          </a:p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LEPILNIM </a:t>
            </a:r>
          </a:p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TRAKOM. </a:t>
            </a:r>
          </a:p>
        </p:txBody>
      </p:sp>
      <p:sp>
        <p:nvSpPr>
          <p:cNvPr id="6" name="Ovalni oblaček 5"/>
          <p:cNvSpPr/>
          <p:nvPr/>
        </p:nvSpPr>
        <p:spPr>
          <a:xfrm>
            <a:off x="6407150" y="2708275"/>
            <a:ext cx="2736850" cy="1584325"/>
          </a:xfrm>
          <a:prstGeom prst="wedgeEllipseCallout">
            <a:avLst>
              <a:gd name="adj1" fmla="val -40715"/>
              <a:gd name="adj2" fmla="val 534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POGLED Z ZADNJE STRANI.</a:t>
            </a:r>
          </a:p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ODLIČNO!!!</a:t>
            </a: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D1A57-ECCB-4ABD-813F-B4E94FCC17A8}" type="slidenum">
              <a:rPr lang="sl-SI" smtClean="0"/>
              <a:pPr>
                <a:defRPr/>
              </a:pPr>
              <a:t>23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Martin\Desktop\TD 2010_11\intarzija_m\DSC006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3284538"/>
            <a:ext cx="316865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IZREZOVANJE OSNOVNEGA FURNIRJA</a:t>
            </a:r>
          </a:p>
        </p:txBody>
      </p:sp>
      <p:sp>
        <p:nvSpPr>
          <p:cNvPr id="27652" name="Ograda noge 2"/>
          <p:cNvSpPr>
            <a:spLocks noGrp="1"/>
          </p:cNvSpPr>
          <p:nvPr>
            <p:ph type="ftr" sz="quarter" idx="11"/>
          </p:nvPr>
        </p:nvSpPr>
        <p:spPr>
          <a:xfrm>
            <a:off x="3124200" y="6461249"/>
            <a:ext cx="2895600" cy="3521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</a:p>
        </p:txBody>
      </p:sp>
      <p:pic>
        <p:nvPicPr>
          <p:cNvPr id="27653" name="Picture 3" descr="C:\Users\Martin\Desktop\TD 2010_11\intarzija_m\DSC0067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2214562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" descr="C:\Users\Martin\Desktop\TD 2010_11\intarzija_m\DSC0068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2989263"/>
            <a:ext cx="242728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ni oblaček 6"/>
          <p:cNvSpPr/>
          <p:nvPr/>
        </p:nvSpPr>
        <p:spPr>
          <a:xfrm>
            <a:off x="2555875" y="1268413"/>
            <a:ext cx="2952750" cy="1727200"/>
          </a:xfrm>
          <a:prstGeom prst="wedgeEllipseCallout">
            <a:avLst>
              <a:gd name="adj1" fmla="val -53277"/>
              <a:gd name="adj2" fmla="val 280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 POSTAVIM NA OSNOVNI FURNIR INTARZIJE…</a:t>
            </a:r>
          </a:p>
        </p:txBody>
      </p:sp>
      <p:sp>
        <p:nvSpPr>
          <p:cNvPr id="6" name="Ovalni oblaček 5"/>
          <p:cNvSpPr/>
          <p:nvPr/>
        </p:nvSpPr>
        <p:spPr>
          <a:xfrm>
            <a:off x="5508625" y="2133600"/>
            <a:ext cx="2735263" cy="1582738"/>
          </a:xfrm>
          <a:prstGeom prst="wedgeEllipseCallout">
            <a:avLst>
              <a:gd name="adj1" fmla="val -87834"/>
              <a:gd name="adj2" fmla="val 83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IN ROBOVE PRILEPIM Z LEPILNIM TRAKOM.</a:t>
            </a: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D1A57-ECCB-4ABD-813F-B4E94FCC17A8}" type="slidenum">
              <a:rPr lang="sl-SI" smtClean="0"/>
              <a:pPr>
                <a:defRPr/>
              </a:pPr>
              <a:t>24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IZREZOVANJE OSNOVNEGA FURNIRJA</a:t>
            </a:r>
          </a:p>
        </p:txBody>
      </p:sp>
      <p:pic>
        <p:nvPicPr>
          <p:cNvPr id="28675" name="Picture 3" descr="C:\Users\Martin\Desktop\TD 2010_11\intarzija_m\DSC006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410527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C:\Users\Martin\Desktop\TD 2010_11\intarzija_m\DSC0068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292600"/>
            <a:ext cx="28733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ni oblaček 5"/>
          <p:cNvSpPr/>
          <p:nvPr/>
        </p:nvSpPr>
        <p:spPr>
          <a:xfrm>
            <a:off x="4716463" y="1557338"/>
            <a:ext cx="3671887" cy="1511300"/>
          </a:xfrm>
          <a:prstGeom prst="wedgeEllipseCallout">
            <a:avLst>
              <a:gd name="adj1" fmla="val -108605"/>
              <a:gd name="adj2" fmla="val 22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TRIKOTNIK NASTAVIM OB ROB MOTIVA IN PREVIDNO ZAREŽEM OSNOVNI FURNIR.</a:t>
            </a:r>
          </a:p>
        </p:txBody>
      </p:sp>
      <p:sp>
        <p:nvSpPr>
          <p:cNvPr id="7" name="Ovalni oblaček 6"/>
          <p:cNvSpPr/>
          <p:nvPr/>
        </p:nvSpPr>
        <p:spPr>
          <a:xfrm>
            <a:off x="2916238" y="3789363"/>
            <a:ext cx="2951162" cy="2016125"/>
          </a:xfrm>
          <a:prstGeom prst="wedgeEllipseCallout">
            <a:avLst>
              <a:gd name="adj1" fmla="val -90356"/>
              <a:gd name="adj2" fmla="val 2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OSNOVNI FURNIR OBRNEM IN PREVERIM ALI JE V CELOTI PREREZAN</a:t>
            </a:r>
          </a:p>
        </p:txBody>
      </p:sp>
      <p:pic>
        <p:nvPicPr>
          <p:cNvPr id="28679" name="Picture 2" descr="C:\Users\Martin\Desktop\TD 2010_11\intarzija_m\DSC0068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3789363"/>
            <a:ext cx="2520950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ni oblaček 11"/>
          <p:cNvSpPr/>
          <p:nvPr/>
        </p:nvSpPr>
        <p:spPr>
          <a:xfrm>
            <a:off x="6659563" y="2997200"/>
            <a:ext cx="2305050" cy="2016125"/>
          </a:xfrm>
          <a:prstGeom prst="wedgeEllipseCallout">
            <a:avLst>
              <a:gd name="adj1" fmla="val -60256"/>
              <a:gd name="adj2" fmla="val 563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 JE POTREBNO, VOGALČKE ŠE DODATNO ZAREŽEM.</a:t>
            </a:r>
          </a:p>
        </p:txBody>
      </p:sp>
      <p:sp>
        <p:nvSpPr>
          <p:cNvPr id="28681" name="Ograda noge 2"/>
          <p:cNvSpPr>
            <a:spLocks noGrp="1"/>
          </p:cNvSpPr>
          <p:nvPr>
            <p:ph type="ftr" sz="quarter" idx="11"/>
          </p:nvPr>
        </p:nvSpPr>
        <p:spPr>
          <a:xfrm>
            <a:off x="2987824" y="6533257"/>
            <a:ext cx="2895600" cy="2801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D1A57-ECCB-4ABD-813F-B4E94FCC17A8}" type="slidenum">
              <a:rPr lang="sl-SI" smtClean="0"/>
              <a:pPr>
                <a:defRPr/>
              </a:pPr>
              <a:t>25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slov 1"/>
          <p:cNvSpPr>
            <a:spLocks noGrp="1"/>
          </p:cNvSpPr>
          <p:nvPr>
            <p:ph type="title"/>
          </p:nvPr>
        </p:nvSpPr>
        <p:spPr>
          <a:xfrm>
            <a:off x="250825" y="116633"/>
            <a:ext cx="8713788" cy="720080"/>
          </a:xfrm>
        </p:spPr>
        <p:txBody>
          <a:bodyPr/>
          <a:lstStyle/>
          <a:p>
            <a:pPr>
              <a:defRPr/>
            </a:pPr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SESTAVLJANJE INTARZIJE</a:t>
            </a:r>
          </a:p>
        </p:txBody>
      </p:sp>
      <p:sp>
        <p:nvSpPr>
          <p:cNvPr id="29699" name="Ograda noge 2"/>
          <p:cNvSpPr>
            <a:spLocks noGrp="1"/>
          </p:cNvSpPr>
          <p:nvPr>
            <p:ph type="ftr" sz="quarter" idx="11"/>
          </p:nvPr>
        </p:nvSpPr>
        <p:spPr>
          <a:xfrm>
            <a:off x="3124200" y="6460951"/>
            <a:ext cx="2895600" cy="352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</a:p>
        </p:txBody>
      </p:sp>
      <p:pic>
        <p:nvPicPr>
          <p:cNvPr id="29700" name="Picture 3" descr="C:\Users\Martin\Desktop\TD 2010_11\intarzija_m\DSC0068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2058988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C:\Users\Martin\Desktop\TD 2010_11\intarzija_m\DSC006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2060575"/>
            <a:ext cx="2389188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C:\Users\Martin\Desktop\TD 2010_11\intarzija_m\DSC0068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2924175"/>
            <a:ext cx="30400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ni oblaček 5"/>
          <p:cNvSpPr/>
          <p:nvPr/>
        </p:nvSpPr>
        <p:spPr>
          <a:xfrm>
            <a:off x="2484438" y="1052513"/>
            <a:ext cx="2159000" cy="792162"/>
          </a:xfrm>
          <a:prstGeom prst="wedgeEllipseCallout">
            <a:avLst>
              <a:gd name="adj1" fmla="val -61369"/>
              <a:gd name="adj2" fmla="val 89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 JE IZREZANO!</a:t>
            </a:r>
          </a:p>
        </p:txBody>
      </p:sp>
      <p:sp>
        <p:nvSpPr>
          <p:cNvPr id="7" name="Ovalni oblaček 6"/>
          <p:cNvSpPr/>
          <p:nvPr/>
        </p:nvSpPr>
        <p:spPr>
          <a:xfrm>
            <a:off x="4859338" y="1196975"/>
            <a:ext cx="2952750" cy="1511300"/>
          </a:xfrm>
          <a:prstGeom prst="wedgeEllipseCallout">
            <a:avLst>
              <a:gd name="adj1" fmla="val -53549"/>
              <a:gd name="adj2" fmla="val 46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BO MOTIV PRILEGAL?</a:t>
            </a:r>
          </a:p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BI SE!!!</a:t>
            </a:r>
          </a:p>
        </p:txBody>
      </p:sp>
      <p:sp>
        <p:nvSpPr>
          <p:cNvPr id="12" name="Ovalni oblaček 11"/>
          <p:cNvSpPr/>
          <p:nvPr/>
        </p:nvSpPr>
        <p:spPr>
          <a:xfrm>
            <a:off x="6659563" y="4581525"/>
            <a:ext cx="2305050" cy="2016125"/>
          </a:xfrm>
          <a:prstGeom prst="wedgeEllipseCallout">
            <a:avLst>
              <a:gd name="adj1" fmla="val -43578"/>
              <a:gd name="adj2" fmla="val -46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SPOJE SPET PRELEPIM Z LEPILNIM TRAKOM.</a:t>
            </a:r>
          </a:p>
        </p:txBody>
      </p:sp>
      <p:sp>
        <p:nvSpPr>
          <p:cNvPr id="2" name="Ograd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D1A57-ECCB-4ABD-813F-B4E94FCC17A8}" type="slidenum">
              <a:rPr lang="sl-SI" smtClean="0"/>
              <a:pPr>
                <a:defRPr/>
              </a:pPr>
              <a:t>26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6" grpId="0" animBg="1"/>
      <p:bldP spid="7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LEPLJENJE INTARZIJE NA DEŠČICO</a:t>
            </a:r>
          </a:p>
        </p:txBody>
      </p:sp>
      <p:pic>
        <p:nvPicPr>
          <p:cNvPr id="30723" name="Picture 2" descr="C:\Users\Martin\Desktop\TD 2010_11\intarzija_m\DSC006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2881312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 descr="C:\Users\Martin\Desktop\TD 2010_11\intarzija_m\DSC0069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2565400"/>
            <a:ext cx="2879725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ni oblaček 5"/>
          <p:cNvSpPr/>
          <p:nvPr/>
        </p:nvSpPr>
        <p:spPr>
          <a:xfrm>
            <a:off x="2195513" y="1052513"/>
            <a:ext cx="3816350" cy="1368425"/>
          </a:xfrm>
          <a:prstGeom prst="wedgeEllipseCallout">
            <a:avLst>
              <a:gd name="adj1" fmla="val -39825"/>
              <a:gd name="adj2" fmla="val 57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ZADNJE STRANI ODSTRANIM MOREBITNE KOŠČKE LEPILNEGA TRAKU!</a:t>
            </a:r>
          </a:p>
        </p:txBody>
      </p:sp>
      <p:sp>
        <p:nvSpPr>
          <p:cNvPr id="7" name="Ovalni oblaček 6"/>
          <p:cNvSpPr/>
          <p:nvPr/>
        </p:nvSpPr>
        <p:spPr>
          <a:xfrm>
            <a:off x="5724525" y="1125538"/>
            <a:ext cx="3240088" cy="3816350"/>
          </a:xfrm>
          <a:prstGeom prst="wedgeEllipseCallout">
            <a:avLst>
              <a:gd name="adj1" fmla="val -62690"/>
              <a:gd name="adj2" fmla="val 38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PRIPRAVIM DEŠČICO NA KATERO BOM ZALEPIL FURNIR. </a:t>
            </a:r>
          </a:p>
          <a:p>
            <a:pPr algn="ctr">
              <a:defRPr/>
            </a:pP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PRIPRAVIM TUDI PRIBOR ZA LEPLJENJE: zaščito za mizo, </a:t>
            </a:r>
            <a:r>
              <a:rPr lang="sl-SI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neostik</a:t>
            </a: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lepilo  ter kartonček za nanašanje lepila.</a:t>
            </a:r>
          </a:p>
        </p:txBody>
      </p:sp>
      <p:sp>
        <p:nvSpPr>
          <p:cNvPr id="30727" name="Ograda noge 2"/>
          <p:cNvSpPr>
            <a:spLocks noGrp="1"/>
          </p:cNvSpPr>
          <p:nvPr>
            <p:ph type="ftr" sz="quarter" idx="11"/>
          </p:nvPr>
        </p:nvSpPr>
        <p:spPr>
          <a:xfrm>
            <a:off x="3124200" y="6461249"/>
            <a:ext cx="2895600" cy="3521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D1A57-ECCB-4ABD-813F-B4E94FCC17A8}" type="slidenum">
              <a:rPr lang="sl-SI" smtClean="0"/>
              <a:pPr>
                <a:defRPr/>
              </a:pPr>
              <a:t>27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71980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LEPLJENJE INTARZIJE NA DEŠČICO</a:t>
            </a:r>
          </a:p>
        </p:txBody>
      </p:sp>
      <p:pic>
        <p:nvPicPr>
          <p:cNvPr id="31747" name="Picture 2" descr="C:\Users\Martin\Desktop\TD 2010_11\intarzija_m\DSC006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2833688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C:\Users\Martin\Desktop\TD 2010_11\intarzija_m\DSC00694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3213100"/>
            <a:ext cx="2828925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ni oblaček 5"/>
          <p:cNvSpPr/>
          <p:nvPr/>
        </p:nvSpPr>
        <p:spPr>
          <a:xfrm>
            <a:off x="3419475" y="1052513"/>
            <a:ext cx="5545138" cy="1944687"/>
          </a:xfrm>
          <a:prstGeom prst="wedgeEllipseCallout">
            <a:avLst>
              <a:gd name="adj1" fmla="val -67176"/>
              <a:gd name="adj2" fmla="val 58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 LEPLJENJEM BOM ODPRL OKNO IN ZAŠČITIL MIZO S PAPIRJEM. </a:t>
            </a:r>
          </a:p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LEPIL BOM Z LEPILOM NEOSTIK. LEPILO JE POTREBNO NANESTI NA DEŠČICO IN NA FURNIR!</a:t>
            </a:r>
          </a:p>
        </p:txBody>
      </p:sp>
      <p:sp>
        <p:nvSpPr>
          <p:cNvPr id="7" name="Ovalni oblaček 6"/>
          <p:cNvSpPr/>
          <p:nvPr/>
        </p:nvSpPr>
        <p:spPr>
          <a:xfrm>
            <a:off x="323850" y="4149725"/>
            <a:ext cx="5040313" cy="2519363"/>
          </a:xfrm>
          <a:prstGeom prst="wedgeEllipseCallout">
            <a:avLst>
              <a:gd name="adj1" fmla="val 79228"/>
              <a:gd name="adj2" fmla="val -26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LEPILO JE POTREBNO NA TANKO RAZMAZATI S POMOČJO KARTONČKA </a:t>
            </a:r>
            <a:r>
              <a:rPr lang="sl-SI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BREZ PRESLEDKOV NA POPOLNOMA VSO POVRŠINO, </a:t>
            </a: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SICER BODO PRI LAKIRANJU NASTAJALE  NA INTARZIJI GUBE!</a:t>
            </a:r>
          </a:p>
        </p:txBody>
      </p:sp>
      <p:sp>
        <p:nvSpPr>
          <p:cNvPr id="31751" name="Ograda noge 2"/>
          <p:cNvSpPr>
            <a:spLocks noGrp="1"/>
          </p:cNvSpPr>
          <p:nvPr>
            <p:ph type="ftr" sz="quarter" idx="11"/>
          </p:nvPr>
        </p:nvSpPr>
        <p:spPr>
          <a:xfrm>
            <a:off x="3124200" y="6556201"/>
            <a:ext cx="2895600" cy="257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D1A57-ECCB-4ABD-813F-B4E94FCC17A8}" type="slidenum">
              <a:rPr lang="sl-SI" smtClean="0"/>
              <a:pPr>
                <a:defRPr/>
              </a:pPr>
              <a:t>28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Martin\Desktop\TD 2010_11\intarzija_m\DSC006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2924175"/>
            <a:ext cx="3133725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C:\Users\Martin\Desktop\TD 2010_11\intarzija_m\DSC006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908050"/>
            <a:ext cx="3560763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ni oblaček 5"/>
          <p:cNvSpPr/>
          <p:nvPr/>
        </p:nvSpPr>
        <p:spPr>
          <a:xfrm>
            <a:off x="107505" y="692696"/>
            <a:ext cx="4248596" cy="2160042"/>
          </a:xfrm>
          <a:prstGeom prst="wedgeEllipseCallout">
            <a:avLst>
              <a:gd name="adj1" fmla="val 70461"/>
              <a:gd name="adj2" fmla="val 226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ENAKEM POSTOPKU NANESEM LEPILO TUDI NA FURNIR </a:t>
            </a:r>
            <a:r>
              <a:rPr lang="sl-SI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strani, kjer ni lepilnega traku!</a:t>
            </a:r>
          </a:p>
        </p:txBody>
      </p:sp>
      <p:sp>
        <p:nvSpPr>
          <p:cNvPr id="7" name="Ovalni oblaček 6"/>
          <p:cNvSpPr/>
          <p:nvPr/>
        </p:nvSpPr>
        <p:spPr>
          <a:xfrm>
            <a:off x="4859338" y="4814888"/>
            <a:ext cx="3744912" cy="1709737"/>
          </a:xfrm>
          <a:prstGeom prst="wedgeEllipseCallout">
            <a:avLst>
              <a:gd name="adj1" fmla="val -76941"/>
              <a:gd name="adj2" fmla="val -103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ODVEČNO LEPILO POTEGNEM S FURNIRJA NA PAPIR S KARTONČKOM.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0825" y="116633"/>
            <a:ext cx="8713788" cy="79141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LEPLJENJE INTARZIJE NA DEŠČICO</a:t>
            </a:r>
          </a:p>
        </p:txBody>
      </p:sp>
      <p:sp>
        <p:nvSpPr>
          <p:cNvPr id="32775" name="Ograda noge 2"/>
          <p:cNvSpPr>
            <a:spLocks noGrp="1"/>
          </p:cNvSpPr>
          <p:nvPr>
            <p:ph type="ftr" sz="quarter" idx="11"/>
          </p:nvPr>
        </p:nvSpPr>
        <p:spPr>
          <a:xfrm>
            <a:off x="3124200" y="6533976"/>
            <a:ext cx="2895600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D1A57-ECCB-4ABD-813F-B4E94FCC17A8}" type="slidenum">
              <a:rPr lang="sl-SI" smtClean="0"/>
              <a:pPr>
                <a:defRPr/>
              </a:pPr>
              <a:t>29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229600" cy="928688"/>
          </a:xfrm>
        </p:spPr>
        <p:txBody>
          <a:bodyPr/>
          <a:lstStyle/>
          <a:p>
            <a:pPr eaLnBrk="1" hangingPunct="1">
              <a:defRPr/>
            </a:pPr>
            <a:r>
              <a:rPr lang="sl-S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ZGODOVINA INTARZIJE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00500"/>
            <a:ext cx="8229600" cy="2714625"/>
          </a:xfrm>
        </p:spPr>
        <p:txBody>
          <a:bodyPr/>
          <a:lstStyle/>
          <a:p>
            <a:pPr eaLnBrk="1" hangingPunct="1"/>
            <a:r>
              <a:rPr lang="sl-SI" sz="1800" dirty="0"/>
              <a:t>EGIPČANI: so pred več kot 3000 leti z intarzijo  krasili svoje umetnine (v grobnici kralja Tutankamona: prestol, skrinjo, pohištvo, …)</a:t>
            </a:r>
          </a:p>
          <a:p>
            <a:pPr eaLnBrk="1" hangingPunct="1"/>
            <a:r>
              <a:rPr lang="sl-SI" sz="1800" dirty="0"/>
              <a:t>PERZIJA, INDIJA, KITAJSKA, JAPONSKA: lesni mozaiki v tleh.</a:t>
            </a:r>
          </a:p>
          <a:p>
            <a:pPr eaLnBrk="1" hangingPunct="1"/>
            <a:r>
              <a:rPr lang="sl-SI" sz="1800" dirty="0"/>
              <a:t>Veliko stoletij je bila intarzija draga in prestižna umetnina.</a:t>
            </a:r>
          </a:p>
          <a:p>
            <a:pPr eaLnBrk="1" hangingPunct="1"/>
            <a:r>
              <a:rPr lang="sl-SI" sz="1800" dirty="0"/>
              <a:t>V 16. stol. so skonstruirali žago za rezanje tankih listov lesa – furnir, ki je poenostavil izdelavo intarzije.</a:t>
            </a:r>
          </a:p>
          <a:p>
            <a:pPr eaLnBrk="1" hangingPunct="1"/>
            <a:r>
              <a:rPr lang="sl-SI" sz="1800" dirty="0"/>
              <a:t>Proti koncu 19. stol. se je uveljavila tanko-furnirna intarzija, ki je postala dostopna širšim krogom ljudi.</a:t>
            </a:r>
          </a:p>
          <a:p>
            <a:pPr eaLnBrk="1" hangingPunct="1"/>
            <a:endParaRPr lang="sl-SI" dirty="0"/>
          </a:p>
        </p:txBody>
      </p:sp>
      <p:pic>
        <p:nvPicPr>
          <p:cNvPr id="4100" name="Picture 5" descr="intarzirano_pohistvo_skrinja_bi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6" t="8247" r="3047" b="6488"/>
          <a:stretch>
            <a:fillRect/>
          </a:stretch>
        </p:blipFill>
        <p:spPr bwMode="auto">
          <a:xfrm>
            <a:off x="428625" y="928688"/>
            <a:ext cx="446405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intarzirano_pohistvo_predalnik_bi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09" r="3828"/>
          <a:stretch>
            <a:fillRect/>
          </a:stretch>
        </p:blipFill>
        <p:spPr bwMode="auto">
          <a:xfrm>
            <a:off x="5715000" y="914400"/>
            <a:ext cx="2643188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grad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DFE1C-0297-42B3-B59E-C8349839E2EE}" type="slidenum">
              <a:rPr lang="sl-SI" smtClean="0"/>
              <a:pPr>
                <a:defRPr/>
              </a:pPr>
              <a:t>3</a:t>
            </a:fld>
            <a:endParaRPr lang="sl-SI"/>
          </a:p>
        </p:txBody>
      </p:sp>
      <p:sp>
        <p:nvSpPr>
          <p:cNvPr id="8" name="Ograda noge 6"/>
          <p:cNvSpPr>
            <a:spLocks noGrp="1"/>
          </p:cNvSpPr>
          <p:nvPr>
            <p:ph type="ftr" sz="quarter" idx="11"/>
          </p:nvPr>
        </p:nvSpPr>
        <p:spPr>
          <a:xfrm>
            <a:off x="3124200" y="6533257"/>
            <a:ext cx="2895600" cy="3521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0"/>
            <a:ext cx="8713788" cy="93588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LEPLJENJE INTARZIJE NA DEŠČICO</a:t>
            </a:r>
          </a:p>
        </p:txBody>
      </p:sp>
      <p:pic>
        <p:nvPicPr>
          <p:cNvPr id="33795" name="Picture 2" descr="C:\Users\Martin\Desktop\TD 2010_11\intarzija_m\DSC007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3017838"/>
            <a:ext cx="3095625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 descr="C:\Users\Martin\Desktop\TD 2010_11\intarzija_m\DSC006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1268413"/>
            <a:ext cx="33401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ni oblaček 5"/>
          <p:cNvSpPr/>
          <p:nvPr/>
        </p:nvSpPr>
        <p:spPr>
          <a:xfrm>
            <a:off x="0" y="908050"/>
            <a:ext cx="4716463" cy="1944688"/>
          </a:xfrm>
          <a:prstGeom prst="wedgeEllipseCallout">
            <a:avLst>
              <a:gd name="adj1" fmla="val 70461"/>
              <a:gd name="adj2" fmla="val 226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POZOR! KO SE Z LEPILOM NAMAZANI POVRŠINI STAKNETA, JU NE MOREŠ VEČ PREMIKATI! </a:t>
            </a: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ZATO NATANČNO PORAVNAM ROBOVE.</a:t>
            </a:r>
          </a:p>
        </p:txBody>
      </p:sp>
      <p:sp>
        <p:nvSpPr>
          <p:cNvPr id="7" name="Ovalni oblaček 6"/>
          <p:cNvSpPr/>
          <p:nvPr/>
        </p:nvSpPr>
        <p:spPr>
          <a:xfrm>
            <a:off x="4859338" y="4814888"/>
            <a:ext cx="2952750" cy="1709737"/>
          </a:xfrm>
          <a:prstGeom prst="wedgeEllipseCallout">
            <a:avLst>
              <a:gd name="adj1" fmla="val -102242"/>
              <a:gd name="adj2" fmla="val -63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VSO POVRŠINO FURNIRJA MOČNO PRITISNEM NA DEŠČICO!</a:t>
            </a:r>
          </a:p>
        </p:txBody>
      </p:sp>
      <p:sp>
        <p:nvSpPr>
          <p:cNvPr id="33799" name="Ograda noge 2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521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D1A57-ECCB-4ABD-813F-B4E94FCC17A8}" type="slidenum">
              <a:rPr lang="sl-SI" smtClean="0"/>
              <a:pPr>
                <a:defRPr/>
              </a:pPr>
              <a:t>30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0825" y="116633"/>
            <a:ext cx="8713788" cy="6480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LEPLJENJE INTARZIJE NA DEŠČICO</a:t>
            </a:r>
          </a:p>
        </p:txBody>
      </p:sp>
      <p:sp>
        <p:nvSpPr>
          <p:cNvPr id="6" name="Ovalni oblaček 5"/>
          <p:cNvSpPr/>
          <p:nvPr/>
        </p:nvSpPr>
        <p:spPr>
          <a:xfrm>
            <a:off x="684213" y="908050"/>
            <a:ext cx="3671887" cy="1944688"/>
          </a:xfrm>
          <a:prstGeom prst="wedgeEllipseCallout">
            <a:avLst>
              <a:gd name="adj1" fmla="val 70461"/>
              <a:gd name="adj2" fmla="val 226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SEDAJ LAHKO S FURNIRJA ODSTRANIM LEPILNI TRAK. POMAGAM SI S KONICO NOŽKA</a:t>
            </a:r>
          </a:p>
        </p:txBody>
      </p:sp>
      <p:pic>
        <p:nvPicPr>
          <p:cNvPr id="34820" name="Picture 2" descr="C:\Users\Martin\Desktop\TD 2010_11\intarzija_m\DSC007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3213100"/>
            <a:ext cx="3865562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 descr="C:\Users\Martin\Desktop\TD 2010_11\intarzija_m\DSC007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1052513"/>
            <a:ext cx="2884488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ni oblaček 6"/>
          <p:cNvSpPr/>
          <p:nvPr/>
        </p:nvSpPr>
        <p:spPr>
          <a:xfrm>
            <a:off x="4859338" y="4814888"/>
            <a:ext cx="2952750" cy="1709737"/>
          </a:xfrm>
          <a:prstGeom prst="wedgeEllipseCallout">
            <a:avLst>
              <a:gd name="adj1" fmla="val -73451"/>
              <a:gd name="adj2" fmla="val -450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SUPER!</a:t>
            </a:r>
          </a:p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LEPO JE USPELO!</a:t>
            </a:r>
          </a:p>
        </p:txBody>
      </p:sp>
      <p:sp>
        <p:nvSpPr>
          <p:cNvPr id="34823" name="Ograda noge 2"/>
          <p:cNvSpPr>
            <a:spLocks noGrp="1"/>
          </p:cNvSpPr>
          <p:nvPr>
            <p:ph type="ftr" sz="quarter" idx="11"/>
          </p:nvPr>
        </p:nvSpPr>
        <p:spPr>
          <a:xfrm>
            <a:off x="3124200" y="6461249"/>
            <a:ext cx="2895600" cy="3521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D1A57-ECCB-4ABD-813F-B4E94FCC17A8}" type="slidenum">
              <a:rPr lang="sl-SI" smtClean="0"/>
              <a:pPr>
                <a:defRPr/>
              </a:pPr>
              <a:t>31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slov 1"/>
          <p:cNvSpPr>
            <a:spLocks noGrp="1"/>
          </p:cNvSpPr>
          <p:nvPr>
            <p:ph type="title"/>
          </p:nvPr>
        </p:nvSpPr>
        <p:spPr>
          <a:xfrm>
            <a:off x="250825" y="116633"/>
            <a:ext cx="8713788" cy="648072"/>
          </a:xfrm>
        </p:spPr>
        <p:txBody>
          <a:bodyPr/>
          <a:lstStyle/>
          <a:p>
            <a:pPr>
              <a:defRPr/>
            </a:pPr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BRUŠENJE INTARZIJE</a:t>
            </a:r>
          </a:p>
        </p:txBody>
      </p:sp>
      <p:sp>
        <p:nvSpPr>
          <p:cNvPr id="35843" name="Ograda noge 2"/>
          <p:cNvSpPr>
            <a:spLocks noGrp="1"/>
          </p:cNvSpPr>
          <p:nvPr>
            <p:ph type="ftr" sz="quarter" idx="11"/>
          </p:nvPr>
        </p:nvSpPr>
        <p:spPr>
          <a:xfrm>
            <a:off x="3124200" y="6461249"/>
            <a:ext cx="2895600" cy="3521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</a:p>
        </p:txBody>
      </p:sp>
      <p:pic>
        <p:nvPicPr>
          <p:cNvPr id="35844" name="Picture 4" descr="C:\Users\Martin\Desktop\TD 2010_11\intarzija_m\DSC007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938" y="3933825"/>
            <a:ext cx="2922587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C:\Users\Martin\Desktop\TD 2010_11\intarzija_m\DSC007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2784475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C:\Users\Martin\Desktop\TD 2010_11\intarzija_m\DSC007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1052513"/>
            <a:ext cx="2408238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ni oblaček 5"/>
          <p:cNvSpPr/>
          <p:nvPr/>
        </p:nvSpPr>
        <p:spPr>
          <a:xfrm>
            <a:off x="5724525" y="908050"/>
            <a:ext cx="3240088" cy="2449513"/>
          </a:xfrm>
          <a:prstGeom prst="wedgeEllipseCallout">
            <a:avLst>
              <a:gd name="adj1" fmla="val -62335"/>
              <a:gd name="adj2" fmla="val 376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FINIM BRUSNIM PAPIRJEM NA BRUSNI DEŠČICI NARAHLO OBRUSIM POVRŠINO INTARZIJE.</a:t>
            </a:r>
          </a:p>
        </p:txBody>
      </p:sp>
      <p:sp>
        <p:nvSpPr>
          <p:cNvPr id="7" name="Ovalni oblaček 6"/>
          <p:cNvSpPr/>
          <p:nvPr/>
        </p:nvSpPr>
        <p:spPr>
          <a:xfrm>
            <a:off x="4427538" y="3573463"/>
            <a:ext cx="4248150" cy="2447925"/>
          </a:xfrm>
          <a:prstGeom prst="wedgeEllipseCallout">
            <a:avLst>
              <a:gd name="adj1" fmla="val -69838"/>
              <a:gd name="adj2" fmla="val -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 TAKO OBRUSIM STRANSKE ROBOVE. </a:t>
            </a:r>
          </a:p>
          <a:p>
            <a:pPr algn="ctr">
              <a:defRPr/>
            </a:pPr>
            <a:r>
              <a:rPr lang="sl-SI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POZOR! PLOŠČICO PRITISKAM NA LES LE PRI POMIKANJU NAVZDOL, DA NE SCEFRAM FURNIRJA.</a:t>
            </a:r>
          </a:p>
        </p:txBody>
      </p:sp>
      <p:sp>
        <p:nvSpPr>
          <p:cNvPr id="2" name="Ograd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D1A57-ECCB-4ABD-813F-B4E94FCC17A8}" type="slidenum">
              <a:rPr lang="sl-SI" smtClean="0"/>
              <a:pPr>
                <a:defRPr/>
              </a:pPr>
              <a:t>32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Martin\Desktop\TD 2010_11\intarzija_m\DSC007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3500438"/>
            <a:ext cx="2395538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0825" y="116633"/>
            <a:ext cx="8642350" cy="648072"/>
          </a:xfrm>
        </p:spPr>
        <p:txBody>
          <a:bodyPr/>
          <a:lstStyle/>
          <a:p>
            <a:pPr>
              <a:defRPr/>
            </a:pPr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LAKIRANJE INTARZIJE</a:t>
            </a:r>
          </a:p>
        </p:txBody>
      </p:sp>
      <p:sp>
        <p:nvSpPr>
          <p:cNvPr id="36868" name="Ograda noge 2"/>
          <p:cNvSpPr>
            <a:spLocks noGrp="1"/>
          </p:cNvSpPr>
          <p:nvPr>
            <p:ph type="ftr" sz="quarter" idx="11"/>
          </p:nvPr>
        </p:nvSpPr>
        <p:spPr>
          <a:xfrm>
            <a:off x="3124200" y="6473651"/>
            <a:ext cx="2895600" cy="33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</a:p>
        </p:txBody>
      </p:sp>
      <p:pic>
        <p:nvPicPr>
          <p:cNvPr id="36869" name="Picture 3" descr="C:\Users\Martin\Desktop\TD 2010_11\intarzija_m\DSC007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28765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 descr="C:\Users\Martin\Desktop\TD 2010_11\intarzija_m\DSC0070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500438"/>
            <a:ext cx="2981325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ni oblaček 5"/>
          <p:cNvSpPr/>
          <p:nvPr/>
        </p:nvSpPr>
        <p:spPr>
          <a:xfrm>
            <a:off x="3203575" y="908050"/>
            <a:ext cx="5689600" cy="2305050"/>
          </a:xfrm>
          <a:prstGeom prst="wedgeEllipseCallout">
            <a:avLst>
              <a:gd name="adj1" fmla="val -54744"/>
              <a:gd name="adj2" fmla="val 376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 LAKIRANJEM ZAŠČITIM MIZO S PAPIRJEM ALI FOLIJO. </a:t>
            </a: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LAKIRAL BOM Z OKOLJU PRIJAZNIM BREZBARVNIM LAKOM NA VODNI OSNOVI. UPORABIL BOM ČOPIČ Z NEKOLIKO TRŠIMI DLAČICAMI.</a:t>
            </a:r>
          </a:p>
        </p:txBody>
      </p:sp>
      <p:sp>
        <p:nvSpPr>
          <p:cNvPr id="7" name="Ovalni oblaček 6"/>
          <p:cNvSpPr/>
          <p:nvPr/>
        </p:nvSpPr>
        <p:spPr>
          <a:xfrm>
            <a:off x="5219700" y="3213100"/>
            <a:ext cx="3744913" cy="3529013"/>
          </a:xfrm>
          <a:prstGeom prst="wedgeEllipseCallout">
            <a:avLst>
              <a:gd name="adj1" fmla="val -69838"/>
              <a:gd name="adj2" fmla="val -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 BOM NAJPREJ S PALČKO DOBRO PREMEŠAL. </a:t>
            </a:r>
            <a:r>
              <a:rPr lang="sl-SI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ČOPIČ BOM POMOČIL V LAK LE DO POLOVICE DLAČIC.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 LAKIRANJU GA BOM PREMIKAL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SMERI VLAKEN </a:t>
            </a: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OSNOVE INTARZIJE.</a:t>
            </a: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D1A57-ECCB-4ABD-813F-B4E94FCC17A8}" type="slidenum">
              <a:rPr lang="sl-SI" smtClean="0"/>
              <a:pPr>
                <a:defRPr/>
              </a:pPr>
              <a:t>33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slov 1"/>
          <p:cNvSpPr>
            <a:spLocks noGrp="1"/>
          </p:cNvSpPr>
          <p:nvPr>
            <p:ph type="title"/>
          </p:nvPr>
        </p:nvSpPr>
        <p:spPr>
          <a:xfrm>
            <a:off x="250825" y="116633"/>
            <a:ext cx="8713788" cy="648072"/>
          </a:xfrm>
        </p:spPr>
        <p:txBody>
          <a:bodyPr/>
          <a:lstStyle/>
          <a:p>
            <a:pPr>
              <a:defRPr/>
            </a:pPr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LAKIRANJE INTARZIJE</a:t>
            </a:r>
          </a:p>
        </p:txBody>
      </p:sp>
      <p:sp>
        <p:nvSpPr>
          <p:cNvPr id="37891" name="Ograda noge 2"/>
          <p:cNvSpPr>
            <a:spLocks noGrp="1"/>
          </p:cNvSpPr>
          <p:nvPr>
            <p:ph type="ftr" sz="quarter" idx="11"/>
          </p:nvPr>
        </p:nvSpPr>
        <p:spPr>
          <a:xfrm>
            <a:off x="3117056" y="6466012"/>
            <a:ext cx="2895600" cy="3473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</a:p>
        </p:txBody>
      </p:sp>
      <p:pic>
        <p:nvPicPr>
          <p:cNvPr id="37892" name="Picture 2" descr="C:\Users\Martin\Desktop\TD 2010_11\intarzija_m\DSC007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3789363"/>
            <a:ext cx="2376488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" descr="C:\Users\Martin\Desktop\TD 2010_11\intarzija_m\DSC007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24638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4" descr="C:\Users\Martin\Desktop\TD 2010_11\intarzija_m\DSC007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789363"/>
            <a:ext cx="2455862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ni oblaček 6"/>
          <p:cNvSpPr/>
          <p:nvPr/>
        </p:nvSpPr>
        <p:spPr>
          <a:xfrm>
            <a:off x="4967288" y="3716338"/>
            <a:ext cx="4176712" cy="2952750"/>
          </a:xfrm>
          <a:prstGeom prst="wedgeEllipseCallout">
            <a:avLst>
              <a:gd name="adj1" fmla="val -57675"/>
              <a:gd name="adj2" fmla="val -73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TAKOJ PO KONČANEM LAKIRANJU BOM </a:t>
            </a:r>
            <a:r>
              <a:rPr lang="sl-SI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ČOPIČ TEMELJITO OPRAL Z VODO IN GA OBRISAL S PAPIRNO BRISAČKO.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SE LAK POSUŠI, NI VEČ TOPEN V VODI IN DLAČICE BI OSTALE ZLEPLJENE.</a:t>
            </a:r>
          </a:p>
        </p:txBody>
      </p:sp>
      <p:sp>
        <p:nvSpPr>
          <p:cNvPr id="6" name="Ovalni oblaček 5"/>
          <p:cNvSpPr/>
          <p:nvPr/>
        </p:nvSpPr>
        <p:spPr>
          <a:xfrm>
            <a:off x="3492500" y="981075"/>
            <a:ext cx="5040313" cy="2735263"/>
          </a:xfrm>
          <a:prstGeom prst="wedgeEllipseCallout">
            <a:avLst>
              <a:gd name="adj1" fmla="val -67593"/>
              <a:gd name="adj2" fmla="val 14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 NANAŠAM ČISTO NA TANKO. </a:t>
            </a: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TAKO SE BO POSUŠIL NA OTIP V DESETIH NINUTAH. V TEM PRIMERU BO TUDI</a:t>
            </a:r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VERJETNOST GUBANJA FURNIRJA ZELO MAJHNA.</a:t>
            </a:r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LAKIRANJE LAHKO PO POTREBI PONOVIM, KO JE LAK SUH NA OTIP.</a:t>
            </a:r>
          </a:p>
        </p:txBody>
      </p:sp>
      <p:sp>
        <p:nvSpPr>
          <p:cNvPr id="2" name="Ograd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D1A57-ECCB-4ABD-813F-B4E94FCC17A8}" type="slidenum">
              <a:rPr lang="sl-SI" smtClean="0"/>
              <a:pPr>
                <a:defRPr/>
              </a:pPr>
              <a:t>34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7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BOMO ZAČELI?</a:t>
            </a: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>
              <a:defRPr/>
            </a:pPr>
            <a:r>
              <a:rPr lang="sl-SI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Razdelili si bomo pripravljene listke v velikosti osnovnega furnirja intarzije.</a:t>
            </a:r>
          </a:p>
          <a:p>
            <a:pPr lvl="1"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Vsak bo narisal preprost motiv (lahko tudi na več listov različno zahtevne motive),</a:t>
            </a:r>
          </a:p>
          <a:p>
            <a:pPr lvl="1">
              <a:defRPr/>
            </a:pPr>
            <a:r>
              <a:rPr lang="sl-SI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barvanjem bomo nakazali barve furnirja (svetle, temne, …) in potek vlaken – teksturo,</a:t>
            </a:r>
          </a:p>
          <a:p>
            <a:pPr lvl="1"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 si narisal več motivov, se odloči za enega (lahko vprašaš za mnenje učiteljico / učitelja).</a:t>
            </a:r>
          </a:p>
        </p:txBody>
      </p:sp>
      <p:sp>
        <p:nvSpPr>
          <p:cNvPr id="38916" name="Ograda noge 2"/>
          <p:cNvSpPr>
            <a:spLocks noGrp="1"/>
          </p:cNvSpPr>
          <p:nvPr>
            <p:ph type="ftr" sz="quarter" idx="11"/>
          </p:nvPr>
        </p:nvSpPr>
        <p:spPr>
          <a:xfrm>
            <a:off x="3124200" y="6461249"/>
            <a:ext cx="2895600" cy="3521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3132138" y="1700213"/>
            <a:ext cx="20828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ČAS: 20 min.</a:t>
            </a: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DFE1C-0297-42B3-B59E-C8349839E2EE}" type="slidenum">
              <a:rPr lang="sl-SI" smtClean="0"/>
              <a:pPr>
                <a:defRPr/>
              </a:pPr>
              <a:t>35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PRIPRAVA FURNIRJA</a:t>
            </a: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Vsak učenec izbere </a:t>
            </a:r>
            <a:r>
              <a:rPr lang="sl-SI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eno ploščico osnovnega furnirja 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načeloma ne more dobiti še ene </a:t>
            </a:r>
            <a:r>
              <a:rPr lang="sl-SI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(varčevanje z gradivi, da so lahko brezplačna),</a:t>
            </a:r>
          </a:p>
          <a:p>
            <a:pPr>
              <a:defRPr/>
            </a:pPr>
            <a:r>
              <a:rPr lang="sl-SI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motiv izbiraš najmanjše ustrezne kose furnirja</a:t>
            </a:r>
          </a:p>
        </p:txBody>
      </p:sp>
      <p:sp>
        <p:nvSpPr>
          <p:cNvPr id="39940" name="Ograda noge 2"/>
          <p:cNvSpPr>
            <a:spLocks noGrp="1"/>
          </p:cNvSpPr>
          <p:nvPr>
            <p:ph type="ftr" sz="quarter" idx="11"/>
          </p:nvPr>
        </p:nvSpPr>
        <p:spPr>
          <a:xfrm>
            <a:off x="3124200" y="6461249"/>
            <a:ext cx="2895600" cy="2801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3132138" y="1700213"/>
            <a:ext cx="20828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ČAS: 15 min.</a:t>
            </a: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DFE1C-0297-42B3-B59E-C8349839E2EE}" type="slidenum">
              <a:rPr lang="sl-SI" smtClean="0"/>
              <a:pPr>
                <a:defRPr/>
              </a:pPr>
              <a:t>36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IZDELAVA INTARZIJE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predstavljenih postopkih izdelaš preprosto intarzijo.</a:t>
            </a:r>
          </a:p>
          <a:p>
            <a:pPr>
              <a:defRPr/>
            </a:pPr>
            <a:r>
              <a:rPr lang="sl-SI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Varčuj z gradivi – dele izrezuj ob robu</a:t>
            </a:r>
          </a:p>
          <a:p>
            <a:pPr>
              <a:defRPr/>
            </a:pPr>
            <a:r>
              <a:rPr lang="sl-SI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Pazi na svojo varnost in varnost sošolcev (zapiraj nožek, ko ga ne potrebuješ, ne mahaj z njim, …)</a:t>
            </a:r>
          </a:p>
          <a:p>
            <a:pPr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Poskrbi za zaščito mize.</a:t>
            </a:r>
          </a:p>
        </p:txBody>
      </p:sp>
      <p:sp>
        <p:nvSpPr>
          <p:cNvPr id="40964" name="Ograda noge 3"/>
          <p:cNvSpPr>
            <a:spLocks noGrp="1"/>
          </p:cNvSpPr>
          <p:nvPr>
            <p:ph type="ftr" sz="quarter" idx="11"/>
          </p:nvPr>
        </p:nvSpPr>
        <p:spPr>
          <a:xfrm>
            <a:off x="3124200" y="6461249"/>
            <a:ext cx="2895600" cy="3521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3132138" y="1700213"/>
            <a:ext cx="22542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ČAS: 130 min.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DFE1C-0297-42B3-B59E-C8349839E2EE}" type="slidenum">
              <a:rPr lang="sl-SI" smtClean="0"/>
              <a:pPr>
                <a:defRPr/>
              </a:pPr>
              <a:t>37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 ZAKLJUČKOM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sl-SI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končanem delu, a najkasneje </a:t>
            </a:r>
            <a:r>
              <a:rPr lang="sl-SI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minut pred koncem tehniškega dne</a:t>
            </a:r>
            <a:r>
              <a:rPr lang="sl-SI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pričneš pospravljati svoje delovno mesto:</a:t>
            </a:r>
          </a:p>
          <a:p>
            <a:pPr>
              <a:buFontTx/>
              <a:buNone/>
              <a:defRPr/>
            </a:pPr>
            <a:endParaRPr lang="sl-SI" sz="20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majhne odrezke boš vrgel v koš za smeti,</a:t>
            </a:r>
          </a:p>
          <a:p>
            <a:pPr>
              <a:defRPr/>
            </a:pPr>
            <a:r>
              <a:rPr lang="sl-SI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še uporabne kose furnirja boš pospravil v škatlo,</a:t>
            </a:r>
          </a:p>
          <a:p>
            <a:pPr>
              <a:defRPr/>
            </a:pPr>
            <a:r>
              <a:rPr lang="sl-SI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zaprl boš rezilo nožka (če tega nisi storil že prej) in nožek odložil na rob mize, da ga bo zadolžen sošolec pospravil,</a:t>
            </a:r>
          </a:p>
          <a:p>
            <a:pPr>
              <a:defRPr/>
            </a:pPr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tudi podlago, na kateri si rezal, boš pospravil na predvideno mesto.</a:t>
            </a:r>
          </a:p>
        </p:txBody>
      </p:sp>
      <p:sp>
        <p:nvSpPr>
          <p:cNvPr id="41988" name="Ograda noge 3"/>
          <p:cNvSpPr>
            <a:spLocks noGrp="1"/>
          </p:cNvSpPr>
          <p:nvPr>
            <p:ph type="ftr" sz="quarter" idx="11"/>
          </p:nvPr>
        </p:nvSpPr>
        <p:spPr>
          <a:xfrm>
            <a:off x="3124200" y="6461249"/>
            <a:ext cx="2895600" cy="3521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</a:p>
        </p:txBody>
      </p:sp>
      <p:sp>
        <p:nvSpPr>
          <p:cNvPr id="2" name="Ograd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DFE1C-0297-42B3-B59E-C8349839E2EE}" type="slidenum">
              <a:rPr lang="sl-SI" smtClean="0"/>
              <a:pPr>
                <a:defRPr/>
              </a:pPr>
              <a:t>38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grada noge 1"/>
          <p:cNvSpPr>
            <a:spLocks noGrp="1"/>
          </p:cNvSpPr>
          <p:nvPr>
            <p:ph type="ftr" sz="quarter" idx="11"/>
          </p:nvPr>
        </p:nvSpPr>
        <p:spPr>
          <a:xfrm>
            <a:off x="3124200" y="6461249"/>
            <a:ext cx="2895600" cy="3521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611188" y="620713"/>
            <a:ext cx="806450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4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VELIKO UŽITKOV PRI USTVARJANJU TVOJE PRVE INTARZIJE!</a:t>
            </a: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708275"/>
            <a:ext cx="78009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grad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C472A-1742-4116-AFBC-C6ADCAA49A75}" type="slidenum">
              <a:rPr lang="sl-SI" smtClean="0"/>
              <a:pPr>
                <a:defRPr/>
              </a:pPr>
              <a:t>39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117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sl-SI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PRIDOBIVANJE FURNIRJA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3" y="4993976"/>
            <a:ext cx="5686425" cy="109932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sl-SI" sz="1400" dirty="0"/>
          </a:p>
          <a:p>
            <a:pPr eaLnBrk="1" hangingPunct="1">
              <a:lnSpc>
                <a:spcPct val="80000"/>
              </a:lnSpc>
              <a:buFontTx/>
              <a:buAutoNum type="arabicPeriod" startAt="3"/>
              <a:defRPr/>
            </a:pPr>
            <a:r>
              <a:rPr lang="sl-SI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luščenjem </a:t>
            </a:r>
            <a:r>
              <a:rPr lang="sl-SI" sz="1600" dirty="0"/>
              <a:t>- deblo pred luščenjem parijo.  </a:t>
            </a:r>
            <a:br>
              <a:rPr lang="sl-SI" sz="1600" dirty="0"/>
            </a:br>
            <a:r>
              <a:rPr lang="sl-SI" sz="1600" dirty="0"/>
              <a:t>List  je velika ploskev.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l-SI" sz="1600" dirty="0"/>
              <a:t>	Luščen furnir uporabljamo za izdelavo vezanih plošč.</a:t>
            </a:r>
          </a:p>
          <a:p>
            <a:pPr eaLnBrk="1" hangingPunct="1">
              <a:lnSpc>
                <a:spcPct val="80000"/>
              </a:lnSpc>
              <a:defRPr/>
            </a:pPr>
            <a:endParaRPr lang="sl-SI" sz="1400" dirty="0"/>
          </a:p>
          <a:p>
            <a:pPr eaLnBrk="1" hangingPunct="1">
              <a:lnSpc>
                <a:spcPct val="80000"/>
              </a:lnSpc>
              <a:defRPr/>
            </a:pPr>
            <a:endParaRPr lang="sl-SI" sz="1400" dirty="0"/>
          </a:p>
          <a:p>
            <a:pPr eaLnBrk="1" hangingPunct="1">
              <a:lnSpc>
                <a:spcPct val="80000"/>
              </a:lnSpc>
              <a:defRPr/>
            </a:pPr>
            <a:endParaRPr lang="sl-SI" sz="1400" dirty="0"/>
          </a:p>
        </p:txBody>
      </p:sp>
      <p:pic>
        <p:nvPicPr>
          <p:cNvPr id="5124" name="Picture 4" descr="f_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4797425"/>
            <a:ext cx="25908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f_rez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2924175"/>
            <a:ext cx="2376487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f_z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1125538"/>
            <a:ext cx="2617787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Ograda noge 6"/>
          <p:cNvSpPr>
            <a:spLocks noGrp="1"/>
          </p:cNvSpPr>
          <p:nvPr>
            <p:ph type="ftr" sz="quarter" idx="11"/>
          </p:nvPr>
        </p:nvSpPr>
        <p:spPr>
          <a:xfrm>
            <a:off x="3124200" y="6461249"/>
            <a:ext cx="2895600" cy="3521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</a:p>
        </p:txBody>
      </p:sp>
      <p:sp>
        <p:nvSpPr>
          <p:cNvPr id="2" name="Ograd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DFE1C-0297-42B3-B59E-C8349839E2EE}" type="slidenum">
              <a:rPr lang="sl-SI" smtClean="0"/>
              <a:pPr>
                <a:defRPr/>
              </a:pPr>
              <a:t>4</a:t>
            </a:fld>
            <a:endParaRPr lang="sl-SI"/>
          </a:p>
        </p:txBody>
      </p:sp>
      <p:sp>
        <p:nvSpPr>
          <p:cNvPr id="3" name="Pravokotnik 2"/>
          <p:cNvSpPr/>
          <p:nvPr/>
        </p:nvSpPr>
        <p:spPr>
          <a:xfrm>
            <a:off x="467544" y="1196752"/>
            <a:ext cx="295465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l-SI" b="1" dirty="0"/>
              <a:t>Furnir je tanka plast lesa.</a:t>
            </a:r>
          </a:p>
        </p:txBody>
      </p:sp>
      <p:sp>
        <p:nvSpPr>
          <p:cNvPr id="4" name="Pravokotnik 3"/>
          <p:cNvSpPr/>
          <p:nvPr/>
        </p:nvSpPr>
        <p:spPr>
          <a:xfrm>
            <a:off x="467544" y="1510684"/>
            <a:ext cx="363432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l-SI" dirty="0"/>
              <a:t>Pridobivajo ga na različne načine:</a:t>
            </a:r>
          </a:p>
        </p:txBody>
      </p:sp>
      <p:sp>
        <p:nvSpPr>
          <p:cNvPr id="5" name="Pravokotnik 4"/>
          <p:cNvSpPr/>
          <p:nvPr/>
        </p:nvSpPr>
        <p:spPr>
          <a:xfrm>
            <a:off x="467543" y="2065608"/>
            <a:ext cx="5760219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+mj-lt"/>
              <a:buAutoNum type="arabicPeriod"/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žaganjem </a:t>
            </a:r>
            <a:r>
              <a:rPr lang="sl-SI" dirty="0"/>
              <a:t>- 1 -3 mm debel list ima širino debla. Uporaba: za oblaganje manj kvalitetnih plošč (</a:t>
            </a:r>
            <a:r>
              <a:rPr lang="sl-SI" dirty="0" err="1"/>
              <a:t>iverice</a:t>
            </a:r>
            <a:r>
              <a:rPr lang="sl-SI" dirty="0"/>
              <a:t>), daje lep videz. Pri žaganju precej lesa odpade v žagovino.</a:t>
            </a:r>
          </a:p>
        </p:txBody>
      </p:sp>
      <p:sp>
        <p:nvSpPr>
          <p:cNvPr id="6" name="Pravokotnik 5"/>
          <p:cNvSpPr/>
          <p:nvPr/>
        </p:nvSpPr>
        <p:spPr>
          <a:xfrm>
            <a:off x="467544" y="3530391"/>
            <a:ext cx="576021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80000"/>
              </a:lnSpc>
              <a:buFont typeface="+mj-lt"/>
              <a:buAutoNum type="arabicPeriod" startAt="2"/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rezanjem </a:t>
            </a:r>
            <a:r>
              <a:rPr lang="sl-SI" dirty="0"/>
              <a:t>- list ima širino debla in je tanjši od 1mm.  Ima lep naravni videz lesa. Pri rezanju ni odpada , zato ga uporabljamo za dragocene (eksotične) furnirje.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9" descr="Macesen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4868863"/>
            <a:ext cx="10795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5" descr="HRAST"/>
          <p:cNvPicPr preferRelativeResize="0"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2924175"/>
            <a:ext cx="10795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15888"/>
            <a:ext cx="8858250" cy="706437"/>
          </a:xfrm>
        </p:spPr>
        <p:txBody>
          <a:bodyPr/>
          <a:lstStyle/>
          <a:p>
            <a:pPr eaLnBrk="1" hangingPunct="1">
              <a:defRPr/>
            </a:pPr>
            <a:r>
              <a:rPr lang="sl-SI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Vrste furnirjev: </a:t>
            </a:r>
            <a:r>
              <a:rPr lang="sl-SI" sz="4000" dirty="0"/>
              <a:t>navadni </a:t>
            </a:r>
            <a:r>
              <a:rPr lang="sl-SI" sz="1800" dirty="0"/>
              <a:t>(pridobljeni iz debel dreves)</a:t>
            </a:r>
          </a:p>
        </p:txBody>
      </p:sp>
      <p:pic>
        <p:nvPicPr>
          <p:cNvPr id="6149" name="Picture 31" descr="Beljava_oreh"/>
          <p:cNvPicPr preferRelativeResize="0"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4788" y="908050"/>
            <a:ext cx="10795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2" descr="Bela_bukev"/>
          <p:cNvPicPr preferRelativeResize="0"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10795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33"/>
          <p:cNvSpPr txBox="1">
            <a:spLocks noChangeArrowheads="1"/>
          </p:cNvSpPr>
          <p:nvPr/>
        </p:nvSpPr>
        <p:spPr bwMode="auto">
          <a:xfrm>
            <a:off x="179388" y="2349500"/>
            <a:ext cx="1131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200"/>
              <a:t>BELA BUKEV</a:t>
            </a:r>
          </a:p>
        </p:txBody>
      </p:sp>
      <p:sp>
        <p:nvSpPr>
          <p:cNvPr id="6152" name="Text Box 34"/>
          <p:cNvSpPr txBox="1">
            <a:spLocks noChangeArrowheads="1"/>
          </p:cNvSpPr>
          <p:nvPr/>
        </p:nvSpPr>
        <p:spPr bwMode="auto">
          <a:xfrm>
            <a:off x="1403350" y="2349500"/>
            <a:ext cx="1247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200"/>
              <a:t>OREH (beljava)</a:t>
            </a:r>
          </a:p>
        </p:txBody>
      </p:sp>
      <p:pic>
        <p:nvPicPr>
          <p:cNvPr id="6153" name="Picture 35" descr="Bor"/>
          <p:cNvPicPr preferRelativeResize="0"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4868863"/>
            <a:ext cx="10795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36" descr="Brest"/>
          <p:cNvPicPr preferRelativeResize="0">
            <a:picLocks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868863"/>
            <a:ext cx="10795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 Box 37"/>
          <p:cNvSpPr txBox="1">
            <a:spLocks noChangeArrowheads="1"/>
          </p:cNvSpPr>
          <p:nvPr/>
        </p:nvSpPr>
        <p:spPr bwMode="auto">
          <a:xfrm>
            <a:off x="1692275" y="6308725"/>
            <a:ext cx="514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200"/>
              <a:t>BOR</a:t>
            </a:r>
          </a:p>
        </p:txBody>
      </p:sp>
      <p:sp>
        <p:nvSpPr>
          <p:cNvPr id="6156" name="Text Box 38"/>
          <p:cNvSpPr txBox="1">
            <a:spLocks noChangeArrowheads="1"/>
          </p:cNvSpPr>
          <p:nvPr/>
        </p:nvSpPr>
        <p:spPr bwMode="auto">
          <a:xfrm>
            <a:off x="468313" y="6308725"/>
            <a:ext cx="692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200"/>
              <a:t>BREST</a:t>
            </a:r>
          </a:p>
        </p:txBody>
      </p:sp>
      <p:pic>
        <p:nvPicPr>
          <p:cNvPr id="6157" name="Picture 39" descr="Evropska_cesnja"/>
          <p:cNvPicPr preferRelativeResize="0">
            <a:picLocks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9063" y="908050"/>
            <a:ext cx="10795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0" descr="BREZA"/>
          <p:cNvPicPr preferRelativeResize="0">
            <a:picLocks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1138" y="908050"/>
            <a:ext cx="10795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41" descr="Citrona"/>
          <p:cNvPicPr preferRelativeResize="0">
            <a:picLocks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100" y="908050"/>
            <a:ext cx="10795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" name="Text Box 42"/>
          <p:cNvSpPr txBox="1">
            <a:spLocks noChangeArrowheads="1"/>
          </p:cNvSpPr>
          <p:nvPr/>
        </p:nvSpPr>
        <p:spPr bwMode="auto">
          <a:xfrm>
            <a:off x="5435600" y="2349500"/>
            <a:ext cx="692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200"/>
              <a:t>BREZA</a:t>
            </a:r>
          </a:p>
        </p:txBody>
      </p:sp>
      <p:sp>
        <p:nvSpPr>
          <p:cNvPr id="6161" name="Text Box 43"/>
          <p:cNvSpPr txBox="1">
            <a:spLocks noChangeArrowheads="1"/>
          </p:cNvSpPr>
          <p:nvPr/>
        </p:nvSpPr>
        <p:spPr bwMode="auto">
          <a:xfrm>
            <a:off x="6588125" y="2349500"/>
            <a:ext cx="869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200"/>
              <a:t>CITRONA</a:t>
            </a:r>
          </a:p>
        </p:txBody>
      </p:sp>
      <p:sp>
        <p:nvSpPr>
          <p:cNvPr id="6162" name="Text Box 44"/>
          <p:cNvSpPr txBox="1">
            <a:spLocks noChangeArrowheads="1"/>
          </p:cNvSpPr>
          <p:nvPr/>
        </p:nvSpPr>
        <p:spPr bwMode="auto">
          <a:xfrm>
            <a:off x="7885113" y="2349500"/>
            <a:ext cx="784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200"/>
              <a:t>ČEŠNJA</a:t>
            </a:r>
          </a:p>
        </p:txBody>
      </p:sp>
      <p:pic>
        <p:nvPicPr>
          <p:cNvPr id="6163" name="Picture 46" descr="Evropska_jelša"/>
          <p:cNvPicPr preferRelativeResize="0">
            <a:picLocks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924175"/>
            <a:ext cx="10795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47" descr="Evropski_javor"/>
          <p:cNvPicPr preferRelativeResize="0">
            <a:picLocks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4788" y="2924175"/>
            <a:ext cx="10795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Text Box 48"/>
          <p:cNvSpPr txBox="1">
            <a:spLocks noChangeArrowheads="1"/>
          </p:cNvSpPr>
          <p:nvPr/>
        </p:nvSpPr>
        <p:spPr bwMode="auto">
          <a:xfrm>
            <a:off x="250825" y="4365625"/>
            <a:ext cx="649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200"/>
              <a:t>JELŠA</a:t>
            </a:r>
          </a:p>
        </p:txBody>
      </p:sp>
      <p:sp>
        <p:nvSpPr>
          <p:cNvPr id="6166" name="Text Box 49"/>
          <p:cNvSpPr txBox="1">
            <a:spLocks noChangeArrowheads="1"/>
          </p:cNvSpPr>
          <p:nvPr/>
        </p:nvSpPr>
        <p:spPr bwMode="auto">
          <a:xfrm>
            <a:off x="1619250" y="4365625"/>
            <a:ext cx="692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200"/>
              <a:t>JAVOR</a:t>
            </a:r>
          </a:p>
        </p:txBody>
      </p:sp>
      <p:sp>
        <p:nvSpPr>
          <p:cNvPr id="6167" name="Text Box 50"/>
          <p:cNvSpPr txBox="1">
            <a:spLocks noChangeArrowheads="1"/>
          </p:cNvSpPr>
          <p:nvPr/>
        </p:nvSpPr>
        <p:spPr bwMode="auto">
          <a:xfrm>
            <a:off x="2987675" y="4365625"/>
            <a:ext cx="7000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200"/>
              <a:t>HRAST</a:t>
            </a:r>
          </a:p>
        </p:txBody>
      </p:sp>
      <p:pic>
        <p:nvPicPr>
          <p:cNvPr id="6168" name="Picture 51" descr="Kostanj"/>
          <p:cNvPicPr preferRelativeResize="0">
            <a:picLocks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2924175"/>
            <a:ext cx="10795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52" descr="Hruska"/>
          <p:cNvPicPr preferRelativeResize="0">
            <a:picLocks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2924175"/>
            <a:ext cx="10795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53" descr="Jablana"/>
          <p:cNvPicPr preferRelativeResize="0">
            <a:picLocks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2924175"/>
            <a:ext cx="10795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54" descr="JESEN"/>
          <p:cNvPicPr preferRelativeResize="0">
            <a:picLocks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4868863"/>
            <a:ext cx="10795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2" name="Text Box 55"/>
          <p:cNvSpPr txBox="1">
            <a:spLocks noChangeArrowheads="1"/>
          </p:cNvSpPr>
          <p:nvPr/>
        </p:nvSpPr>
        <p:spPr bwMode="auto">
          <a:xfrm>
            <a:off x="4067175" y="4365625"/>
            <a:ext cx="887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200"/>
              <a:t>KOSTANJ</a:t>
            </a:r>
          </a:p>
        </p:txBody>
      </p:sp>
      <p:sp>
        <p:nvSpPr>
          <p:cNvPr id="6173" name="Text Box 56"/>
          <p:cNvSpPr txBox="1">
            <a:spLocks noChangeArrowheads="1"/>
          </p:cNvSpPr>
          <p:nvPr/>
        </p:nvSpPr>
        <p:spPr bwMode="auto">
          <a:xfrm>
            <a:off x="5292725" y="4365625"/>
            <a:ext cx="817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200"/>
              <a:t>HRUŠKA</a:t>
            </a:r>
          </a:p>
        </p:txBody>
      </p:sp>
      <p:sp>
        <p:nvSpPr>
          <p:cNvPr id="6174" name="Text Box 57"/>
          <p:cNvSpPr txBox="1">
            <a:spLocks noChangeArrowheads="1"/>
          </p:cNvSpPr>
          <p:nvPr/>
        </p:nvSpPr>
        <p:spPr bwMode="auto">
          <a:xfrm>
            <a:off x="6588125" y="4365625"/>
            <a:ext cx="860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200"/>
              <a:t>JABLANA</a:t>
            </a:r>
          </a:p>
        </p:txBody>
      </p:sp>
      <p:sp>
        <p:nvSpPr>
          <p:cNvPr id="6175" name="Text Box 58"/>
          <p:cNvSpPr txBox="1">
            <a:spLocks noChangeArrowheads="1"/>
          </p:cNvSpPr>
          <p:nvPr/>
        </p:nvSpPr>
        <p:spPr bwMode="auto">
          <a:xfrm>
            <a:off x="5435600" y="6308725"/>
            <a:ext cx="6746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200"/>
              <a:t>JESEN</a:t>
            </a:r>
          </a:p>
        </p:txBody>
      </p:sp>
      <p:pic>
        <p:nvPicPr>
          <p:cNvPr id="6176" name="Picture 60" descr="Ledena_breza"/>
          <p:cNvPicPr preferRelativeResize="0">
            <a:picLocks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908050"/>
            <a:ext cx="10795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7" name="Picture 61" descr="Lipa"/>
          <p:cNvPicPr preferRelativeResize="0">
            <a:picLocks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908050"/>
            <a:ext cx="10795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8" name="Text Box 62"/>
          <p:cNvSpPr txBox="1">
            <a:spLocks noChangeArrowheads="1"/>
          </p:cNvSpPr>
          <p:nvPr/>
        </p:nvSpPr>
        <p:spPr bwMode="auto">
          <a:xfrm>
            <a:off x="3995738" y="2347913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200"/>
              <a:t>LEDENA BREZA</a:t>
            </a:r>
          </a:p>
        </p:txBody>
      </p:sp>
      <p:sp>
        <p:nvSpPr>
          <p:cNvPr id="6179" name="Text Box 63"/>
          <p:cNvSpPr txBox="1">
            <a:spLocks noChangeArrowheads="1"/>
          </p:cNvSpPr>
          <p:nvPr/>
        </p:nvSpPr>
        <p:spPr bwMode="auto">
          <a:xfrm>
            <a:off x="2916238" y="2347913"/>
            <a:ext cx="514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200"/>
              <a:t>LIPA</a:t>
            </a:r>
          </a:p>
        </p:txBody>
      </p:sp>
      <p:sp>
        <p:nvSpPr>
          <p:cNvPr id="6180" name="Text Box 64"/>
          <p:cNvSpPr txBox="1">
            <a:spLocks noChangeArrowheads="1"/>
          </p:cNvSpPr>
          <p:nvPr/>
        </p:nvSpPr>
        <p:spPr bwMode="auto">
          <a:xfrm>
            <a:off x="2843213" y="6308725"/>
            <a:ext cx="936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200"/>
              <a:t>MACESEN</a:t>
            </a:r>
          </a:p>
        </p:txBody>
      </p:sp>
      <p:pic>
        <p:nvPicPr>
          <p:cNvPr id="6181" name="Picture 65" descr="Slavonski olivni jesen"/>
          <p:cNvPicPr preferRelativeResize="0">
            <a:picLocks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4868863"/>
            <a:ext cx="10795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2" name="Picture 66" descr="Slavonskijesen"/>
          <p:cNvPicPr preferRelativeResize="0">
            <a:picLocks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4868863"/>
            <a:ext cx="10795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3" name="Picture 67" descr="Sliva"/>
          <p:cNvPicPr preferRelativeResize="0">
            <a:picLocks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2924175"/>
            <a:ext cx="10795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4" name="Picture 68" descr="Smreka"/>
          <p:cNvPicPr preferRelativeResize="0">
            <a:picLocks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4868863"/>
            <a:ext cx="10795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5" name="Text Box 69"/>
          <p:cNvSpPr txBox="1">
            <a:spLocks noChangeArrowheads="1"/>
          </p:cNvSpPr>
          <p:nvPr/>
        </p:nvSpPr>
        <p:spPr bwMode="auto">
          <a:xfrm>
            <a:off x="4067175" y="6308725"/>
            <a:ext cx="8270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200"/>
              <a:t>SMREKA</a:t>
            </a:r>
          </a:p>
        </p:txBody>
      </p:sp>
      <p:sp>
        <p:nvSpPr>
          <p:cNvPr id="6186" name="Text Box 70"/>
          <p:cNvSpPr txBox="1">
            <a:spLocks noChangeArrowheads="1"/>
          </p:cNvSpPr>
          <p:nvPr/>
        </p:nvSpPr>
        <p:spPr bwMode="auto">
          <a:xfrm>
            <a:off x="6588125" y="6308725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200"/>
              <a:t>SLAVONSKI JESEN</a:t>
            </a:r>
          </a:p>
        </p:txBody>
      </p:sp>
      <p:sp>
        <p:nvSpPr>
          <p:cNvPr id="6187" name="Text Box 71"/>
          <p:cNvSpPr txBox="1">
            <a:spLocks noChangeArrowheads="1"/>
          </p:cNvSpPr>
          <p:nvPr/>
        </p:nvSpPr>
        <p:spPr bwMode="auto">
          <a:xfrm>
            <a:off x="7740650" y="6308725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200"/>
              <a:t>SLAVONSKI OLIVNI JESEN</a:t>
            </a:r>
          </a:p>
        </p:txBody>
      </p:sp>
      <p:sp>
        <p:nvSpPr>
          <p:cNvPr id="6188" name="Text Box 72"/>
          <p:cNvSpPr txBox="1">
            <a:spLocks noChangeArrowheads="1"/>
          </p:cNvSpPr>
          <p:nvPr/>
        </p:nvSpPr>
        <p:spPr bwMode="auto">
          <a:xfrm>
            <a:off x="8027988" y="4365625"/>
            <a:ext cx="615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200"/>
              <a:t>SLIVA</a:t>
            </a:r>
          </a:p>
        </p:txBody>
      </p:sp>
      <p:sp>
        <p:nvSpPr>
          <p:cNvPr id="6189" name="Ograda noge 44"/>
          <p:cNvSpPr>
            <a:spLocks noGrp="1"/>
          </p:cNvSpPr>
          <p:nvPr>
            <p:ph type="ftr" sz="quarter" idx="11"/>
          </p:nvPr>
        </p:nvSpPr>
        <p:spPr>
          <a:xfrm>
            <a:off x="3124200" y="6528593"/>
            <a:ext cx="2895600" cy="2847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</a:p>
        </p:txBody>
      </p:sp>
      <p:sp>
        <p:nvSpPr>
          <p:cNvPr id="2" name="Ograd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DFE1C-0297-42B3-B59E-C8349839E2EE}" type="slidenum">
              <a:rPr lang="sl-SI" smtClean="0"/>
              <a:pPr>
                <a:defRPr/>
              </a:pPr>
              <a:t>5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6151" grpId="0"/>
      <p:bldP spid="6152" grpId="0"/>
      <p:bldP spid="6155" grpId="0"/>
      <p:bldP spid="6156" grpId="0"/>
      <p:bldP spid="6160" grpId="0"/>
      <p:bldP spid="6161" grpId="0"/>
      <p:bldP spid="6162" grpId="0"/>
      <p:bldP spid="6165" grpId="0"/>
      <p:bldP spid="6166" grpId="0"/>
      <p:bldP spid="6167" grpId="0"/>
      <p:bldP spid="6172" grpId="0"/>
      <p:bldP spid="6173" grpId="0"/>
      <p:bldP spid="6174" grpId="0"/>
      <p:bldP spid="6175" grpId="0"/>
      <p:bldP spid="6178" grpId="0"/>
      <p:bldP spid="6179" grpId="0"/>
      <p:bldP spid="6180" grpId="0"/>
      <p:bldP spid="6185" grpId="0"/>
      <p:bldP spid="6186" grpId="0"/>
      <p:bldP spid="6187" grpId="0"/>
      <p:bldP spid="61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274638"/>
            <a:ext cx="8858250" cy="490537"/>
          </a:xfrm>
        </p:spPr>
        <p:txBody>
          <a:bodyPr/>
          <a:lstStyle/>
          <a:p>
            <a:pPr eaLnBrk="1" hangingPunct="1">
              <a:defRPr/>
            </a:pPr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Vrste furnirjev: </a:t>
            </a:r>
            <a:r>
              <a:rPr lang="sl-SI" sz="3600" dirty="0" err="1"/>
              <a:t>mazer</a:t>
            </a:r>
            <a:r>
              <a:rPr lang="sl-SI" sz="4000" dirty="0"/>
              <a:t> </a:t>
            </a:r>
            <a:r>
              <a:rPr lang="sl-SI" sz="1800" dirty="0"/>
              <a:t>(pridobljeni iz drevesnih korenin)</a:t>
            </a:r>
          </a:p>
        </p:txBody>
      </p:sp>
      <p:pic>
        <p:nvPicPr>
          <p:cNvPr id="7171" name="Picture 4" descr="Topolamazer"/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052513"/>
            <a:ext cx="1349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Brest_mazer"/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1052513"/>
            <a:ext cx="1349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Breza_mazer"/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1052513"/>
            <a:ext cx="1349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Cena_mazer"/>
          <p:cNvPicPr preferRelativeResize="0"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1052513"/>
            <a:ext cx="1349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Hrast_master"/>
          <p:cNvPicPr preferRelativeResize="0"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3789363"/>
            <a:ext cx="1349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9" descr="Javor_mazer"/>
          <p:cNvPicPr preferRelativeResize="0"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3789363"/>
            <a:ext cx="1349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0" descr="Jesen_mazer"/>
          <p:cNvPicPr preferRelativeResize="0"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789363"/>
            <a:ext cx="1349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1258888" y="2852738"/>
            <a:ext cx="7016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200"/>
              <a:t>TOPOL</a:t>
            </a:r>
          </a:p>
        </p:txBody>
      </p:sp>
      <p:sp>
        <p:nvSpPr>
          <p:cNvPr id="7179" name="Text Box 12"/>
          <p:cNvSpPr txBox="1">
            <a:spLocks noChangeArrowheads="1"/>
          </p:cNvSpPr>
          <p:nvPr/>
        </p:nvSpPr>
        <p:spPr bwMode="auto">
          <a:xfrm>
            <a:off x="3419475" y="2852738"/>
            <a:ext cx="692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200"/>
              <a:t>BREST</a:t>
            </a:r>
          </a:p>
        </p:txBody>
      </p:sp>
      <p:sp>
        <p:nvSpPr>
          <p:cNvPr id="7180" name="Text Box 13"/>
          <p:cNvSpPr txBox="1">
            <a:spLocks noChangeArrowheads="1"/>
          </p:cNvSpPr>
          <p:nvPr/>
        </p:nvSpPr>
        <p:spPr bwMode="auto">
          <a:xfrm>
            <a:off x="5435600" y="2852738"/>
            <a:ext cx="692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200"/>
              <a:t>BREZA</a:t>
            </a:r>
          </a:p>
        </p:txBody>
      </p:sp>
      <p:sp>
        <p:nvSpPr>
          <p:cNvPr id="7181" name="Text Box 14"/>
          <p:cNvSpPr txBox="1">
            <a:spLocks noChangeArrowheads="1"/>
          </p:cNvSpPr>
          <p:nvPr/>
        </p:nvSpPr>
        <p:spPr bwMode="auto">
          <a:xfrm>
            <a:off x="7451725" y="2852738"/>
            <a:ext cx="7842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200"/>
              <a:t>ČEŠNJA</a:t>
            </a:r>
          </a:p>
        </p:txBody>
      </p:sp>
      <p:sp>
        <p:nvSpPr>
          <p:cNvPr id="7182" name="Text Box 15"/>
          <p:cNvSpPr txBox="1">
            <a:spLocks noChangeArrowheads="1"/>
          </p:cNvSpPr>
          <p:nvPr/>
        </p:nvSpPr>
        <p:spPr bwMode="auto">
          <a:xfrm>
            <a:off x="2268538" y="5589588"/>
            <a:ext cx="700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200"/>
              <a:t>HRAST</a:t>
            </a:r>
          </a:p>
        </p:txBody>
      </p: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4284663" y="5589588"/>
            <a:ext cx="692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200"/>
              <a:t>JAVOR</a:t>
            </a:r>
          </a:p>
        </p:txBody>
      </p:sp>
      <p:sp>
        <p:nvSpPr>
          <p:cNvPr id="7184" name="Text Box 17"/>
          <p:cNvSpPr txBox="1">
            <a:spLocks noChangeArrowheads="1"/>
          </p:cNvSpPr>
          <p:nvPr/>
        </p:nvSpPr>
        <p:spPr bwMode="auto">
          <a:xfrm>
            <a:off x="6300788" y="5589588"/>
            <a:ext cx="6746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200"/>
              <a:t>JESEN</a:t>
            </a:r>
          </a:p>
        </p:txBody>
      </p:sp>
      <p:sp>
        <p:nvSpPr>
          <p:cNvPr id="7185" name="Ograda noge 16"/>
          <p:cNvSpPr>
            <a:spLocks noGrp="1"/>
          </p:cNvSpPr>
          <p:nvPr>
            <p:ph type="ftr" sz="quarter" idx="11"/>
          </p:nvPr>
        </p:nvSpPr>
        <p:spPr>
          <a:xfrm>
            <a:off x="3124200" y="6533257"/>
            <a:ext cx="2895600" cy="3521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</a:p>
        </p:txBody>
      </p:sp>
      <p:sp>
        <p:nvSpPr>
          <p:cNvPr id="2" name="Ograd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DFE1C-0297-42B3-B59E-C8349839E2EE}" type="slidenum">
              <a:rPr lang="sl-SI" smtClean="0"/>
              <a:pPr>
                <a:defRPr/>
              </a:pPr>
              <a:t>6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7178" grpId="0"/>
      <p:bldP spid="7179" grpId="0"/>
      <p:bldP spid="7180" grpId="0"/>
      <p:bldP spid="7181" grpId="0"/>
      <p:bldP spid="7182" grpId="0"/>
      <p:bldP spid="7183" grpId="0"/>
      <p:bldP spid="71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74638"/>
            <a:ext cx="5761038" cy="850900"/>
          </a:xfrm>
        </p:spPr>
        <p:txBody>
          <a:bodyPr/>
          <a:lstStyle/>
          <a:p>
            <a:pPr eaLnBrk="1" hangingPunct="1">
              <a:defRPr/>
            </a:pPr>
            <a:r>
              <a:rPr lang="sl-SI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PRIMERI INTARZIJE</a:t>
            </a:r>
          </a:p>
        </p:txBody>
      </p:sp>
      <p:pic>
        <p:nvPicPr>
          <p:cNvPr id="8195" name="Picture 10" descr="kruh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341438"/>
            <a:ext cx="68421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Ograda noge 3"/>
          <p:cNvSpPr>
            <a:spLocks noGrp="1"/>
          </p:cNvSpPr>
          <p:nvPr>
            <p:ph type="ftr" sz="quarter" idx="11"/>
          </p:nvPr>
        </p:nvSpPr>
        <p:spPr>
          <a:xfrm>
            <a:off x="3124200" y="6461249"/>
            <a:ext cx="2895600" cy="3521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</a:p>
        </p:txBody>
      </p:sp>
      <p:sp>
        <p:nvSpPr>
          <p:cNvPr id="2" name="Ograd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DFE1C-0297-42B3-B59E-C8349839E2EE}" type="slidenum">
              <a:rPr lang="sl-SI" smtClean="0"/>
              <a:pPr>
                <a:defRPr/>
              </a:pPr>
              <a:t>7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5"/>
            <a:ext cx="8229600" cy="928688"/>
          </a:xfrm>
        </p:spPr>
        <p:txBody>
          <a:bodyPr/>
          <a:lstStyle/>
          <a:p>
            <a:pPr eaLnBrk="1" hangingPunct="1">
              <a:defRPr/>
            </a:pPr>
            <a:r>
              <a:rPr lang="sl-SI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PRIMERI INTARZIJE</a:t>
            </a:r>
            <a:endParaRPr lang="sl-SI" dirty="0"/>
          </a:p>
        </p:txBody>
      </p:sp>
      <p:pic>
        <p:nvPicPr>
          <p:cNvPr id="9219" name="Picture 4" descr="or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1214438"/>
            <a:ext cx="318928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bral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1214438"/>
            <a:ext cx="400208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Ograda noge 4"/>
          <p:cNvSpPr>
            <a:spLocks noGrp="1"/>
          </p:cNvSpPr>
          <p:nvPr>
            <p:ph type="ftr" sz="quarter" idx="11"/>
          </p:nvPr>
        </p:nvSpPr>
        <p:spPr>
          <a:xfrm>
            <a:off x="3124200" y="6461249"/>
            <a:ext cx="2895600" cy="3521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</a:p>
        </p:txBody>
      </p:sp>
      <p:sp>
        <p:nvSpPr>
          <p:cNvPr id="2" name="Ograd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DFE1C-0297-42B3-B59E-C8349839E2EE}" type="slidenum">
              <a:rPr lang="sl-SI" smtClean="0"/>
              <a:pPr>
                <a:defRPr/>
              </a:pPr>
              <a:t>8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sl-SI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PRIMERI INTARZIJE</a:t>
            </a:r>
            <a:endParaRPr lang="sl-SI" dirty="0"/>
          </a:p>
        </p:txBody>
      </p:sp>
      <p:pic>
        <p:nvPicPr>
          <p:cNvPr id="11267" name="Picture 4" descr="1_307_OXTKG8m4gf-261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1285875"/>
            <a:ext cx="38735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kojnce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5238" y="1285875"/>
            <a:ext cx="3646487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Ograda noge 4"/>
          <p:cNvSpPr>
            <a:spLocks noGrp="1"/>
          </p:cNvSpPr>
          <p:nvPr>
            <p:ph type="ftr" sz="quarter" idx="11"/>
          </p:nvPr>
        </p:nvSpPr>
        <p:spPr>
          <a:xfrm>
            <a:off x="3124200" y="6461249"/>
            <a:ext cx="2895600" cy="3521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Martin Knuplež, OŠBI</a:t>
            </a:r>
          </a:p>
        </p:txBody>
      </p:sp>
      <p:sp>
        <p:nvSpPr>
          <p:cNvPr id="2" name="Ograd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DFE1C-0297-42B3-B59E-C8349839E2EE}" type="slidenum">
              <a:rPr lang="sl-SI" smtClean="0"/>
              <a:pPr>
                <a:defRPr/>
              </a:pPr>
              <a:t>9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11630</TotalTime>
  <Words>1506</Words>
  <Application>Microsoft Office PowerPoint</Application>
  <PresentationFormat>Diaprojekcija na zaslonu (4:3)</PresentationFormat>
  <Paragraphs>285</Paragraphs>
  <Slides>39</Slides>
  <Notes>39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39</vt:i4>
      </vt:variant>
    </vt:vector>
  </HeadingPairs>
  <TitlesOfParts>
    <vt:vector size="42" baseType="lpstr">
      <vt:lpstr>Arial</vt:lpstr>
      <vt:lpstr>Calibri</vt:lpstr>
      <vt:lpstr>Privzeti načrt</vt:lpstr>
      <vt:lpstr>INTARZIJA</vt:lpstr>
      <vt:lpstr>KAJ JE INTARZIJA</vt:lpstr>
      <vt:lpstr>ZGODOVINA INTARZIJE</vt:lpstr>
      <vt:lpstr>PRIDOBIVANJE FURNIRJA</vt:lpstr>
      <vt:lpstr>Vrste furnirjev: navadni (pridobljeni iz debel dreves)</vt:lpstr>
      <vt:lpstr>Vrste furnirjev: mazer (pridobljeni iz drevesnih korenin)</vt:lpstr>
      <vt:lpstr>PRIMERI INTARZIJE</vt:lpstr>
      <vt:lpstr>PRIMERI INTARZIJE</vt:lpstr>
      <vt:lpstr>PRIMERI INTARZIJE</vt:lpstr>
      <vt:lpstr>INTARZIJSKI PARKETI</vt:lpstr>
      <vt:lpstr>PowerPointova predstavitev</vt:lpstr>
      <vt:lpstr>PowerPointova predstavitev</vt:lpstr>
      <vt:lpstr>RISANJE IN BARVANJE PREDLOGE</vt:lpstr>
      <vt:lpstr>RISANJE IN BARVANJE PREDLOGE</vt:lpstr>
      <vt:lpstr>RISANJE IN BARVANJE PREDLOGE</vt:lpstr>
      <vt:lpstr>IZBIRANJE FURNIRJA</vt:lpstr>
      <vt:lpstr>IZREZOVANJE IN RAZREZ PREDLOGE</vt:lpstr>
      <vt:lpstr>KOSE PREDLOGE PRILEPI NA FURNIR</vt:lpstr>
      <vt:lpstr>REZANJE Z NOŽKOM</vt:lpstr>
      <vt:lpstr>DRŽANJE NOŽKA</vt:lpstr>
      <vt:lpstr>REZANJE Z NOŽKOM</vt:lpstr>
      <vt:lpstr>REZANJE Z NOŽKOM</vt:lpstr>
      <vt:lpstr>SESTAVLJANJE MOTIVA</vt:lpstr>
      <vt:lpstr>IZREZOVANJE OSNOVNEGA FURNIRJA</vt:lpstr>
      <vt:lpstr>IZREZOVANJE OSNOVNEGA FURNIRJA</vt:lpstr>
      <vt:lpstr>SESTAVLJANJE INTARZIJE</vt:lpstr>
      <vt:lpstr>LEPLJENJE INTARZIJE NA DEŠČICO</vt:lpstr>
      <vt:lpstr>LEPLJENJE INTARZIJE NA DEŠČICO</vt:lpstr>
      <vt:lpstr>LEPLJENJE INTARZIJE NA DEŠČICO</vt:lpstr>
      <vt:lpstr>LEPLJENJE INTARZIJE NA DEŠČICO</vt:lpstr>
      <vt:lpstr>LEPLJENJE INTARZIJE NA DEŠČICO</vt:lpstr>
      <vt:lpstr>BRUŠENJE INTARZIJE</vt:lpstr>
      <vt:lpstr>LAKIRANJE INTARZIJE</vt:lpstr>
      <vt:lpstr>LAKIRANJE INTARZIJE</vt:lpstr>
      <vt:lpstr>KAKO BOMO ZAČELI?</vt:lpstr>
      <vt:lpstr>PRIPRAVA FURNIRJA</vt:lpstr>
      <vt:lpstr>IZDELAVA INTARZIJE</vt:lpstr>
      <vt:lpstr>PRED ZAKLJUČKOM</vt:lpstr>
      <vt:lpstr>PowerPointova predstavitev</vt:lpstr>
    </vt:vector>
  </TitlesOfParts>
  <Company>ošbi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Martin KNUPLEŽ</dc:creator>
  <cp:lastModifiedBy>Martin Knuplež</cp:lastModifiedBy>
  <cp:revision>63</cp:revision>
  <dcterms:created xsi:type="dcterms:W3CDTF">2006-10-04T09:10:30Z</dcterms:created>
  <dcterms:modified xsi:type="dcterms:W3CDTF">2020-04-13T15:15:27Z</dcterms:modified>
</cp:coreProperties>
</file>