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handoutMasterIdLst>
    <p:handoutMasterId r:id="rId35"/>
  </p:handoutMasterIdLst>
  <p:sldIdLst>
    <p:sldId id="280" r:id="rId2"/>
    <p:sldId id="256" r:id="rId3"/>
    <p:sldId id="257" r:id="rId4"/>
    <p:sldId id="260" r:id="rId5"/>
    <p:sldId id="261" r:id="rId6"/>
    <p:sldId id="262" r:id="rId7"/>
    <p:sldId id="264" r:id="rId8"/>
    <p:sldId id="263" r:id="rId9"/>
    <p:sldId id="266" r:id="rId10"/>
    <p:sldId id="267" r:id="rId11"/>
    <p:sldId id="268" r:id="rId12"/>
    <p:sldId id="273" r:id="rId13"/>
    <p:sldId id="272" r:id="rId14"/>
    <p:sldId id="271" r:id="rId15"/>
    <p:sldId id="274" r:id="rId16"/>
    <p:sldId id="270" r:id="rId17"/>
    <p:sldId id="269" r:id="rId18"/>
    <p:sldId id="275" r:id="rId19"/>
    <p:sldId id="276" r:id="rId20"/>
    <p:sldId id="277" r:id="rId21"/>
    <p:sldId id="278" r:id="rId22"/>
    <p:sldId id="279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81" r:id="rId34"/>
  </p:sldIdLst>
  <p:sldSz cx="12192000" cy="6858000"/>
  <p:notesSz cx="6858000" cy="9144000"/>
  <p:custShowLst>
    <p:custShow name="(1.1)" id="0">
      <p:sldLst>
        <p:sld r:id="rId4"/>
      </p:sldLst>
    </p:custShow>
  </p:custShowLst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00"/>
    <a:srgbClr val="569319"/>
    <a:srgbClr val="69B41E"/>
    <a:srgbClr val="C4EE9A"/>
    <a:srgbClr val="339966"/>
    <a:srgbClr val="996633"/>
    <a:srgbClr val="CC9900"/>
    <a:srgbClr val="CCFF66"/>
    <a:srgbClr val="FF66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4" d="100"/>
          <a:sy n="34" d="100"/>
        </p:scale>
        <p:origin x="-2146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E9339-358A-47E6-8011-F4D09FFBFD33}" type="datetimeFigureOut">
              <a:rPr lang="sl-SI" smtClean="0"/>
              <a:pPr/>
              <a:t>7. 11. 2023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5B32D-DC12-4CED-A8B7-84325D8BD794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86419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646ED-237F-4900-82DC-241C664F0F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fld id="{0C6837CD-DB7A-4C40-AB0C-1602957307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fld id="{6D914D7E-7298-4A9E-9CF2-4E0F9B076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fld id="{0DC11883-3959-4F74-B58F-09CE05306F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Candara" pitchFamily="34" charset="0"/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Candara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fld id="{1EE5F3D1-2110-4271-AA1F-953E6407D1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Candara" pitchFamily="34" charset="0"/>
              </a:defRPr>
            </a:lvl1pPr>
            <a:lvl2pPr>
              <a:defRPr sz="2400">
                <a:latin typeface="Candara" pitchFamily="34" charset="0"/>
              </a:defRPr>
            </a:lvl2pPr>
            <a:lvl3pPr>
              <a:defRPr sz="2000">
                <a:latin typeface="Candara" pitchFamily="34" charset="0"/>
              </a:defRPr>
            </a:lvl3pPr>
            <a:lvl4pPr>
              <a:defRPr sz="1800">
                <a:latin typeface="Candara" pitchFamily="34" charset="0"/>
              </a:defRPr>
            </a:lvl4pPr>
            <a:lvl5pPr>
              <a:defRPr sz="1800">
                <a:latin typeface="Candar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Candara" pitchFamily="34" charset="0"/>
              </a:defRPr>
            </a:lvl1pPr>
            <a:lvl2pPr>
              <a:defRPr sz="2400">
                <a:latin typeface="Candara" pitchFamily="34" charset="0"/>
              </a:defRPr>
            </a:lvl2pPr>
            <a:lvl3pPr>
              <a:defRPr sz="2000">
                <a:latin typeface="Candara" pitchFamily="34" charset="0"/>
              </a:defRPr>
            </a:lvl3pPr>
            <a:lvl4pPr>
              <a:defRPr sz="1800">
                <a:latin typeface="Candara" pitchFamily="34" charset="0"/>
              </a:defRPr>
            </a:lvl4pPr>
            <a:lvl5pPr>
              <a:defRPr sz="1800">
                <a:latin typeface="Candar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fld id="{44279B0B-A5B3-45EC-9D69-3E9ADEE7444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Candar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Candara" pitchFamily="34" charset="0"/>
              </a:defRPr>
            </a:lvl1pPr>
            <a:lvl2pPr>
              <a:defRPr sz="2000">
                <a:latin typeface="Candara" pitchFamily="34" charset="0"/>
              </a:defRPr>
            </a:lvl2pPr>
            <a:lvl3pPr>
              <a:defRPr sz="1800">
                <a:latin typeface="Candara" pitchFamily="34" charset="0"/>
              </a:defRPr>
            </a:lvl3pPr>
            <a:lvl4pPr>
              <a:defRPr sz="1600">
                <a:latin typeface="Candara" pitchFamily="34" charset="0"/>
              </a:defRPr>
            </a:lvl4pPr>
            <a:lvl5pPr>
              <a:defRPr sz="1600">
                <a:latin typeface="Candar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Candar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Candara" pitchFamily="34" charset="0"/>
              </a:defRPr>
            </a:lvl1pPr>
            <a:lvl2pPr>
              <a:defRPr sz="2000">
                <a:latin typeface="Candara" pitchFamily="34" charset="0"/>
              </a:defRPr>
            </a:lvl2pPr>
            <a:lvl3pPr>
              <a:defRPr sz="1800">
                <a:latin typeface="Candara" pitchFamily="34" charset="0"/>
              </a:defRPr>
            </a:lvl3pPr>
            <a:lvl4pPr>
              <a:defRPr sz="1600">
                <a:latin typeface="Candara" pitchFamily="34" charset="0"/>
              </a:defRPr>
            </a:lvl4pPr>
            <a:lvl5pPr>
              <a:defRPr sz="1600">
                <a:latin typeface="Candar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fld id="{8BCB1814-BD8E-40F8-A3F1-A4B4ECF1CE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fld id="{BD746473-2439-4432-8C60-65FFAFF3C5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fld id="{DF012F71-BE0F-43B6-B5F7-DCE418EE1E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Candara" pitchFamily="34" charset="0"/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latin typeface="Candara" pitchFamily="34" charset="0"/>
              </a:defRPr>
            </a:lvl1pPr>
            <a:lvl2pPr>
              <a:defRPr sz="2800">
                <a:latin typeface="Candara" pitchFamily="34" charset="0"/>
              </a:defRPr>
            </a:lvl2pPr>
            <a:lvl3pPr>
              <a:defRPr sz="2400">
                <a:latin typeface="Candara" pitchFamily="34" charset="0"/>
              </a:defRPr>
            </a:lvl3pPr>
            <a:lvl4pPr>
              <a:defRPr sz="2000">
                <a:latin typeface="Candara" pitchFamily="34" charset="0"/>
              </a:defRPr>
            </a:lvl4pPr>
            <a:lvl5pPr>
              <a:defRPr sz="2000">
                <a:latin typeface="Candar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Candar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fld id="{AF858EC8-7ABB-43C8-ADD2-E25C8F604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Candara" pitchFamily="34" charset="0"/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latin typeface="Candar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Candar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fld id="{6836F8EC-4400-47B1-9DBA-3945D546E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9AE222A-CA89-4A26-8402-6F8BBB9BC17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0.xml"/><Relationship Id="rId18" Type="http://schemas.openxmlformats.org/officeDocument/2006/relationships/slide" Target="slide17.xml"/><Relationship Id="rId26" Type="http://schemas.openxmlformats.org/officeDocument/2006/relationships/slide" Target="slide29.xml"/><Relationship Id="rId3" Type="http://schemas.openxmlformats.org/officeDocument/2006/relationships/slide" Target="slide5.xml"/><Relationship Id="rId21" Type="http://schemas.openxmlformats.org/officeDocument/2006/relationships/slide" Target="slide7.xml"/><Relationship Id="rId7" Type="http://schemas.openxmlformats.org/officeDocument/2006/relationships/slide" Target="slide19.xml"/><Relationship Id="rId12" Type="http://schemas.openxmlformats.org/officeDocument/2006/relationships/slide" Target="slide14.xml"/><Relationship Id="rId17" Type="http://schemas.openxmlformats.org/officeDocument/2006/relationships/slide" Target="slide12.xml"/><Relationship Id="rId25" Type="http://schemas.openxmlformats.org/officeDocument/2006/relationships/slide" Target="slide24.xml"/><Relationship Id="rId2" Type="http://schemas.openxmlformats.org/officeDocument/2006/relationships/slide" Target="slide8.xml"/><Relationship Id="rId16" Type="http://schemas.openxmlformats.org/officeDocument/2006/relationships/slide" Target="slide3.xml"/><Relationship Id="rId20" Type="http://schemas.openxmlformats.org/officeDocument/2006/relationships/audio" Target="../media/audio1.wav"/><Relationship Id="rId29" Type="http://schemas.openxmlformats.org/officeDocument/2006/relationships/slide" Target="slide2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11" Type="http://schemas.openxmlformats.org/officeDocument/2006/relationships/slide" Target="slide11.xml"/><Relationship Id="rId24" Type="http://schemas.openxmlformats.org/officeDocument/2006/relationships/slide" Target="slide28.xml"/><Relationship Id="rId32" Type="http://schemas.openxmlformats.org/officeDocument/2006/relationships/slide" Target="slide32.xml"/><Relationship Id="rId5" Type="http://schemas.openxmlformats.org/officeDocument/2006/relationships/slide" Target="slide9.xml"/><Relationship Id="rId15" Type="http://schemas.openxmlformats.org/officeDocument/2006/relationships/slide" Target="slide21.xml"/><Relationship Id="rId23" Type="http://schemas.openxmlformats.org/officeDocument/2006/relationships/slide" Target="slide23.xml"/><Relationship Id="rId28" Type="http://schemas.openxmlformats.org/officeDocument/2006/relationships/slide" Target="slide30.xml"/><Relationship Id="rId10" Type="http://schemas.openxmlformats.org/officeDocument/2006/relationships/slide" Target="slide16.xml"/><Relationship Id="rId19" Type="http://schemas.openxmlformats.org/officeDocument/2006/relationships/slide" Target="slide4.xml"/><Relationship Id="rId31" Type="http://schemas.openxmlformats.org/officeDocument/2006/relationships/slide" Target="slide27.xml"/><Relationship Id="rId4" Type="http://schemas.openxmlformats.org/officeDocument/2006/relationships/slide" Target="slide13.xml"/><Relationship Id="rId9" Type="http://schemas.openxmlformats.org/officeDocument/2006/relationships/slide" Target="slide6.xml"/><Relationship Id="rId14" Type="http://schemas.openxmlformats.org/officeDocument/2006/relationships/slide" Target="slide18.xml"/><Relationship Id="rId22" Type="http://schemas.openxmlformats.org/officeDocument/2006/relationships/slide" Target="slide22.xml"/><Relationship Id="rId27" Type="http://schemas.openxmlformats.org/officeDocument/2006/relationships/slide" Target="slide25.xml"/><Relationship Id="rId30" Type="http://schemas.openxmlformats.org/officeDocument/2006/relationships/slide" Target="slide3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62" name="Rectangle 10"/>
          <p:cNvSpPr>
            <a:spLocks noChangeArrowheads="1"/>
          </p:cNvSpPr>
          <p:nvPr/>
        </p:nvSpPr>
        <p:spPr bwMode="auto">
          <a:xfrm>
            <a:off x="1981200" y="304800"/>
            <a:ext cx="8245928" cy="4267200"/>
          </a:xfrm>
          <a:prstGeom prst="rect">
            <a:avLst/>
          </a:prstGeom>
          <a:solidFill>
            <a:srgbClr val="339966"/>
          </a:solidFill>
          <a:ln w="38100" cmpd="dbl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6000" dirty="0">
                <a:solidFill>
                  <a:schemeClr val="bg1"/>
                </a:solidFill>
                <a:latin typeface="Candara" pitchFamily="34" charset="0"/>
              </a:rPr>
              <a:t>PONOVIMO NIT (1)</a:t>
            </a:r>
          </a:p>
          <a:p>
            <a:r>
              <a:rPr lang="sl-SI" sz="6000" dirty="0">
                <a:solidFill>
                  <a:schemeClr val="bg1"/>
                </a:solidFill>
                <a:latin typeface="Candara" pitchFamily="34" charset="0"/>
              </a:rPr>
              <a:t>Hrana in </a:t>
            </a:r>
          </a:p>
          <a:p>
            <a:r>
              <a:rPr lang="sl-SI" sz="6000" dirty="0">
                <a:solidFill>
                  <a:schemeClr val="bg1"/>
                </a:solidFill>
                <a:latin typeface="Candara" pitchFamily="34" charset="0"/>
              </a:rPr>
              <a:t>prehranjevalne navade</a:t>
            </a:r>
            <a:endParaRPr lang="sl-SI" sz="5400" dirty="0">
              <a:solidFill>
                <a:schemeClr val="bg1"/>
              </a:solidFill>
              <a:latin typeface="Candara" pitchFamily="34" charset="0"/>
            </a:endParaRPr>
          </a:p>
          <a:p>
            <a:endParaRPr lang="sl-SI" sz="6000" dirty="0">
              <a:solidFill>
                <a:schemeClr val="bg1"/>
              </a:solidFill>
              <a:latin typeface="Candara" pitchFamily="34" charset="0"/>
            </a:endParaRPr>
          </a:p>
          <a:p>
            <a:r>
              <a:rPr lang="sl-SI" sz="3600" dirty="0">
                <a:solidFill>
                  <a:schemeClr val="bg1"/>
                </a:solidFill>
                <a:latin typeface="Candara" pitchFamily="34" charset="0"/>
              </a:rPr>
              <a:t>                                         KVIZ 3O VPRAŠANJ</a:t>
            </a:r>
          </a:p>
        </p:txBody>
      </p:sp>
      <p:grpSp>
        <p:nvGrpSpPr>
          <p:cNvPr id="74769" name="Group 17"/>
          <p:cNvGrpSpPr>
            <a:grpSpLocks/>
          </p:cNvGrpSpPr>
          <p:nvPr/>
        </p:nvGrpSpPr>
        <p:grpSpPr bwMode="auto">
          <a:xfrm>
            <a:off x="8458200" y="5486400"/>
            <a:ext cx="1905000" cy="762000"/>
            <a:chOff x="4128" y="3456"/>
            <a:chExt cx="1344" cy="672"/>
          </a:xfrm>
          <a:solidFill>
            <a:srgbClr val="339966"/>
          </a:solidFill>
        </p:grpSpPr>
        <p:sp>
          <p:nvSpPr>
            <p:cNvPr id="74770" name="AutoShape 18"/>
            <p:cNvSpPr>
              <a:spLocks noChangeArrowheads="1"/>
            </p:cNvSpPr>
            <p:nvPr/>
          </p:nvSpPr>
          <p:spPr bwMode="auto">
            <a:xfrm>
              <a:off x="4128" y="3456"/>
              <a:ext cx="1344" cy="672"/>
            </a:xfrm>
            <a:prstGeom prst="bevel">
              <a:avLst>
                <a:gd name="adj" fmla="val 8653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74771" name="Text Box 19"/>
            <p:cNvSpPr txBox="1">
              <a:spLocks noChangeArrowheads="1"/>
            </p:cNvSpPr>
            <p:nvPr/>
          </p:nvSpPr>
          <p:spPr bwMode="auto">
            <a:xfrm>
              <a:off x="4224" y="3552"/>
              <a:ext cx="1152" cy="380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sl-SI" sz="2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ndara" pitchFamily="34" charset="0"/>
                </a:rPr>
                <a:t>ZAČETEK</a:t>
              </a:r>
              <a:endParaRPr lang="en-US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92" name="Group 8"/>
          <p:cNvGrpSpPr>
            <a:grpSpLocks/>
          </p:cNvGrpSpPr>
          <p:nvPr/>
        </p:nvGrpSpPr>
        <p:grpSpPr bwMode="auto">
          <a:xfrm>
            <a:off x="5143500" y="5481551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16393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16394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815882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Onesnažen zrak, onesnažena voda, onesnažena tla, sončno sevanje.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2.3 Naštej dejavnike okolja, ki vplivajo </a:t>
            </a:r>
          </a:p>
          <a:p>
            <a:r>
              <a:rPr lang="sl-SI" sz="3600" dirty="0">
                <a:latin typeface="Candara" pitchFamily="34" charset="0"/>
              </a:rPr>
              <a:t>      na naše zdravje.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6" name="Group 8"/>
          <p:cNvGrpSpPr>
            <a:grpSpLocks/>
          </p:cNvGrpSpPr>
          <p:nvPr/>
        </p:nvGrpSpPr>
        <p:grpSpPr bwMode="auto">
          <a:xfrm>
            <a:off x="5143500" y="5493027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17417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17418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371599"/>
          </a:xfrm>
          <a:prstGeom prst="rect">
            <a:avLst/>
          </a:prstGeom>
          <a:solidFill>
            <a:srgbClr val="339966"/>
          </a:solidFill>
          <a:ln w="38100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400" b="1" dirty="0">
              <a:solidFill>
                <a:srgbClr val="FFFFCC"/>
              </a:solidFill>
              <a:latin typeface="Candara" pitchFamily="34" charset="0"/>
            </a:endParaRP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323439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1-2 uri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2.4 Koliko je lahko osnovnošolec preživi pred </a:t>
            </a:r>
          </a:p>
          <a:p>
            <a:r>
              <a:rPr lang="sl-SI" sz="3600" dirty="0">
                <a:latin typeface="Candara" pitchFamily="34" charset="0"/>
              </a:rPr>
              <a:t>       zasloni, da to ne vpliva na njegovo zdravje?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  <p:bldP spid="12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6" name="Group 8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2537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2538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371599"/>
          </a:xfrm>
          <a:prstGeom prst="rect">
            <a:avLst/>
          </a:prstGeom>
          <a:solidFill>
            <a:srgbClr val="339966"/>
          </a:solidFill>
          <a:ln w="38100">
            <a:solidFill>
              <a:srgbClr val="FFC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400" b="1" dirty="0">
              <a:solidFill>
                <a:srgbClr val="FFFFCC"/>
              </a:solidFill>
              <a:latin typeface="Candara" pitchFamily="34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984273" y="130076"/>
            <a:ext cx="8229600" cy="2308324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Uravnotežena prehrana, gibanje, telesna higiena, izogibanje nevarnim dejavnikom okolja, izogibanje slabim navadam.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2.5 Kako ohranjamo zdravo življenje?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  <p:bldP spid="11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12" name="Group 8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1513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CC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1514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2062103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Rastlinskega (solata, sadje, ovseni kosmiči)</a:t>
            </a:r>
          </a:p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 in živalskega (meso, mleko, maslo, salama)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3.1 Kakšnega izvora je hrana? </a:t>
            </a:r>
          </a:p>
          <a:p>
            <a:r>
              <a:rPr lang="sl-SI" sz="3600" dirty="0">
                <a:latin typeface="Candara" pitchFamily="34" charset="0"/>
              </a:rPr>
              <a:t>      Naštej nekaj primerov.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9" name="Group 9"/>
          <p:cNvGrpSpPr>
            <a:grpSpLocks/>
          </p:cNvGrpSpPr>
          <p:nvPr/>
        </p:nvGrpSpPr>
        <p:grpSpPr bwMode="auto">
          <a:xfrm>
            <a:off x="5143500" y="5464986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0490" name="AutoShape 10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0491" name="Text Box 11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828800" y="228600"/>
            <a:ext cx="8229600" cy="2062103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Pridelava – pridelamo, vzgojimo, da dobimo pridelek. Predelava – pridelano hrano uporabimo in predelamo v različne izdelke (mleko v sir, jogurt, skuto,...)</a:t>
            </a: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3.2 Razloži razliko med </a:t>
            </a:r>
          </a:p>
          <a:p>
            <a:r>
              <a:rPr lang="sl-SI" sz="3600" dirty="0">
                <a:latin typeface="Candara" pitchFamily="34" charset="0"/>
              </a:rPr>
              <a:t>      pridelavo in predelavo hrane.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60" name="Group 8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3561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3562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937569" y="480998"/>
            <a:ext cx="8229600" cy="2062103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Da ne vsebuje škodljivih </a:t>
            </a:r>
            <a:r>
              <a:rPr lang="sl-SI" sz="3200" b="1" dirty="0" err="1">
                <a:solidFill>
                  <a:schemeClr val="bg1"/>
                </a:solidFill>
                <a:latin typeface="Candara" pitchFamily="34" charset="0"/>
              </a:rPr>
              <a:t>mikroogranizmov</a:t>
            </a: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,</a:t>
            </a:r>
          </a:p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ni gnila ali plesniva.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3.3 Kaj pomeni, da je hrana neoporečna?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64" name="Group 8"/>
          <p:cNvGrpSpPr>
            <a:grpSpLocks/>
          </p:cNvGrpSpPr>
          <p:nvPr/>
        </p:nvGrpSpPr>
        <p:grpSpPr bwMode="auto">
          <a:xfrm>
            <a:off x="50292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19465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19466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2062103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Kisanje, soljenje, zmrzovanje, segrevanje, </a:t>
            </a:r>
          </a:p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sušenje, sladkanje.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3.4 S katerimi postopki podaljšamo </a:t>
            </a:r>
          </a:p>
          <a:p>
            <a:r>
              <a:rPr lang="sl-SI" sz="3600" dirty="0">
                <a:latin typeface="Candara" pitchFamily="34" charset="0"/>
              </a:rPr>
              <a:t>        užitnost živil?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40" name="Group 8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18441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18442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019300" y="268189"/>
            <a:ext cx="8229600" cy="2308324"/>
          </a:xfrm>
          <a:prstGeom prst="rect">
            <a:avLst/>
          </a:prstGeom>
          <a:solidFill>
            <a:srgbClr val="69B41E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Na njej preberemo datum proizvodnje, rok trajanja, vsebnost hranilnih snovi ter način shranjevanja. 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3.5 Na vsakem kupljenem izdelku je deklaracija.</a:t>
            </a:r>
          </a:p>
          <a:p>
            <a:r>
              <a:rPr lang="sl-SI" sz="3600" dirty="0">
                <a:latin typeface="Candara" pitchFamily="34" charset="0"/>
              </a:rPr>
              <a:t>      Kaj lahko preberemo na njej in zakaj mora biti?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84" name="Group 8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4585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4586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815882"/>
          </a:xfrm>
          <a:prstGeom prst="rect">
            <a:avLst/>
          </a:prstGeom>
          <a:solidFill>
            <a:srgbClr val="69B41E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Ker na različnih delih sveta uspeva različno rastlinstvo in je najlažje dostopno.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4.1 Zakaj je hrana v različnih delih sveta različna?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8" name="Group 8"/>
          <p:cNvGrpSpPr>
            <a:grpSpLocks/>
          </p:cNvGrpSpPr>
          <p:nvPr/>
        </p:nvGrpSpPr>
        <p:grpSpPr bwMode="auto">
          <a:xfrm>
            <a:off x="5143500" y="5441795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5609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5610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815882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Veliko mlečnih in mesnih jedi, jedi iz ajde in krompir.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4.2 Kaj je značilno za slovensko kuhinjo?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34590" y="1124299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2" action="ppaction://hlinksldjump"/>
              </a:rPr>
              <a:t>1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2" action="ppaction://hlinksldjump"/>
              </a:rPr>
              <a:t> 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53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98334" y="1124299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4" action="ppaction://hlinksldjump"/>
              </a:rPr>
              <a:t>1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hlinkClick r:id="rId3" action="ppaction://hlinksldjump"/>
            </a:endParaRPr>
          </a:p>
        </p:txBody>
      </p:sp>
      <p:sp>
        <p:nvSpPr>
          <p:cNvPr id="2056" name="AutoShape 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34590" y="2320028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5" action="ppaction://hlinksldjump"/>
              </a:rPr>
              <a:t>2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 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58" name="AutoShape 1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109162" y="2283722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7" action="ppaction://hlinksldjump"/>
              </a:rPr>
              <a:t>2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60" name="AutoShape 12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3400" y="4572000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9" action="ppaction://hlinksldjump"/>
              </a:rPr>
              <a:t>4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  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62" name="AutoShape 14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23160" y="4572000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11" action="ppaction://hlinksldjump"/>
              </a:rPr>
              <a:t>4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5" action="ppaction://hlinksldjump"/>
              </a:rPr>
              <a:t> 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 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64" name="AutoShape 16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81934" y="3432593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13" action="ppaction://hlinksldjump"/>
              </a:rPr>
              <a:t>3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66" name="AutoShape 18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81934" y="4572000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15" action="ppaction://hlinksldjump"/>
              </a:rPr>
              <a:t>4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506037" y="650909"/>
            <a:ext cx="1600200" cy="338554"/>
          </a:xfrm>
          <a:prstGeom prst="rect">
            <a:avLst/>
          </a:prstGeom>
          <a:solidFill>
            <a:srgbClr val="339966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16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1. PREHRANA</a:t>
            </a:r>
            <a:endParaRPr lang="en-US" sz="16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2308860" y="100119"/>
            <a:ext cx="1600200" cy="892552"/>
          </a:xfrm>
          <a:prstGeom prst="rect">
            <a:avLst/>
          </a:prstGeom>
          <a:solidFill>
            <a:srgbClr val="339966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20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2. </a:t>
            </a:r>
            <a:r>
              <a:rPr lang="sl-SI" sz="16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ODGOVORNOST ZA ZDRAVJE</a:t>
            </a:r>
            <a:endParaRPr lang="en-US" sz="20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4165410" y="259718"/>
            <a:ext cx="1600200" cy="707886"/>
          </a:xfrm>
          <a:prstGeom prst="rect">
            <a:avLst/>
          </a:prstGeom>
          <a:solidFill>
            <a:srgbClr val="339966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1600" b="1" dirty="0">
                <a:solidFill>
                  <a:schemeClr val="bg1">
                    <a:lumMod val="95000"/>
                  </a:schemeClr>
                </a:solidFill>
                <a:latin typeface="Candara" pitchFamily="34" charset="0"/>
              </a:rPr>
              <a:t>3. UŽITNOST</a:t>
            </a:r>
          </a:p>
          <a:p>
            <a:pPr algn="ctr" eaLnBrk="0" hangingPunct="0">
              <a:spcBef>
                <a:spcPct val="50000"/>
              </a:spcBef>
            </a:pPr>
            <a:r>
              <a:rPr lang="sl-SI" sz="1600" b="1" dirty="0">
                <a:solidFill>
                  <a:schemeClr val="bg1">
                    <a:lumMod val="95000"/>
                  </a:schemeClr>
                </a:solidFill>
                <a:latin typeface="Candara" pitchFamily="34" charset="0"/>
              </a:rPr>
              <a:t>ŽIVIL</a:t>
            </a:r>
            <a:endParaRPr lang="en-US" sz="1600" b="1" dirty="0">
              <a:solidFill>
                <a:schemeClr val="bg1">
                  <a:lumMod val="95000"/>
                </a:schemeClr>
              </a:solidFill>
              <a:latin typeface="Candara" pitchFamily="34" charset="0"/>
            </a:endParaRP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5984566" y="124065"/>
            <a:ext cx="1600200" cy="830997"/>
          </a:xfrm>
          <a:prstGeom prst="rect">
            <a:avLst/>
          </a:prstGeom>
          <a:solidFill>
            <a:srgbClr val="339966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1600" b="1" dirty="0">
                <a:solidFill>
                  <a:schemeClr val="bg1">
                    <a:lumMod val="95000"/>
                  </a:schemeClr>
                </a:solidFill>
                <a:latin typeface="Candara" pitchFamily="34" charset="0"/>
              </a:rPr>
              <a:t>4. HRANA SKOZI ČAS IN PROSTOR</a:t>
            </a:r>
            <a:endParaRPr lang="en-US" sz="1600" b="1" dirty="0">
              <a:solidFill>
                <a:schemeClr val="bg1">
                  <a:lumMod val="95000"/>
                </a:schemeClr>
              </a:solidFill>
              <a:latin typeface="Candara" pitchFamily="34" charset="0"/>
            </a:endParaRPr>
          </a:p>
        </p:txBody>
      </p:sp>
      <p:sp>
        <p:nvSpPr>
          <p:cNvPr id="2075" name="AutoShape 27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0337" y="1127812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16" action="ppaction://hlinksldjump"/>
              </a:rPr>
              <a:t>1</a:t>
            </a:r>
            <a:endParaRPr lang="sl-SI" sz="32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2076" name="AutoShape 28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4782" y="3429648"/>
            <a:ext cx="1417155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3" action="ppaction://hlinksldjump"/>
              </a:rPr>
              <a:t>3</a:t>
            </a:r>
            <a:endParaRPr lang="en-US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2078" name="AutoShape 30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44529" y="3449158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6" action="ppaction://hlinksldjump"/>
              </a:rPr>
              <a:t>3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  </a:t>
            </a:r>
            <a:endParaRPr lang="en-US" sz="32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2079" name="AutoShape 3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68721" y="3449158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8" action="ppaction://hlinksldjump"/>
              </a:rPr>
              <a:t>3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  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80" name="AutoShape 3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95948" y="2265896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12" action="ppaction://hlinksldjump"/>
              </a:rPr>
              <a:t>2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5" action="ppaction://hlinksldjump"/>
              </a:rPr>
              <a:t> 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 </a:t>
            </a:r>
            <a:endParaRPr lang="en-US" sz="32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2081" name="AutoShape 33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52547" y="4572000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10" action="ppaction://hlinksldjump"/>
              </a:rPr>
              <a:t>4</a:t>
            </a:r>
            <a:endParaRPr lang="en-US" sz="32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hlinkClick r:id="rId18" action="ppaction://hlinksldjump"/>
            </a:endParaRPr>
          </a:p>
        </p:txBody>
      </p:sp>
      <p:sp>
        <p:nvSpPr>
          <p:cNvPr id="2083" name="AutoShape 3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20338" y="2316266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19" action="ppaction://hlinksldjump"/>
              </a:rPr>
              <a:t>2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 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84" name="AutoShape 36">
            <a:hlinkClick r:id="rId9" action="ppaction://hlinksldjump" highlightClick="1">
              <a:snd r:embed="rId20" name="WHOOSH.WAV"/>
            </a:hlinkClick>
          </p:cNvPr>
          <p:cNvSpPr>
            <a:spLocks noChangeArrowheads="1"/>
          </p:cNvSpPr>
          <p:nvPr/>
        </p:nvSpPr>
        <p:spPr bwMode="auto">
          <a:xfrm>
            <a:off x="6107446" y="1104612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14" action="ppaction://hlinksldjump"/>
              </a:rPr>
              <a:t>1</a:t>
            </a:r>
            <a:endParaRPr lang="en-US" sz="32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hlinkClick r:id="rId9" action="ppaction://hlinksldjump"/>
            </a:endParaRPr>
          </a:p>
        </p:txBody>
      </p:sp>
      <p:sp>
        <p:nvSpPr>
          <p:cNvPr id="2085" name="AutoShape 37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33400" y="5731484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21" action="ppaction://hlinksldjump"/>
              </a:rPr>
              <a:t>5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  </a:t>
            </a:r>
            <a:endParaRPr lang="en-US" sz="32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86" name="AutoShape 38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423160" y="5715000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17" action="ppaction://hlinksldjump"/>
              </a:rPr>
              <a:t>5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  </a:t>
            </a:r>
            <a:endParaRPr lang="en-US" sz="3200" b="1" dirty="0">
              <a:solidFill>
                <a:schemeClr val="bg1">
                  <a:lumMod val="95000"/>
                </a:schemeClr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Calibri" panose="020F0502020204030204" pitchFamily="34" charset="0"/>
            </a:endParaRPr>
          </a:p>
        </p:txBody>
      </p:sp>
      <p:sp>
        <p:nvSpPr>
          <p:cNvPr id="2087" name="AutoShape 39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252547" y="5715000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18" action="ppaction://hlinksldjump"/>
              </a:rPr>
              <a:t>5</a:t>
            </a:r>
            <a:endParaRPr lang="en-US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2088" name="AutoShape 40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061123" y="5715000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22" action="ppaction://hlinksldjump"/>
              </a:rPr>
              <a:t>5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913670" y="370287"/>
            <a:ext cx="1600200" cy="584775"/>
          </a:xfrm>
          <a:prstGeom prst="rect">
            <a:avLst/>
          </a:prstGeom>
          <a:solidFill>
            <a:srgbClr val="339966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1600" b="1" dirty="0">
                <a:solidFill>
                  <a:schemeClr val="bg1">
                    <a:lumMod val="95000"/>
                  </a:schemeClr>
                </a:solidFill>
                <a:latin typeface="Candara" pitchFamily="34" charset="0"/>
              </a:rPr>
              <a:t>5. ČLOVEK IN KMETIJSTVO</a:t>
            </a:r>
            <a:endParaRPr lang="en-US" sz="1600" b="1" dirty="0">
              <a:solidFill>
                <a:schemeClr val="bg1">
                  <a:lumMod val="95000"/>
                </a:schemeClr>
              </a:solidFill>
              <a:latin typeface="Candara" pitchFamily="34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9777114" y="382829"/>
            <a:ext cx="1600200" cy="584775"/>
          </a:xfrm>
          <a:prstGeom prst="rect">
            <a:avLst/>
          </a:prstGeom>
          <a:solidFill>
            <a:srgbClr val="339966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1600" b="1" dirty="0">
                <a:solidFill>
                  <a:schemeClr val="bg1">
                    <a:lumMod val="95000"/>
                  </a:schemeClr>
                </a:solidFill>
                <a:latin typeface="Candara" pitchFamily="34" charset="0"/>
              </a:rPr>
              <a:t>6. ŽIVA BITJA IN VODA</a:t>
            </a:r>
            <a:endParaRPr lang="en-US" sz="1600" b="1" dirty="0">
              <a:solidFill>
                <a:schemeClr val="bg1">
                  <a:lumMod val="95000"/>
                </a:schemeClr>
              </a:solidFill>
              <a:latin typeface="Candara" pitchFamily="34" charset="0"/>
            </a:endParaRPr>
          </a:p>
        </p:txBody>
      </p:sp>
      <p:sp>
        <p:nvSpPr>
          <p:cNvPr id="29" name="AutoShape 36">
            <a:hlinkClick r:id="rId9" action="ppaction://hlinksldjump" highlightClick="1">
              <a:snd r:embed="rId20" name="WHOOSH.WAV"/>
            </a:hlinkClick>
          </p:cNvPr>
          <p:cNvSpPr>
            <a:spLocks noChangeArrowheads="1"/>
          </p:cNvSpPr>
          <p:nvPr/>
        </p:nvSpPr>
        <p:spPr bwMode="auto">
          <a:xfrm>
            <a:off x="7927391" y="1119959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23" action="ppaction://hlinksldjump"/>
              </a:rPr>
              <a:t>1</a:t>
            </a:r>
            <a:endParaRPr lang="en-US" sz="32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hlinkClick r:id="rId9" action="ppaction://hlinksldjump"/>
            </a:endParaRPr>
          </a:p>
        </p:txBody>
      </p:sp>
      <p:sp>
        <p:nvSpPr>
          <p:cNvPr id="30" name="AutoShape 36">
            <a:hlinkClick r:id="rId9" action="ppaction://hlinksldjump" highlightClick="1">
              <a:snd r:embed="rId20" name="WHOOSH.WAV"/>
            </a:hlinkClick>
          </p:cNvPr>
          <p:cNvSpPr>
            <a:spLocks noChangeArrowheads="1"/>
          </p:cNvSpPr>
          <p:nvPr/>
        </p:nvSpPr>
        <p:spPr bwMode="auto">
          <a:xfrm>
            <a:off x="9733510" y="1127812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24" action="ppaction://hlinksldjump"/>
              </a:rPr>
              <a:t>1</a:t>
            </a:r>
            <a:endParaRPr lang="en-US" sz="32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hlinkClick r:id="rId9" action="ppaction://hlinksldjump"/>
            </a:endParaRPr>
          </a:p>
        </p:txBody>
      </p:sp>
      <p:sp>
        <p:nvSpPr>
          <p:cNvPr id="31" name="AutoShape 1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13670" y="2283650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25" action="ppaction://hlinksldjump"/>
              </a:rPr>
              <a:t>2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2" name="AutoShape 1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750075" y="2309019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26" action="ppaction://hlinksldjump"/>
              </a:rPr>
              <a:t>2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AutoShape 3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95147" y="3449158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27" action="ppaction://hlinksldjump"/>
              </a:rPr>
              <a:t>3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8" action="ppaction://hlinksldjump"/>
              </a:rPr>
              <a:t> 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 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4" name="AutoShape 3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741131" y="3435906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28" action="ppaction://hlinksldjump"/>
              </a:rPr>
              <a:t>3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8" action="ppaction://hlinksldjump"/>
              </a:rPr>
              <a:t> </a:t>
            </a:r>
            <a:r>
              <a:rPr lang="sl-SI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 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5" name="AutoShape 18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7391" y="4580896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29" action="ppaction://hlinksldjump"/>
              </a:rPr>
              <a:t>4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6" name="AutoShape 18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733510" y="4572000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30" action="ppaction://hlinksldjump"/>
              </a:rPr>
              <a:t>4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7" name="AutoShape 40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36155" y="5689443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31" action="ppaction://hlinksldjump"/>
              </a:rPr>
              <a:t>5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8" name="AutoShape 40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733510" y="5715000"/>
            <a:ext cx="1371600" cy="914400"/>
          </a:xfrm>
          <a:prstGeom prst="actionButtonBlank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hlinkClick r:id="rId32" action="ppaction://hlinksldjump"/>
              </a:rPr>
              <a:t>5</a:t>
            </a:r>
            <a:endParaRPr lang="en-US" sz="24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1" grpId="0" animBg="1" autoUpdateAnimBg="0"/>
      <p:bldP spid="2072" grpId="0" animBg="1" autoUpdateAnimBg="0"/>
      <p:bldP spid="2073" grpId="0" animBg="1" autoUpdateAnimBg="0"/>
      <p:bldP spid="2074" grpId="0" animBg="1" autoUpdateAnimBg="0"/>
      <p:bldP spid="27" grpId="0" animBg="1" autoUpdateAnimBg="0"/>
      <p:bldP spid="28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32" name="Group 8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6633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6634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CC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CC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815882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Kranjska klobasa, žganci, žlikrofi, </a:t>
            </a:r>
            <a:r>
              <a:rPr lang="sl-SI" sz="3200" b="1" dirty="0" err="1">
                <a:solidFill>
                  <a:schemeClr val="bg1"/>
                </a:solidFill>
                <a:latin typeface="Candara" pitchFamily="34" charset="0"/>
              </a:rPr>
              <a:t>kremšnite</a:t>
            </a: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, jota, mineštra, potica,...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4.3 Naštej nekaj tipičnih slovenskih jedi.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6" name="Group 8"/>
          <p:cNvGrpSpPr>
            <a:grpSpLocks/>
          </p:cNvGrpSpPr>
          <p:nvPr/>
        </p:nvGrpSpPr>
        <p:grpSpPr bwMode="auto">
          <a:xfrm>
            <a:off x="5143500" y="5441795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7657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7658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CC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CC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815882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Več potovanj in možnost prehajanj iz držav v države - uvoz.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4.4 Zakaj je danes v Sloveniji tudi veliko </a:t>
            </a:r>
          </a:p>
          <a:p>
            <a:r>
              <a:rPr lang="sl-SI" sz="3600" dirty="0">
                <a:latin typeface="Candara" pitchFamily="34" charset="0"/>
              </a:rPr>
              <a:t>    restavracij iz tujih držav?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5143500" y="5481551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8681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CC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CC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323439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 err="1">
                <a:solidFill>
                  <a:schemeClr val="bg1"/>
                </a:solidFill>
                <a:latin typeface="Candara" pitchFamily="34" charset="0"/>
              </a:rPr>
              <a:t>Tortilija</a:t>
            </a: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, sladko pekoča juha, kebab,...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4.5 Poznaš kakšno jed, ki izvira iz tujih držav?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5143500" y="5494803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8681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CC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CC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323439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Z lovom in nabiralništvom.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5.1 Kako so pridobivali hrano praljudje?</a:t>
            </a:r>
          </a:p>
        </p:txBody>
      </p:sp>
    </p:spTree>
    <p:extLst>
      <p:ext uri="{BB962C8B-B14F-4D97-AF65-F5344CB8AC3E}">
        <p14:creationId xmlns:p14="http://schemas.microsoft.com/office/powerpoint/2010/main" val="360913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5143500" y="5461673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8681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CC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CC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323439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Začeli so sejati svoje rastline, gnojiti zemljo in </a:t>
            </a:r>
          </a:p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kolobariti.</a:t>
            </a: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5.2 Kaj je vzrok, da so se ljudje lahko </a:t>
            </a:r>
          </a:p>
          <a:p>
            <a:r>
              <a:rPr lang="sl-SI" sz="3600" dirty="0">
                <a:latin typeface="Candara" pitchFamily="34" charset="0"/>
              </a:rPr>
              <a:t>       stalno naselili?</a:t>
            </a:r>
          </a:p>
        </p:txBody>
      </p:sp>
    </p:spTree>
    <p:extLst>
      <p:ext uri="{BB962C8B-B14F-4D97-AF65-F5344CB8AC3E}">
        <p14:creationId xmlns:p14="http://schemas.microsoft.com/office/powerpoint/2010/main" val="366209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5143500" y="5494803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8681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CC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CC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1752600" y="152400"/>
            <a:ext cx="8229600" cy="2062103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Veliko umetnih gnojil in pesticidov, velik pridelek na enem prostoru večkrat letno. S tem izčrpavamo zemljo in slabo vplivamo na okolje.</a:t>
            </a: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5.3 Kaj pomeni intenzivno kmetijstvo?</a:t>
            </a:r>
          </a:p>
        </p:txBody>
      </p:sp>
    </p:spTree>
    <p:extLst>
      <p:ext uri="{BB962C8B-B14F-4D97-AF65-F5344CB8AC3E}">
        <p14:creationId xmlns:p14="http://schemas.microsoft.com/office/powerpoint/2010/main" val="3117731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8681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CC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CC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2019300" y="762001"/>
            <a:ext cx="8229600" cy="1569660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Sonaravno kmetijstvo upošteva zakone narave in ne uporablja umetnih gnojil in škropiv – trajnostno naravnano.</a:t>
            </a: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5.4 Kaj je nasprotje intenzivnemu kmetijstvu?</a:t>
            </a:r>
          </a:p>
        </p:txBody>
      </p:sp>
    </p:spTree>
    <p:extLst>
      <p:ext uri="{BB962C8B-B14F-4D97-AF65-F5344CB8AC3E}">
        <p14:creationId xmlns:p14="http://schemas.microsoft.com/office/powerpoint/2010/main" val="2975294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8681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CC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CC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815882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Rastline, ki jih gojimo za prehrano, krmo za živali in pogonska goriva.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5.5 Kaj so kulturne rastline?</a:t>
            </a:r>
          </a:p>
        </p:txBody>
      </p:sp>
    </p:spTree>
    <p:extLst>
      <p:ext uri="{BB962C8B-B14F-4D97-AF65-F5344CB8AC3E}">
        <p14:creationId xmlns:p14="http://schemas.microsoft.com/office/powerpoint/2010/main" val="2936368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5181600" y="5499653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8681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CC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CC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815882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S trajnostnim razvojem delujemo tako, da bo okolje ostalo uporabno tudi za naše zanamce.</a:t>
            </a:r>
          </a:p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Lokalna hrana v šoli (ni vožnje od daleč,...)</a:t>
            </a: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6.1 Kaj pomeni trajnostni razvoj? Poišči lokalne </a:t>
            </a:r>
          </a:p>
          <a:p>
            <a:r>
              <a:rPr lang="sl-SI" sz="3600" dirty="0">
                <a:latin typeface="Candara" pitchFamily="34" charset="0"/>
              </a:rPr>
              <a:t>       primere trajn0stnega razvoja.</a:t>
            </a:r>
          </a:p>
        </p:txBody>
      </p:sp>
    </p:spTree>
    <p:extLst>
      <p:ext uri="{BB962C8B-B14F-4D97-AF65-F5344CB8AC3E}">
        <p14:creationId xmlns:p14="http://schemas.microsoft.com/office/powerpoint/2010/main" val="86953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5143500" y="5781676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8681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CC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CC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569660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Najprej brez živali, nato za delo namesto traktorjev, danes večinoma za prosti čas in šport.</a:t>
            </a: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6.2 Kako se je uporabnost domačih živali </a:t>
            </a:r>
          </a:p>
          <a:p>
            <a:r>
              <a:rPr lang="sl-SI" sz="3600" dirty="0">
                <a:latin typeface="Candara" pitchFamily="34" charset="0"/>
              </a:rPr>
              <a:t>       spreminjala skozi čas?</a:t>
            </a:r>
          </a:p>
        </p:txBody>
      </p:sp>
    </p:spTree>
    <p:extLst>
      <p:ext uri="{BB962C8B-B14F-4D97-AF65-F5344CB8AC3E}">
        <p14:creationId xmlns:p14="http://schemas.microsoft.com/office/powerpoint/2010/main" val="2226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3080" name="AutoShape 8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sl-SI">
                <a:latin typeface="Candara" pitchFamily="34" charset="0"/>
              </a:endParaRPr>
            </a:p>
          </p:txBody>
        </p:sp>
        <p:sp>
          <p:nvSpPr>
            <p:cNvPr id="3081" name="Text Box 9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17409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1295398" y="3234273"/>
            <a:ext cx="9906001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1.1 Na kaj vplivajo nezdrave prehranjevalne navade?</a:t>
            </a: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815882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Na nastanek bolezni – lahko tudi v poznejšem življenju.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5181600" y="5512905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8681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CC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CC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2308324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Letna izmenjava kulturnih rastlin na določenem mestu. Da zemlje ne izčrpamo preveč.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6.3 Kaj je kolobarjenje? Zakaj je potrebno?</a:t>
            </a:r>
          </a:p>
        </p:txBody>
      </p:sp>
    </p:spTree>
    <p:extLst>
      <p:ext uri="{BB962C8B-B14F-4D97-AF65-F5344CB8AC3E}">
        <p14:creationId xmlns:p14="http://schemas.microsoft.com/office/powerpoint/2010/main" val="135950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5181600" y="5552662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8681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CC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CC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1752600" y="60941"/>
            <a:ext cx="8229600" cy="2554545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Bakterije, glive kvasovke, praživali – nevidne prostemu očesu. Če so nekoristni nam hrano kvarijo. Koristni pa pomagajo pri predelavi določene hrane: sir, jogurt, pivo, kruh, kislo zelje,...</a:t>
            </a: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6.4 Kaj so mikroorganizmi? </a:t>
            </a:r>
          </a:p>
        </p:txBody>
      </p:sp>
    </p:spTree>
    <p:extLst>
      <p:ext uri="{BB962C8B-B14F-4D97-AF65-F5344CB8AC3E}">
        <p14:creationId xmlns:p14="http://schemas.microsoft.com/office/powerpoint/2010/main" val="453334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28681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28682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CC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CC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1981199" y="268189"/>
            <a:ext cx="8229600" cy="2062103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V majhni meri nas celo sprostijo. Nato pa se telo na njih navadi in hoče vedno večji vnos le teh. To pa povzroči zastrupitev in lahko celo smrt.</a:t>
            </a: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6.5 Navedi kako na telo vplivajo nikotin, </a:t>
            </a:r>
          </a:p>
          <a:p>
            <a:r>
              <a:rPr lang="sl-SI" sz="3600" dirty="0">
                <a:latin typeface="Candara" pitchFamily="34" charset="0"/>
              </a:rPr>
              <a:t>        alkohol in druge droge?</a:t>
            </a:r>
          </a:p>
        </p:txBody>
      </p:sp>
    </p:spTree>
    <p:extLst>
      <p:ext uri="{BB962C8B-B14F-4D97-AF65-F5344CB8AC3E}">
        <p14:creationId xmlns:p14="http://schemas.microsoft.com/office/powerpoint/2010/main" val="1975662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581400" y="2209800"/>
            <a:ext cx="5257800" cy="566738"/>
          </a:xfrm>
        </p:spPr>
        <p:txBody>
          <a:bodyPr/>
          <a:lstStyle/>
          <a:p>
            <a:pPr algn="ctr"/>
            <a:r>
              <a:rPr lang="sl-SI" dirty="0"/>
              <a:t>Vir: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3276600" y="2971800"/>
            <a:ext cx="5486400" cy="804862"/>
          </a:xfrm>
        </p:spPr>
        <p:txBody>
          <a:bodyPr/>
          <a:lstStyle/>
          <a:p>
            <a:pPr algn="ctr"/>
            <a:r>
              <a:rPr lang="sl-SI" sz="2000" dirty="0"/>
              <a:t>Jerry Myers: JEOPARDY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9" name="Group 11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7177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7178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815882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So snovi, ki omogočajo rast, obnavljanje in vzdrževanje telesa.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0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1.2. Kaj so hranilne snovi?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8" name="Group 8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10249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10250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1962150" y="762001"/>
            <a:ext cx="8229600" cy="1815882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Beljakovine, ogljikovi hidrati, vitamini, minerali, maščobe, voda.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1.3. Naštej hranilne snovi.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73" name="Group 9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11274" name="AutoShape 10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11275" name="Text Box 11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828800" y="514410"/>
            <a:ext cx="8229600" cy="2062103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Zaradi vsebnosti vitaminov in mineralov,</a:t>
            </a:r>
          </a:p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ki nam povečujejo odpornost in nas krepijo.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1.4. Zakaj je priporočljivo, da sadje in zelenjavo</a:t>
            </a:r>
          </a:p>
          <a:p>
            <a:r>
              <a:rPr lang="sl-SI" sz="3600" dirty="0">
                <a:latin typeface="Candara" pitchFamily="34" charset="0"/>
              </a:rPr>
              <a:t> uvrstimo v večino dnevnih obrokov?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22" name="Group 10"/>
          <p:cNvGrpSpPr>
            <a:grpSpLocks/>
          </p:cNvGrpSpPr>
          <p:nvPr/>
        </p:nvGrpSpPr>
        <p:grpSpPr bwMode="auto">
          <a:xfrm>
            <a:off x="5143500" y="5448421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13323" name="AutoShape 11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13324" name="Text Box 12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10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752600" y="385607"/>
            <a:ext cx="8229600" cy="1815882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Pomanjkanje hranilnih snovi v zaužiti hrani.</a:t>
            </a:r>
          </a:p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Preveč hranilnih snovi. – Oboje vpliva na razvoj bolezni in celo smrt.</a:t>
            </a: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1.5. Kaj je to podhranjenost in kaj prehranjenost?</a:t>
            </a:r>
          </a:p>
          <a:p>
            <a:r>
              <a:rPr lang="sl-SI" sz="3600" dirty="0">
                <a:latin typeface="Candara" pitchFamily="34" charset="0"/>
              </a:rPr>
              <a:t>      Na kaj vplivata?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6" name="Group 8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12297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2819400" y="2209800"/>
            <a:ext cx="670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sl-SI" sz="3600">
              <a:latin typeface="Candara" pitchFamily="34" charset="0"/>
            </a:endParaRPr>
          </a:p>
        </p:txBody>
      </p:sp>
      <p:pic>
        <p:nvPicPr>
          <p:cNvPr id="9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1828800" y="453796"/>
            <a:ext cx="8229600" cy="1815882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So nepravilna prehrana, nezdrav življenjski slog in uživanje strupenih snovi.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2.1 Kaj so slabe navade?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8" name="Group 8"/>
          <p:cNvGrpSpPr>
            <a:grpSpLocks/>
          </p:cNvGrpSpPr>
          <p:nvPr/>
        </p:nvGrpSpPr>
        <p:grpSpPr bwMode="auto">
          <a:xfrm>
            <a:off x="5143500" y="5458360"/>
            <a:ext cx="1905000" cy="685800"/>
            <a:chOff x="624" y="3600"/>
            <a:chExt cx="1728" cy="432"/>
          </a:xfrm>
          <a:solidFill>
            <a:srgbClr val="569319"/>
          </a:solidFill>
        </p:grpSpPr>
        <p:sp>
          <p:nvSpPr>
            <p:cNvPr id="15369" name="AutoShape 9"/>
            <p:cNvSpPr>
              <a:spLocks noChangeArrowheads="1"/>
            </p:cNvSpPr>
            <p:nvPr/>
          </p:nvSpPr>
          <p:spPr bwMode="auto">
            <a:xfrm>
              <a:off x="624" y="3600"/>
              <a:ext cx="1728" cy="432"/>
            </a:xfrm>
            <a:prstGeom prst="bevel">
              <a:avLst>
                <a:gd name="adj" fmla="val 10417"/>
              </a:avLst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sl-SI">
                <a:latin typeface="Candara" pitchFamily="34" charset="0"/>
              </a:endParaRPr>
            </a:p>
          </p:txBody>
        </p:sp>
        <p:sp>
          <p:nvSpPr>
            <p:cNvPr id="15370" name="Text Box 10"/>
            <p:cNvSpPr txBox="1">
              <a:spLocks noChangeArrowheads="1"/>
            </p:cNvSpPr>
            <p:nvPr/>
          </p:nvSpPr>
          <p:spPr bwMode="auto">
            <a:xfrm>
              <a:off x="720" y="3696"/>
              <a:ext cx="1536" cy="231"/>
            </a:xfrm>
            <a:prstGeom prst="rect">
              <a:avLst/>
            </a:prstGeom>
            <a:grpFill/>
            <a:ln w="9525">
              <a:solidFill>
                <a:srgbClr val="FF7F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l-SI" dirty="0">
                  <a:solidFill>
                    <a:srgbClr val="FFFF99"/>
                  </a:solidFill>
                  <a:latin typeface="Candara" pitchFamily="34" charset="0"/>
                </a:rPr>
                <a:t>ODGOVOR</a:t>
              </a:r>
              <a:endParaRPr lang="en-US" dirty="0">
                <a:solidFill>
                  <a:srgbClr val="FFFF99"/>
                </a:solidFill>
                <a:latin typeface="Candara" pitchFamily="34" charset="0"/>
              </a:endParaRPr>
            </a:p>
          </p:txBody>
        </p:sp>
      </p:grpSp>
      <p:pic>
        <p:nvPicPr>
          <p:cNvPr id="8" name="Picture 1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5500" y="5564359"/>
            <a:ext cx="952500" cy="901359"/>
          </a:xfrm>
          <a:prstGeom prst="rect">
            <a:avLst/>
          </a:prstGeom>
          <a:noFill/>
        </p:spPr>
      </p:pic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981200" y="762001"/>
            <a:ext cx="8229600" cy="1815882"/>
          </a:xfrm>
          <a:prstGeom prst="rect">
            <a:avLst/>
          </a:prstGeom>
          <a:solidFill>
            <a:srgbClr val="569319"/>
          </a:solidFill>
          <a:ln w="38100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l-SI" sz="3200" b="1" dirty="0">
                <a:solidFill>
                  <a:schemeClr val="bg1"/>
                </a:solidFill>
                <a:latin typeface="Candara" pitchFamily="34" charset="0"/>
              </a:rPr>
              <a:t>Je telesna in duševna odvisnost od nekaterih snovi in razvad, ki izčrpavajo naše telo.</a:t>
            </a:r>
          </a:p>
          <a:p>
            <a:pPr algn="ctr" eaLnBrk="0" hangingPunct="0">
              <a:spcBef>
                <a:spcPct val="50000"/>
              </a:spcBef>
            </a:pPr>
            <a:endParaRPr lang="en-US" sz="3200" b="1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333500" y="2743200"/>
            <a:ext cx="9601200" cy="2057400"/>
          </a:xfrm>
          <a:prstGeom prst="rect">
            <a:avLst/>
          </a:prstGeom>
          <a:solidFill>
            <a:schemeClr val="bg1"/>
          </a:solidFill>
          <a:ln w="9525">
            <a:solidFill>
              <a:srgbClr val="FF7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sl-SI" sz="3600" dirty="0">
                <a:latin typeface="Candara" pitchFamily="34" charset="0"/>
              </a:rPr>
              <a:t>2.2 Kaj je zasvojenost?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f65e196fd2f127388a82d75976f7342f5ff51"/>
  <p:tag name="ISPRING_RESOURCE_PATHS_HASH" val="4629d1acff76b6dbbddfc74ca371a17fef35e076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5158</TotalTime>
  <Words>886</Words>
  <Application>Microsoft Office PowerPoint</Application>
  <PresentationFormat>Širokozaslonsko</PresentationFormat>
  <Paragraphs>155</Paragraphs>
  <Slides>33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33</vt:i4>
      </vt:variant>
      <vt:variant>
        <vt:lpstr>Diaprojekcije po meri</vt:lpstr>
      </vt:variant>
      <vt:variant>
        <vt:i4>1</vt:i4>
      </vt:variant>
    </vt:vector>
  </HeadingPairs>
  <TitlesOfParts>
    <vt:vector size="38" baseType="lpstr">
      <vt:lpstr>Arial</vt:lpstr>
      <vt:lpstr>Calibri</vt:lpstr>
      <vt:lpstr>Candara</vt:lpstr>
      <vt:lpstr>Default Design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Vir:</vt:lpstr>
      <vt:lpstr>(1.1)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Kviz</dc:title>
  <dc:creator>Klavdija</dc:creator>
  <dc:description>Created by Jerry Myers is 1998 for a class.</dc:description>
  <cp:lastModifiedBy>Admin</cp:lastModifiedBy>
  <cp:revision>192</cp:revision>
  <dcterms:created xsi:type="dcterms:W3CDTF">1998-08-03T22:24:04Z</dcterms:created>
  <dcterms:modified xsi:type="dcterms:W3CDTF">2023-11-07T10:44:00Z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e completed">
    <vt:lpwstr>1998</vt:lpwstr>
  </property>
</Properties>
</file>