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980" r:id="rId3"/>
    <p:sldId id="981" r:id="rId4"/>
    <p:sldId id="982" r:id="rId5"/>
    <p:sldId id="983" r:id="rId6"/>
    <p:sldId id="984" r:id="rId7"/>
    <p:sldId id="985" r:id="rId8"/>
    <p:sldId id="986" r:id="rId9"/>
    <p:sldId id="987" r:id="rId10"/>
    <p:sldId id="988" r:id="rId11"/>
    <p:sldId id="989" r:id="rId12"/>
    <p:sldId id="990" r:id="rId13"/>
    <p:sldId id="991" r:id="rId14"/>
    <p:sldId id="992" r:id="rId15"/>
    <p:sldId id="993" r:id="rId16"/>
    <p:sldId id="998" r:id="rId17"/>
    <p:sldId id="994" r:id="rId18"/>
    <p:sldId id="995" r:id="rId19"/>
    <p:sldId id="996" r:id="rId2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6D1F4-158D-4B71-A54E-2ED41625CED5}" type="datetimeFigureOut">
              <a:rPr lang="sl-SI" smtClean="0"/>
              <a:t>16. 05. 2026</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EF5C8-759A-436E-B15E-E93131D48CBA}" type="slidenum">
              <a:rPr lang="sl-SI" smtClean="0"/>
              <a:t>‹#›</a:t>
            </a:fld>
            <a:endParaRPr lang="sl-SI"/>
          </a:p>
        </p:txBody>
      </p:sp>
    </p:spTree>
    <p:extLst>
      <p:ext uri="{BB962C8B-B14F-4D97-AF65-F5344CB8AC3E}">
        <p14:creationId xmlns:p14="http://schemas.microsoft.com/office/powerpoint/2010/main" val="884067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B15D56-05FE-41B6-EEC0-EE5AA413D6CC}"/>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1E71DD30-E80A-2F81-DBD7-EF3CE15C3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C42F3078-E4EF-2F5A-8A05-486542C24603}"/>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5" name="Označba mesta noge 4">
            <a:extLst>
              <a:ext uri="{FF2B5EF4-FFF2-40B4-BE49-F238E27FC236}">
                <a16:creationId xmlns:a16="http://schemas.microsoft.com/office/drawing/2014/main" id="{04CB34EF-BBA3-5365-9BDC-C0A738A6D3E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EEDD22D-716B-BABA-4F90-59F204319976}"/>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2264086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B3B8D5-6256-2C32-3615-5FE98C78B3DD}"/>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F0166C78-3C77-0BA6-AC92-8A9510C15E2D}"/>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3044155-82D7-9D1A-CE37-C97AB10BF94D}"/>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5" name="Označba mesta noge 4">
            <a:extLst>
              <a:ext uri="{FF2B5EF4-FFF2-40B4-BE49-F238E27FC236}">
                <a16:creationId xmlns:a16="http://schemas.microsoft.com/office/drawing/2014/main" id="{0C16DAAD-3A14-1CC1-2A99-BE2DD795B75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B9A2520-A253-B328-7D7E-A5FB4CE7E234}"/>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5798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1C77DF4A-3A40-70CE-DC3F-0F55B41F3C6B}"/>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9D45BF9-8D41-4A21-A958-251FC54183DC}"/>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F4D1F2F-0288-5FA9-302E-F4D9C86D4C58}"/>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5" name="Označba mesta noge 4">
            <a:extLst>
              <a:ext uri="{FF2B5EF4-FFF2-40B4-BE49-F238E27FC236}">
                <a16:creationId xmlns:a16="http://schemas.microsoft.com/office/drawing/2014/main" id="{D9C8830A-7873-7D20-9B95-9F8D45150AB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7E39314-69DA-8256-AA9C-1CE909184B84}"/>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81701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Uredite slog podnaslova matrice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ED83-C335-4FA4-BDA6-179399F756AF}"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92183876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D372B-98C9-45C1-B3E4-0BB45466FF19}"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spTree>
    <p:extLst>
      <p:ext uri="{BB962C8B-B14F-4D97-AF65-F5344CB8AC3E}">
        <p14:creationId xmlns:p14="http://schemas.microsoft.com/office/powerpoint/2010/main" val="25673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sl-SI"/>
              <a:t>Uredite slog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FC54D-B943-45B3-B5E2-99D8C109FCA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1580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95B58-2672-420F-A83F-490BC50CA27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7797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sl-SI"/>
              <a:t>Uredite sloge besedila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11E4B-E72E-4AA2-ADB0-98F0264233B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spTree>
    <p:extLst>
      <p:ext uri="{BB962C8B-B14F-4D97-AF65-F5344CB8AC3E}">
        <p14:creationId xmlns:p14="http://schemas.microsoft.com/office/powerpoint/2010/main" val="708419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E36E0-6D9A-4190-9200-1A7B025678ED}"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240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1BB38-EF53-41DB-B574-B2714CC5853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spTree>
    <p:extLst>
      <p:ext uri="{BB962C8B-B14F-4D97-AF65-F5344CB8AC3E}">
        <p14:creationId xmlns:p14="http://schemas.microsoft.com/office/powerpoint/2010/main" val="4105787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sl-SI"/>
              <a:t>Uredite slog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CA22FC-E472-4603-8085-7E8C7182AB6E}"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6668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19AF15-0713-79F2-5463-A0B485D215ED}"/>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DDAB1C3-CC11-EF21-8304-139B0BC9E19A}"/>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832B07A-98FF-A02D-0691-FBFAE1645052}"/>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5" name="Označba mesta noge 4">
            <a:extLst>
              <a:ext uri="{FF2B5EF4-FFF2-40B4-BE49-F238E27FC236}">
                <a16:creationId xmlns:a16="http://schemas.microsoft.com/office/drawing/2014/main" id="{C52EAA31-4A68-C8C0-06DD-71DC50DE780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2EFAF92-6F8F-9F92-C9E8-40DC82D65946}"/>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4209271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8CC9E-CCC7-4B27-9C8A-D0E9DAFC469C}"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D34817">
                  <a:lumMod val="40000"/>
                  <a:lumOff val="6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711693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E803D-59A1-47A9-A29E-85B68C4F61F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8677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667A5-1DA1-48F3-B53A-014B6633B534}"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388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1A436A-2A1D-77F6-70FF-97ADA0313A92}"/>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C554E4CA-8346-586F-565C-FD0E75BDA7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1D35712-D790-5A04-1F00-4FC7A2F954C5}"/>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5" name="Označba mesta noge 4">
            <a:extLst>
              <a:ext uri="{FF2B5EF4-FFF2-40B4-BE49-F238E27FC236}">
                <a16:creationId xmlns:a16="http://schemas.microsoft.com/office/drawing/2014/main" id="{8E31F29C-6B23-6F47-9112-196B3D9C3EB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2C710E3-B889-F99B-5496-CE908441AD8B}"/>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119395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9E7439-D4F5-BDD8-7979-DAF4C745EC8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8CACE46B-3C34-C730-ECE4-71E2F60BE797}"/>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63D495FE-373F-7651-8260-D6890DD6B0CE}"/>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14E07794-5F71-5CFE-46EF-3714BDE4D7C3}"/>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6" name="Označba mesta noge 5">
            <a:extLst>
              <a:ext uri="{FF2B5EF4-FFF2-40B4-BE49-F238E27FC236}">
                <a16:creationId xmlns:a16="http://schemas.microsoft.com/office/drawing/2014/main" id="{D73D11F3-7C19-C151-E68E-792825F90BA3}"/>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23354A4-5E62-F617-6AA0-3F1AAB857851}"/>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362772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8E00DC-C3E1-453A-5722-4FDC72DD9B2C}"/>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34C2C2C2-CED6-F21A-D15A-E66C1E9C12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D6F523CC-8244-98C1-53B7-17C53A516FF3}"/>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E1643553-FB9F-D430-9B6B-EBB7640E5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84BBE553-1AB2-110A-3DAB-EF91E8B7E36F}"/>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A0C8506D-2A86-C7AC-E262-A28E209D1932}"/>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8" name="Označba mesta noge 7">
            <a:extLst>
              <a:ext uri="{FF2B5EF4-FFF2-40B4-BE49-F238E27FC236}">
                <a16:creationId xmlns:a16="http://schemas.microsoft.com/office/drawing/2014/main" id="{7A5329DE-6474-358C-13EF-6DF7325B034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E342E061-19E2-7F30-C8B2-524BC041243A}"/>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418055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9B2ED3-7EFF-C537-8686-47AB9601BAB6}"/>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74D39886-04ED-F318-368A-2F4CBF3C455E}"/>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4" name="Označba mesta noge 3">
            <a:extLst>
              <a:ext uri="{FF2B5EF4-FFF2-40B4-BE49-F238E27FC236}">
                <a16:creationId xmlns:a16="http://schemas.microsoft.com/office/drawing/2014/main" id="{CB28EF79-13D1-0B8D-F432-A0D245024BD4}"/>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21834470-94E8-C14E-0A21-F722C1FCD768}"/>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133417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43B713EA-D71D-B596-D1FA-6763EB13186B}"/>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3" name="Označba mesta noge 2">
            <a:extLst>
              <a:ext uri="{FF2B5EF4-FFF2-40B4-BE49-F238E27FC236}">
                <a16:creationId xmlns:a16="http://schemas.microsoft.com/office/drawing/2014/main" id="{F1D325B7-D2C7-F9C3-1EE6-8FE27667C144}"/>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5BD65C1D-5592-0C81-07AA-B5F9746DF550}"/>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5189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A32E22-F768-303E-1AB3-6C9501E5EB4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AEB9920-5ED5-CD7C-1B93-4328EBB92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0514169A-D838-62A5-8CC5-F46B6BA2D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3F2F93B-ECD9-59B4-2329-C368C5E783D8}"/>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6" name="Označba mesta noge 5">
            <a:extLst>
              <a:ext uri="{FF2B5EF4-FFF2-40B4-BE49-F238E27FC236}">
                <a16:creationId xmlns:a16="http://schemas.microsoft.com/office/drawing/2014/main" id="{8F7FA436-87CC-C8D3-13CF-FD092E9837D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BAA53A7-CA7E-63F6-B5E9-2C8ADB6FFD84}"/>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172469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A6F47F-FBE8-94D5-3562-622453CFBD61}"/>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8F052CB-0BAF-773C-5922-05E750DB1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D3A0EE69-7848-AF8B-C704-E4E2F390F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C7346392-7CAA-1BC3-56FD-730A4E2B0420}"/>
              </a:ext>
            </a:extLst>
          </p:cNvPr>
          <p:cNvSpPr>
            <a:spLocks noGrp="1"/>
          </p:cNvSpPr>
          <p:nvPr>
            <p:ph type="dt" sz="half" idx="10"/>
          </p:nvPr>
        </p:nvSpPr>
        <p:spPr/>
        <p:txBody>
          <a:bodyPr/>
          <a:lstStyle/>
          <a:p>
            <a:fld id="{B81CFD90-0F53-426F-8FE5-5A0CB44D34FD}" type="datetimeFigureOut">
              <a:rPr lang="sl-SI" smtClean="0"/>
              <a:t>16. 05. 2026</a:t>
            </a:fld>
            <a:endParaRPr lang="sl-SI"/>
          </a:p>
        </p:txBody>
      </p:sp>
      <p:sp>
        <p:nvSpPr>
          <p:cNvPr id="6" name="Označba mesta noge 5">
            <a:extLst>
              <a:ext uri="{FF2B5EF4-FFF2-40B4-BE49-F238E27FC236}">
                <a16:creationId xmlns:a16="http://schemas.microsoft.com/office/drawing/2014/main" id="{3A9CC80A-4821-6B3B-96D8-064FC2755233}"/>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901E084-D7C1-5440-D045-F29EE41F5FFE}"/>
              </a:ext>
            </a:extLst>
          </p:cNvPr>
          <p:cNvSpPr>
            <a:spLocks noGrp="1"/>
          </p:cNvSpPr>
          <p:nvPr>
            <p:ph type="sldNum" sz="quarter" idx="12"/>
          </p:nvPr>
        </p:nvSpPr>
        <p:spPr/>
        <p:txBody>
          <a:bodyPr/>
          <a:lstStyle/>
          <a:p>
            <a:fld id="{B82E706A-E360-4E40-9E28-2D5A717440FA}" type="slidenum">
              <a:rPr lang="sl-SI" smtClean="0"/>
              <a:t>‹#›</a:t>
            </a:fld>
            <a:endParaRPr lang="sl-SI"/>
          </a:p>
        </p:txBody>
      </p:sp>
    </p:spTree>
    <p:extLst>
      <p:ext uri="{BB962C8B-B14F-4D97-AF65-F5344CB8AC3E}">
        <p14:creationId xmlns:p14="http://schemas.microsoft.com/office/powerpoint/2010/main" val="212824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D5A3A252-FDC9-19B1-E00D-1D290FC67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983B822-E893-E5D2-6582-F73C14D4E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A045F4D-B015-7B95-24C4-7DD4EE276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1CFD90-0F53-426F-8FE5-5A0CB44D34FD}" type="datetimeFigureOut">
              <a:rPr lang="sl-SI" smtClean="0"/>
              <a:t>16. 05. 2026</a:t>
            </a:fld>
            <a:endParaRPr lang="sl-SI"/>
          </a:p>
        </p:txBody>
      </p:sp>
      <p:sp>
        <p:nvSpPr>
          <p:cNvPr id="5" name="Označba mesta noge 4">
            <a:extLst>
              <a:ext uri="{FF2B5EF4-FFF2-40B4-BE49-F238E27FC236}">
                <a16:creationId xmlns:a16="http://schemas.microsoft.com/office/drawing/2014/main" id="{B0AA8DD3-429F-F00E-6246-00DFEA5CCA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55C5D8F5-7BD3-5A84-C5AD-C98B914CE0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2E706A-E360-4E40-9E28-2D5A717440FA}" type="slidenum">
              <a:rPr lang="sl-SI" smtClean="0"/>
              <a:t>‹#›</a:t>
            </a:fld>
            <a:endParaRPr lang="sl-SI"/>
          </a:p>
        </p:txBody>
      </p:sp>
    </p:spTree>
    <p:extLst>
      <p:ext uri="{BB962C8B-B14F-4D97-AF65-F5344CB8AC3E}">
        <p14:creationId xmlns:p14="http://schemas.microsoft.com/office/powerpoint/2010/main" val="375958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l-SI"/>
          </a:p>
        </p:txBody>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1A5B0-DD74-4BC7-96D3-901634CACEF2}" type="datetime1">
              <a:rPr kumimoji="0" lang="sl-SI" sz="1050" b="0" i="0" u="none" strike="noStrike" kern="1200" cap="none" spc="0" normalizeH="0" baseline="0" noProof="0" smtClean="0">
                <a:ln>
                  <a:noFill/>
                </a:ln>
                <a:solidFill>
                  <a:srgbClr val="D34817">
                    <a:lumMod val="40000"/>
                    <a:lumOff val="60000"/>
                  </a:srgbClr>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16. 05. 2026</a:t>
            </a:fld>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1050" b="0" i="0" u="none" strike="noStrike" kern="1200" cap="none" spc="0" normalizeH="0" baseline="0" noProof="0">
              <a:ln>
                <a:noFill/>
              </a:ln>
              <a:solidFill>
                <a:srgbClr val="D34817">
                  <a:lumMod val="40000"/>
                  <a:lumOff val="6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909706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3778F2-81F3-C8DE-8938-B62069922A75}"/>
              </a:ext>
            </a:extLst>
          </p:cNvPr>
          <p:cNvSpPr>
            <a:spLocks noGrp="1"/>
          </p:cNvSpPr>
          <p:nvPr>
            <p:ph type="title"/>
          </p:nvPr>
        </p:nvSpPr>
        <p:spPr>
          <a:xfrm>
            <a:off x="1261872" y="294198"/>
            <a:ext cx="9692640" cy="698860"/>
          </a:xfrm>
        </p:spPr>
        <p:txBody>
          <a:bodyPr>
            <a:normAutofit/>
          </a:bodyPr>
          <a:lstStyle/>
          <a:p>
            <a:pPr algn="ctr"/>
            <a:r>
              <a:rPr lang="sl-SI" dirty="0"/>
              <a:t>1.4 OSI IN GREDI</a:t>
            </a:r>
          </a:p>
        </p:txBody>
      </p:sp>
      <p:sp>
        <p:nvSpPr>
          <p:cNvPr id="3" name="Označba mesta vsebine 2">
            <a:extLst>
              <a:ext uri="{FF2B5EF4-FFF2-40B4-BE49-F238E27FC236}">
                <a16:creationId xmlns:a16="http://schemas.microsoft.com/office/drawing/2014/main" id="{D475A6CD-1C41-FA96-2354-8CA48827E188}"/>
              </a:ext>
            </a:extLst>
          </p:cNvPr>
          <p:cNvSpPr>
            <a:spLocks noGrp="1"/>
          </p:cNvSpPr>
          <p:nvPr>
            <p:ph idx="1"/>
          </p:nvPr>
        </p:nvSpPr>
        <p:spPr>
          <a:xfrm>
            <a:off x="802432" y="993058"/>
            <a:ext cx="10152079" cy="5437239"/>
          </a:xfrm>
        </p:spPr>
        <p:txBody>
          <a:bodyPr>
            <a:normAutofit fontScale="92500"/>
          </a:bodyPr>
          <a:lstStyle/>
          <a:p>
            <a:pPr marL="0" indent="0">
              <a:buNone/>
            </a:pPr>
            <a:r>
              <a:rPr lang="sl-SI" dirty="0">
                <a:solidFill>
                  <a:schemeClr val="tx2">
                    <a:lumMod val="50000"/>
                  </a:schemeClr>
                </a:solidFill>
              </a:rPr>
              <a:t>Pri vseh strojih, pri katerih obstaja vrtilno gibanje, so potrebni tudi elementi, ki omogočajo vrtenje. Takšni elementi so osi in gredi. Geometrijske osi teh elementov so istočasno tudi geometrijske osi elementov, ki so na osi ali gredi pritrjeni in se vrtijo.</a:t>
            </a:r>
          </a:p>
          <a:p>
            <a:pPr marL="0" indent="0">
              <a:buNone/>
            </a:pPr>
            <a:r>
              <a:rPr lang="sl-SI" dirty="0">
                <a:solidFill>
                  <a:schemeClr val="tx2">
                    <a:lumMod val="50000"/>
                  </a:schemeClr>
                </a:solidFill>
              </a:rPr>
              <a:t>Osi in gredi imajo po dolžini različne prereze zaradi nastavkov, ki preprečujejo njim ter delom na njih aksialni premik.</a:t>
            </a:r>
          </a:p>
          <a:p>
            <a:pPr marL="0" indent="0">
              <a:buNone/>
            </a:pPr>
            <a:r>
              <a:rPr lang="sl-SI" dirty="0">
                <a:solidFill>
                  <a:schemeClr val="tx2">
                    <a:lumMod val="50000"/>
                  </a:schemeClr>
                </a:solidFill>
              </a:rPr>
              <a:t>Osi in gredi ločujemo med seboj po načinu obremenitve. </a:t>
            </a:r>
            <a:r>
              <a:rPr lang="sl-SI" b="1" dirty="0">
                <a:solidFill>
                  <a:schemeClr val="tx2">
                    <a:lumMod val="50000"/>
                  </a:schemeClr>
                </a:solidFill>
              </a:rPr>
              <a:t>Osi so obremenjene s prečnimi silami, ki jih obremenjujejo na upogib. Gredi pa pripadajo vrtečim elementom, ki so obremenjeni s prečnimi silami in še s torzijskim momentom.</a:t>
            </a:r>
          </a:p>
          <a:p>
            <a:pPr marL="0" indent="0">
              <a:buNone/>
            </a:pPr>
            <a:r>
              <a:rPr lang="sl-SI" dirty="0">
                <a:solidFill>
                  <a:schemeClr val="tx2">
                    <a:lumMod val="50000"/>
                  </a:schemeClr>
                </a:solidFill>
              </a:rPr>
              <a:t>Prečne sile izhajajo iz obremenitev med obratovanjem, iz teže delov, ki so na gredi ali osi in iz teže gredi in osi. Pojavijo pa se tudi osne sile na gredi, ki gred obremenjujejo na uklon. Torzijski moment izhaja iz delovnega stroja, ki prenaša moč in vrtenje na gredi s pomočjo jermenic, zobnikov itd. </a:t>
            </a:r>
          </a:p>
          <a:p>
            <a:pPr marL="0" indent="0">
              <a:buNone/>
            </a:pPr>
            <a:r>
              <a:rPr lang="sl-SI" dirty="0">
                <a:solidFill>
                  <a:schemeClr val="tx2">
                    <a:lumMod val="50000"/>
                  </a:schemeClr>
                </a:solidFill>
              </a:rPr>
              <a:t>Osi in gredi se najpogosteje izdelujejo iz jekla, ki ga grobo oblikujemo v želeno obliko s kovanjem ali s stiskanjem. Končno obliko pa damo osi ali gredi s struženjem in brušenjem zlasti na površinah, na katere so pritrjeni ležaji ali drugi rotirajoči deli.</a:t>
            </a:r>
          </a:p>
        </p:txBody>
      </p:sp>
      <p:sp>
        <p:nvSpPr>
          <p:cNvPr id="4" name="Označba mesta številke diapozitiva 3">
            <a:extLst>
              <a:ext uri="{FF2B5EF4-FFF2-40B4-BE49-F238E27FC236}">
                <a16:creationId xmlns:a16="http://schemas.microsoft.com/office/drawing/2014/main" id="{C63DB73B-47DD-95E7-3EF0-837180AF7AA8}"/>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837065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233265"/>
                <a:ext cx="10212373" cy="6330535"/>
              </a:xfrm>
            </p:spPr>
            <p:txBody>
              <a:bodyPr>
                <a:normAutofit/>
              </a:bodyPr>
              <a:lstStyle/>
              <a:p>
                <a:pPr marL="0" indent="0">
                  <a:buNone/>
                </a:pPr>
                <a:r>
                  <a:rPr lang="sl-SI" b="1" dirty="0">
                    <a:solidFill>
                      <a:schemeClr val="accent1"/>
                    </a:solidFill>
                  </a:rPr>
                  <a:t>POTEK REŠEVANJA</a:t>
                </a:r>
              </a:p>
              <a:p>
                <a:pPr marL="0" indent="0">
                  <a:buNone/>
                </a:pPr>
                <a:r>
                  <a:rPr lang="sl-SI" sz="1900" b="1" dirty="0">
                    <a:solidFill>
                      <a:schemeClr val="tx2"/>
                    </a:solidFill>
                  </a:rPr>
                  <a:t>1.Maksimalni upogibni moment: </a:t>
                </a:r>
                <a14:m>
                  <m:oMath xmlns:m="http://schemas.openxmlformats.org/officeDocument/2006/math">
                    <m:sSub>
                      <m:sSubPr>
                        <m:ctrlPr>
                          <a:rPr lang="sl-SI" sz="1900" i="1" smtClean="0">
                            <a:solidFill>
                              <a:schemeClr val="tx2"/>
                            </a:solidFill>
                            <a:latin typeface="Cambria Math" panose="02040503050406030204" pitchFamily="18" charset="0"/>
                          </a:rPr>
                        </m:ctrlPr>
                      </m:sSubPr>
                      <m:e>
                        <m:r>
                          <a:rPr lang="sl-SI" sz="1900" b="0" i="1" smtClean="0">
                            <a:solidFill>
                              <a:schemeClr val="tx2"/>
                            </a:solidFill>
                            <a:latin typeface="Cambria Math" panose="02040503050406030204" pitchFamily="18" charset="0"/>
                          </a:rPr>
                          <m:t>𝑀</m:t>
                        </m:r>
                      </m:e>
                      <m:sub>
                        <m:r>
                          <a:rPr lang="sl-SI" sz="1900" b="0" i="1" smtClean="0">
                            <a:solidFill>
                              <a:schemeClr val="tx2"/>
                            </a:solidFill>
                            <a:latin typeface="Cambria Math" panose="02040503050406030204" pitchFamily="18" charset="0"/>
                          </a:rPr>
                          <m:t>𝑚𝑎𝑥</m:t>
                        </m:r>
                      </m:sub>
                    </m:sSub>
                    <m:r>
                      <a:rPr lang="sl-SI" sz="1900" b="0" i="1" smtClean="0">
                        <a:solidFill>
                          <a:schemeClr val="tx2"/>
                        </a:solidFill>
                        <a:latin typeface="Cambria Math" panose="02040503050406030204" pitchFamily="18" charset="0"/>
                      </a:rPr>
                      <m:t>=</m:t>
                    </m:r>
                    <m:f>
                      <m:fPr>
                        <m:ctrlPr>
                          <a:rPr lang="sl-SI" sz="1900" b="0" i="1" smtClean="0">
                            <a:solidFill>
                              <a:schemeClr val="tx2"/>
                            </a:solidFill>
                            <a:latin typeface="Cambria Math" panose="02040503050406030204" pitchFamily="18" charset="0"/>
                          </a:rPr>
                        </m:ctrlPr>
                      </m:fPr>
                      <m:num>
                        <m:r>
                          <a:rPr lang="sl-SI" sz="1900" b="0" i="1" smtClean="0">
                            <a:solidFill>
                              <a:schemeClr val="tx2"/>
                            </a:solidFill>
                            <a:latin typeface="Cambria Math" panose="02040503050406030204" pitchFamily="18" charset="0"/>
                          </a:rPr>
                          <m:t>𝐹</m:t>
                        </m:r>
                      </m:num>
                      <m:den>
                        <m:r>
                          <a:rPr lang="sl-SI" sz="1900" b="0" i="1" smtClean="0">
                            <a:solidFill>
                              <a:schemeClr val="tx2"/>
                            </a:solidFill>
                            <a:latin typeface="Cambria Math" panose="02040503050406030204" pitchFamily="18" charset="0"/>
                          </a:rPr>
                          <m:t>2</m:t>
                        </m:r>
                      </m:den>
                    </m:f>
                    <m:r>
                      <a:rPr lang="sl-SI" sz="1900" b="0" i="1" smtClean="0">
                        <a:solidFill>
                          <a:schemeClr val="tx2"/>
                        </a:solidFill>
                        <a:latin typeface="Cambria Math" panose="02040503050406030204" pitchFamily="18" charset="0"/>
                        <a:ea typeface="Cambria Math" panose="02040503050406030204" pitchFamily="18" charset="0"/>
                      </a:rPr>
                      <m:t>∙</m:t>
                    </m:r>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𝐿</m:t>
                        </m:r>
                      </m:num>
                      <m:den>
                        <m:r>
                          <a:rPr lang="sl-SI" sz="1900" b="0" i="1" smtClean="0">
                            <a:solidFill>
                              <a:schemeClr val="tx2"/>
                            </a:solidFill>
                            <a:latin typeface="Cambria Math" panose="02040503050406030204" pitchFamily="18" charset="0"/>
                            <a:ea typeface="Cambria Math" panose="02040503050406030204" pitchFamily="18" charset="0"/>
                          </a:rPr>
                          <m:t>2</m:t>
                        </m:r>
                      </m:den>
                    </m:f>
                    <m:r>
                      <a:rPr lang="sl-SI" sz="1900" b="0" i="1" smtClean="0">
                        <a:solidFill>
                          <a:schemeClr val="tx2"/>
                        </a:solidFill>
                        <a:latin typeface="Cambria Math" panose="02040503050406030204" pitchFamily="18" charset="0"/>
                        <a:ea typeface="Cambria Math" panose="02040503050406030204" pitchFamily="18" charset="0"/>
                      </a:rPr>
                      <m:t>=</m:t>
                    </m:r>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20∙</m:t>
                        </m:r>
                        <m:sSup>
                          <m:sSupPr>
                            <m:ctrlPr>
                              <a:rPr lang="sl-SI" sz="1900" b="0" i="1" smtClean="0">
                                <a:solidFill>
                                  <a:schemeClr val="tx2"/>
                                </a:solidFill>
                                <a:latin typeface="Cambria Math" panose="02040503050406030204" pitchFamily="18" charset="0"/>
                                <a:ea typeface="Cambria Math" panose="02040503050406030204" pitchFamily="18" charset="0"/>
                              </a:rPr>
                            </m:ctrlPr>
                          </m:sSupPr>
                          <m:e>
                            <m:r>
                              <a:rPr lang="sl-SI" sz="1900" b="0" i="1" smtClean="0">
                                <a:solidFill>
                                  <a:schemeClr val="tx2"/>
                                </a:solidFill>
                                <a:latin typeface="Cambria Math" panose="02040503050406030204" pitchFamily="18" charset="0"/>
                                <a:ea typeface="Cambria Math" panose="02040503050406030204" pitchFamily="18" charset="0"/>
                              </a:rPr>
                              <m:t>10</m:t>
                            </m:r>
                          </m:e>
                          <m:sup>
                            <m:r>
                              <a:rPr lang="sl-SI" sz="1900" b="0" i="1" smtClean="0">
                                <a:solidFill>
                                  <a:schemeClr val="tx2"/>
                                </a:solidFill>
                                <a:latin typeface="Cambria Math" panose="02040503050406030204" pitchFamily="18" charset="0"/>
                                <a:ea typeface="Cambria Math" panose="02040503050406030204" pitchFamily="18" charset="0"/>
                              </a:rPr>
                              <m:t>4</m:t>
                            </m:r>
                          </m:sup>
                        </m:sSup>
                        <m:r>
                          <a:rPr lang="sl-SI" sz="1900" b="0" i="1" smtClean="0">
                            <a:solidFill>
                              <a:schemeClr val="tx2"/>
                            </a:solidFill>
                            <a:latin typeface="Cambria Math" panose="02040503050406030204" pitchFamily="18" charset="0"/>
                            <a:ea typeface="Cambria Math" panose="02040503050406030204" pitchFamily="18" charset="0"/>
                          </a:rPr>
                          <m:t>∙</m:t>
                        </m:r>
                        <m:sSup>
                          <m:sSupPr>
                            <m:ctrlPr>
                              <a:rPr lang="sl-SI" sz="1900" b="0" i="1" smtClean="0">
                                <a:solidFill>
                                  <a:schemeClr val="tx2"/>
                                </a:solidFill>
                                <a:latin typeface="Cambria Math" panose="02040503050406030204" pitchFamily="18" charset="0"/>
                                <a:ea typeface="Cambria Math" panose="02040503050406030204" pitchFamily="18" charset="0"/>
                              </a:rPr>
                            </m:ctrlPr>
                          </m:sSupPr>
                          <m:e>
                            <m:r>
                              <a:rPr lang="sl-SI" sz="1900" b="0" i="1" smtClean="0">
                                <a:solidFill>
                                  <a:schemeClr val="tx2"/>
                                </a:solidFill>
                                <a:latin typeface="Cambria Math" panose="02040503050406030204" pitchFamily="18" charset="0"/>
                                <a:ea typeface="Cambria Math" panose="02040503050406030204" pitchFamily="18" charset="0"/>
                              </a:rPr>
                              <m:t>10</m:t>
                            </m:r>
                          </m:e>
                          <m:sup>
                            <m:r>
                              <a:rPr lang="sl-SI" sz="1900" b="0" i="1" smtClean="0">
                                <a:solidFill>
                                  <a:schemeClr val="tx2"/>
                                </a:solidFill>
                                <a:latin typeface="Cambria Math" panose="02040503050406030204" pitchFamily="18" charset="0"/>
                                <a:ea typeface="Cambria Math" panose="02040503050406030204" pitchFamily="18" charset="0"/>
                              </a:rPr>
                              <m:t>2</m:t>
                            </m:r>
                          </m:sup>
                        </m:sSup>
                      </m:num>
                      <m:den>
                        <m:r>
                          <a:rPr lang="sl-SI" sz="1900" b="0" i="1" smtClean="0">
                            <a:solidFill>
                              <a:schemeClr val="tx2"/>
                            </a:solidFill>
                            <a:latin typeface="Cambria Math" panose="02040503050406030204" pitchFamily="18" charset="0"/>
                            <a:ea typeface="Cambria Math" panose="02040503050406030204" pitchFamily="18" charset="0"/>
                          </a:rPr>
                          <m:t>4</m:t>
                        </m:r>
                      </m:den>
                    </m:f>
                    <m:r>
                      <a:rPr lang="sl-SI" sz="1900" b="0" i="1" smtClean="0">
                        <a:solidFill>
                          <a:schemeClr val="tx2"/>
                        </a:solidFill>
                        <a:latin typeface="Cambria Math" panose="02040503050406030204" pitchFamily="18" charset="0"/>
                        <a:ea typeface="Cambria Math" panose="02040503050406030204" pitchFamily="18" charset="0"/>
                      </a:rPr>
                      <m:t>=50∙</m:t>
                    </m:r>
                    <m:sSup>
                      <m:sSupPr>
                        <m:ctrlPr>
                          <a:rPr lang="sl-SI" sz="1900" b="0" i="1" smtClean="0">
                            <a:solidFill>
                              <a:schemeClr val="tx2"/>
                            </a:solidFill>
                            <a:latin typeface="Cambria Math" panose="02040503050406030204" pitchFamily="18" charset="0"/>
                            <a:ea typeface="Cambria Math" panose="02040503050406030204" pitchFamily="18" charset="0"/>
                          </a:rPr>
                        </m:ctrlPr>
                      </m:sSupPr>
                      <m:e>
                        <m:r>
                          <a:rPr lang="sl-SI" sz="1900" b="0" i="1" smtClean="0">
                            <a:solidFill>
                              <a:schemeClr val="tx2"/>
                            </a:solidFill>
                            <a:latin typeface="Cambria Math" panose="02040503050406030204" pitchFamily="18" charset="0"/>
                            <a:ea typeface="Cambria Math" panose="02040503050406030204" pitchFamily="18" charset="0"/>
                          </a:rPr>
                          <m:t>10</m:t>
                        </m:r>
                      </m:e>
                      <m:sup>
                        <m:r>
                          <a:rPr lang="sl-SI" sz="1900" b="0" i="1" smtClean="0">
                            <a:solidFill>
                              <a:schemeClr val="tx2"/>
                            </a:solidFill>
                            <a:latin typeface="Cambria Math" panose="02040503050406030204" pitchFamily="18" charset="0"/>
                            <a:ea typeface="Cambria Math" panose="02040503050406030204" pitchFamily="18" charset="0"/>
                          </a:rPr>
                          <m:t>6</m:t>
                        </m:r>
                      </m:sup>
                    </m:sSup>
                    <m:r>
                      <a:rPr lang="sl-SI" sz="1900" b="0" i="1" smtClean="0">
                        <a:solidFill>
                          <a:schemeClr val="tx2"/>
                        </a:solidFill>
                        <a:latin typeface="Cambria Math" panose="02040503050406030204" pitchFamily="18" charset="0"/>
                        <a:ea typeface="Cambria Math" panose="02040503050406030204" pitchFamily="18" charset="0"/>
                      </a:rPr>
                      <m:t>𝑁𝑚𝑚</m:t>
                    </m:r>
                  </m:oMath>
                </a14:m>
                <a:endParaRPr lang="sl-SI" sz="1900" dirty="0">
                  <a:solidFill>
                    <a:schemeClr val="tx2"/>
                  </a:solidFill>
                </a:endParaRPr>
              </a:p>
              <a:p>
                <a:pPr marL="0" indent="0">
                  <a:buNone/>
                </a:pPr>
                <a:r>
                  <a:rPr lang="sl-SI" sz="1900" b="1" dirty="0">
                    <a:solidFill>
                      <a:schemeClr val="tx2"/>
                    </a:solidFill>
                  </a:rPr>
                  <a:t>2.Premer osi </a:t>
                </a:r>
                <a:r>
                  <a:rPr lang="sl-SI" sz="1900" b="1" dirty="0">
                    <a:solidFill>
                      <a:schemeClr val="tx2"/>
                    </a:solidFill>
                    <a:sym typeface="Wingdings" panose="05000000000000000000" pitchFamily="2" charset="2"/>
                  </a:rPr>
                  <a:t> ker se os vrti, nastane v njej izmenična napetost, zato moramo upoštevati trajno izmenično trdnost osi </a:t>
                </a:r>
                <a14:m>
                  <m:oMath xmlns:m="http://schemas.openxmlformats.org/officeDocument/2006/math">
                    <m:sSub>
                      <m:sSubPr>
                        <m:ctrlPr>
                          <a:rPr lang="sl-SI" sz="1900" b="1" i="1" smtClean="0">
                            <a:solidFill>
                              <a:schemeClr val="tx2"/>
                            </a:solidFill>
                            <a:latin typeface="Cambria Math" panose="02040503050406030204" pitchFamily="18" charset="0"/>
                            <a:sym typeface="Wingdings" panose="05000000000000000000" pitchFamily="2" charset="2"/>
                          </a:rPr>
                        </m:ctrlPr>
                      </m:sSubPr>
                      <m:e>
                        <m:r>
                          <a:rPr lang="sl-SI" sz="1900" b="1" i="1" smtClean="0">
                            <a:solidFill>
                              <a:schemeClr val="tx2"/>
                            </a:solidFill>
                            <a:latin typeface="Cambria Math" panose="02040503050406030204" pitchFamily="18" charset="0"/>
                            <a:ea typeface="Cambria Math" panose="02040503050406030204" pitchFamily="18" charset="0"/>
                            <a:sym typeface="Wingdings" panose="05000000000000000000" pitchFamily="2" charset="2"/>
                          </a:rPr>
                          <m:t>𝝈</m:t>
                        </m:r>
                      </m:e>
                      <m:sub>
                        <m:r>
                          <a:rPr lang="sl-SI" sz="1900" b="1" i="1" smtClean="0">
                            <a:solidFill>
                              <a:schemeClr val="tx2"/>
                            </a:solidFill>
                            <a:latin typeface="Cambria Math" panose="02040503050406030204" pitchFamily="18" charset="0"/>
                            <a:sym typeface="Wingdings" panose="05000000000000000000" pitchFamily="2" charset="2"/>
                          </a:rPr>
                          <m:t>𝑫𝒊𝒛𝒎</m:t>
                        </m:r>
                      </m:sub>
                    </m:sSub>
                  </m:oMath>
                </a14:m>
                <a:r>
                  <a:rPr lang="sl-SI" sz="1900" b="1" dirty="0">
                    <a:solidFill>
                      <a:schemeClr val="tx2"/>
                    </a:solidFill>
                  </a:rPr>
                  <a:t> in določimo dopustno napetost.</a:t>
                </a:r>
              </a:p>
              <a:p>
                <a:pPr marL="0" indent="0">
                  <a:buNone/>
                </a:pPr>
                <a14:m>
                  <m:oMath xmlns:m="http://schemas.openxmlformats.org/officeDocument/2006/math">
                    <m:sSub>
                      <m:sSubPr>
                        <m:ctrlPr>
                          <a:rPr lang="sl-SI" sz="1900" i="1">
                            <a:solidFill>
                              <a:schemeClr val="tx2"/>
                            </a:solidFill>
                            <a:latin typeface="Cambria Math" panose="02040503050406030204" pitchFamily="18" charset="0"/>
                          </a:rPr>
                        </m:ctrlPr>
                      </m:sSubPr>
                      <m:e>
                        <m:r>
                          <a:rPr lang="sl-SI" sz="1900" i="1">
                            <a:solidFill>
                              <a:schemeClr val="tx2"/>
                            </a:solidFill>
                            <a:latin typeface="Cambria Math" panose="02040503050406030204" pitchFamily="18" charset="0"/>
                            <a:ea typeface="Cambria Math" panose="02040503050406030204" pitchFamily="18" charset="0"/>
                          </a:rPr>
                          <m:t>𝜎</m:t>
                        </m:r>
                      </m:e>
                      <m:sub>
                        <m:r>
                          <a:rPr lang="sl-SI" sz="1900" i="1">
                            <a:solidFill>
                              <a:schemeClr val="tx2"/>
                            </a:solidFill>
                            <a:latin typeface="Cambria Math" panose="02040503050406030204" pitchFamily="18" charset="0"/>
                          </a:rPr>
                          <m:t>𝑑𝑜𝑝</m:t>
                        </m:r>
                      </m:sub>
                    </m:sSub>
                    <m:r>
                      <a:rPr lang="sl-SI" sz="1900" i="1">
                        <a:solidFill>
                          <a:schemeClr val="tx2"/>
                        </a:solidFill>
                        <a:latin typeface="Cambria Math" panose="02040503050406030204" pitchFamily="18" charset="0"/>
                      </a:rPr>
                      <m:t>=</m:t>
                    </m:r>
                    <m:f>
                      <m:fPr>
                        <m:ctrlPr>
                          <a:rPr lang="sl-SI" sz="1900" i="1">
                            <a:solidFill>
                              <a:schemeClr val="tx2"/>
                            </a:solidFill>
                            <a:latin typeface="Cambria Math" panose="02040503050406030204" pitchFamily="18" charset="0"/>
                          </a:rPr>
                        </m:ctrlPr>
                      </m:fPr>
                      <m:num>
                        <m:sSub>
                          <m:sSubPr>
                            <m:ctrlPr>
                              <a:rPr lang="sl-SI" sz="1900" i="1">
                                <a:solidFill>
                                  <a:schemeClr val="tx2"/>
                                </a:solidFill>
                                <a:latin typeface="Cambria Math" panose="02040503050406030204" pitchFamily="18" charset="0"/>
                              </a:rPr>
                            </m:ctrlPr>
                          </m:sSubPr>
                          <m:e>
                            <m:r>
                              <a:rPr lang="sl-SI" sz="1900" i="1">
                                <a:solidFill>
                                  <a:schemeClr val="tx2"/>
                                </a:solidFill>
                                <a:latin typeface="Cambria Math" panose="02040503050406030204" pitchFamily="18" charset="0"/>
                                <a:ea typeface="Cambria Math" panose="02040503050406030204" pitchFamily="18" charset="0"/>
                              </a:rPr>
                              <m:t>𝜎</m:t>
                            </m:r>
                          </m:e>
                          <m:sub>
                            <m:r>
                              <a:rPr lang="sl-SI" sz="1900" i="1">
                                <a:solidFill>
                                  <a:schemeClr val="tx2"/>
                                </a:solidFill>
                                <a:latin typeface="Cambria Math" panose="02040503050406030204" pitchFamily="18" charset="0"/>
                              </a:rPr>
                              <m:t>𝐷</m:t>
                            </m:r>
                            <m:r>
                              <a:rPr lang="sl-SI" sz="1900" b="0" i="1" smtClean="0">
                                <a:solidFill>
                                  <a:schemeClr val="tx2"/>
                                </a:solidFill>
                                <a:latin typeface="Cambria Math" panose="02040503050406030204" pitchFamily="18" charset="0"/>
                              </a:rPr>
                              <m:t>𝑖𝑧𝑚</m:t>
                            </m:r>
                          </m:sub>
                        </m:sSub>
                      </m:num>
                      <m:den>
                        <m:sSub>
                          <m:sSubPr>
                            <m:ctrlPr>
                              <a:rPr lang="sl-SI" sz="1900" i="1">
                                <a:solidFill>
                                  <a:schemeClr val="tx2"/>
                                </a:solidFill>
                                <a:latin typeface="Cambria Math" panose="02040503050406030204" pitchFamily="18" charset="0"/>
                              </a:rPr>
                            </m:ctrlPr>
                          </m:sSubPr>
                          <m:e>
                            <m:r>
                              <a:rPr lang="sl-SI" sz="1900" i="1">
                                <a:solidFill>
                                  <a:schemeClr val="tx2"/>
                                </a:solidFill>
                                <a:latin typeface="Cambria Math" panose="02040503050406030204" pitchFamily="18" charset="0"/>
                              </a:rPr>
                              <m:t>𝑣</m:t>
                            </m:r>
                          </m:e>
                          <m:sub>
                            <m:r>
                              <a:rPr lang="sl-SI" sz="1900" i="1">
                                <a:solidFill>
                                  <a:schemeClr val="tx2"/>
                                </a:solidFill>
                                <a:latin typeface="Cambria Math" panose="02040503050406030204" pitchFamily="18" charset="0"/>
                              </a:rPr>
                              <m:t>𝑀</m:t>
                            </m:r>
                          </m:sub>
                        </m:sSub>
                      </m:den>
                    </m:f>
                    <m:r>
                      <a:rPr lang="sl-SI" sz="1900">
                        <a:solidFill>
                          <a:schemeClr val="tx2"/>
                        </a:solidFill>
                        <a:latin typeface="Cambria Math" panose="02040503050406030204" pitchFamily="18" charset="0"/>
                      </a:rPr>
                      <m:t>=</m:t>
                    </m:r>
                    <m:f>
                      <m:fPr>
                        <m:ctrlPr>
                          <a:rPr lang="sl-SI" sz="1900" i="1">
                            <a:solidFill>
                              <a:schemeClr val="tx2"/>
                            </a:solidFill>
                            <a:latin typeface="Cambria Math" panose="02040503050406030204" pitchFamily="18" charset="0"/>
                          </a:rPr>
                        </m:ctrlPr>
                      </m:fPr>
                      <m:num>
                        <m:r>
                          <a:rPr lang="sl-SI" sz="1900" b="0" i="1" smtClean="0">
                            <a:solidFill>
                              <a:schemeClr val="tx2"/>
                            </a:solidFill>
                            <a:latin typeface="Cambria Math" panose="02040503050406030204" pitchFamily="18" charset="0"/>
                          </a:rPr>
                          <m:t>24</m:t>
                        </m:r>
                        <m:r>
                          <a:rPr lang="sl-SI" sz="1900" i="1">
                            <a:solidFill>
                              <a:schemeClr val="tx2"/>
                            </a:solidFill>
                            <a:latin typeface="Cambria Math" panose="02040503050406030204" pitchFamily="18" charset="0"/>
                          </a:rPr>
                          <m:t>0</m:t>
                        </m:r>
                      </m:num>
                      <m:den>
                        <m:r>
                          <a:rPr lang="sl-SI" sz="1900" b="0" i="1" smtClean="0">
                            <a:solidFill>
                              <a:schemeClr val="tx2"/>
                            </a:solidFill>
                            <a:latin typeface="Cambria Math" panose="02040503050406030204" pitchFamily="18" charset="0"/>
                          </a:rPr>
                          <m:t>5</m:t>
                        </m:r>
                      </m:den>
                    </m:f>
                    <m:r>
                      <a:rPr lang="sl-SI" sz="1900">
                        <a:solidFill>
                          <a:schemeClr val="tx2"/>
                        </a:solidFill>
                        <a:latin typeface="Cambria Math" panose="02040503050406030204" pitchFamily="18" charset="0"/>
                      </a:rPr>
                      <m:t>=</m:t>
                    </m:r>
                    <m:r>
                      <a:rPr lang="sl-SI" sz="1900" b="0" i="0" smtClean="0">
                        <a:solidFill>
                          <a:schemeClr val="tx2"/>
                        </a:solidFill>
                        <a:latin typeface="Cambria Math" panose="02040503050406030204" pitchFamily="18" charset="0"/>
                      </a:rPr>
                      <m:t>48</m:t>
                    </m:r>
                    <m:r>
                      <a:rPr lang="sl-SI" sz="1900">
                        <a:solidFill>
                          <a:schemeClr val="tx2"/>
                        </a:solidFill>
                        <a:latin typeface="Cambria Math" panose="02040503050406030204" pitchFamily="18" charset="0"/>
                      </a:rPr>
                      <m:t> </m:t>
                    </m:r>
                    <m:r>
                      <m:rPr>
                        <m:sty m:val="p"/>
                      </m:rPr>
                      <a:rPr lang="sl-SI" sz="1900">
                        <a:solidFill>
                          <a:schemeClr val="tx2"/>
                        </a:solidFill>
                        <a:latin typeface="Cambria Math" panose="02040503050406030204" pitchFamily="18" charset="0"/>
                      </a:rPr>
                      <m:t>N</m:t>
                    </m:r>
                    <m:r>
                      <a:rPr lang="sl-SI" sz="1900">
                        <a:solidFill>
                          <a:schemeClr val="tx2"/>
                        </a:solidFill>
                        <a:latin typeface="Cambria Math" panose="02040503050406030204" pitchFamily="18" charset="0"/>
                      </a:rPr>
                      <m:t>/</m:t>
                    </m:r>
                    <m:sSup>
                      <m:sSupPr>
                        <m:ctrlPr>
                          <a:rPr lang="sl-SI" sz="1900" i="1">
                            <a:solidFill>
                              <a:schemeClr val="tx2"/>
                            </a:solidFill>
                            <a:latin typeface="Cambria Math" panose="02040503050406030204" pitchFamily="18" charset="0"/>
                          </a:rPr>
                        </m:ctrlPr>
                      </m:sSupPr>
                      <m:e>
                        <m:r>
                          <a:rPr lang="sl-SI" sz="1900" i="1">
                            <a:solidFill>
                              <a:schemeClr val="tx2"/>
                            </a:solidFill>
                            <a:latin typeface="Cambria Math" panose="02040503050406030204" pitchFamily="18" charset="0"/>
                          </a:rPr>
                          <m:t>𝑚𝑚</m:t>
                        </m:r>
                      </m:e>
                      <m:sup>
                        <m:r>
                          <a:rPr lang="sl-SI" sz="1900" i="1">
                            <a:solidFill>
                              <a:schemeClr val="tx2"/>
                            </a:solidFill>
                            <a:latin typeface="Cambria Math" panose="02040503050406030204" pitchFamily="18" charset="0"/>
                          </a:rPr>
                          <m:t>2</m:t>
                        </m:r>
                      </m:sup>
                    </m:sSup>
                  </m:oMath>
                </a14:m>
                <a:r>
                  <a:rPr lang="sl-SI" sz="1900" b="1" dirty="0">
                    <a:solidFill>
                      <a:schemeClr val="tx2"/>
                    </a:solidFill>
                  </a:rPr>
                  <a:t> in na osnovi tega podatka izračunamo premer osi</a:t>
                </a:r>
              </a:p>
              <a:p>
                <a:pPr marL="0" indent="0">
                  <a:buNone/>
                </a:pPr>
                <a14:m>
                  <m:oMathPara xmlns:m="http://schemas.openxmlformats.org/officeDocument/2006/math">
                    <m:oMathParaPr>
                      <m:jc m:val="centerGroup"/>
                    </m:oMathParaPr>
                    <m:oMath xmlns:m="http://schemas.openxmlformats.org/officeDocument/2006/math">
                      <m:sSub>
                        <m:sSubPr>
                          <m:ctrlPr>
                            <a:rPr lang="sl-SI" sz="1900" b="0" i="1" smtClean="0">
                              <a:solidFill>
                                <a:schemeClr val="tx2"/>
                              </a:solidFill>
                              <a:latin typeface="Cambria Math" panose="02040503050406030204" pitchFamily="18" charset="0"/>
                              <a:ea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𝑑</m:t>
                          </m:r>
                        </m:e>
                        <m:sub>
                          <m:r>
                            <a:rPr lang="sl-SI" sz="1900" b="0" i="1" smtClean="0">
                              <a:solidFill>
                                <a:schemeClr val="tx2"/>
                              </a:solidFill>
                              <a:latin typeface="Cambria Math" panose="02040503050406030204" pitchFamily="18" charset="0"/>
                              <a:ea typeface="Cambria Math" panose="02040503050406030204" pitchFamily="18" charset="0"/>
                            </a:rPr>
                            <m:t>0</m:t>
                          </m:r>
                        </m:sub>
                      </m:sSub>
                      <m:r>
                        <a:rPr lang="sl-SI" sz="1900" b="0" i="1" smtClean="0">
                          <a:solidFill>
                            <a:schemeClr val="tx2"/>
                          </a:solidFill>
                          <a:latin typeface="Cambria Math" panose="02040503050406030204" pitchFamily="18" charset="0"/>
                          <a:ea typeface="Cambria Math" panose="02040503050406030204" pitchFamily="18" charset="0"/>
                        </a:rPr>
                        <m:t>≥</m:t>
                      </m:r>
                      <m:rad>
                        <m:radPr>
                          <m:ctrlPr>
                            <a:rPr lang="sl-SI" sz="1900" b="0" i="1" smtClean="0">
                              <a:solidFill>
                                <a:schemeClr val="tx2"/>
                              </a:solidFill>
                              <a:latin typeface="Cambria Math" panose="02040503050406030204" pitchFamily="18" charset="0"/>
                              <a:ea typeface="Cambria Math" panose="02040503050406030204" pitchFamily="18" charset="0"/>
                            </a:rPr>
                          </m:ctrlPr>
                        </m:radPr>
                        <m:deg>
                          <m:r>
                            <m:rPr>
                              <m:brk m:alnAt="7"/>
                            </m:rPr>
                            <a:rPr lang="sl-SI" sz="1900" b="0" i="1" smtClean="0">
                              <a:solidFill>
                                <a:schemeClr val="tx2"/>
                              </a:solidFill>
                              <a:latin typeface="Cambria Math" panose="02040503050406030204" pitchFamily="18" charset="0"/>
                              <a:ea typeface="Cambria Math" panose="02040503050406030204" pitchFamily="18" charset="0"/>
                            </a:rPr>
                            <m:t>3</m:t>
                          </m:r>
                        </m:deg>
                        <m:e>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32</m:t>
                              </m:r>
                            </m:num>
                            <m:den>
                              <m:r>
                                <a:rPr lang="sl-SI" sz="1900" b="0" i="1" smtClean="0">
                                  <a:solidFill>
                                    <a:schemeClr val="tx2"/>
                                  </a:solidFill>
                                  <a:latin typeface="Cambria Math" panose="02040503050406030204" pitchFamily="18" charset="0"/>
                                  <a:ea typeface="Cambria Math" panose="02040503050406030204" pitchFamily="18" charset="0"/>
                                </a:rPr>
                                <m:t>𝜋</m:t>
                              </m:r>
                            </m:den>
                          </m:f>
                          <m:r>
                            <a:rPr lang="sl-SI" sz="1900" b="0" i="1" smtClean="0">
                              <a:solidFill>
                                <a:schemeClr val="tx2"/>
                              </a:solidFill>
                              <a:latin typeface="Cambria Math" panose="02040503050406030204" pitchFamily="18" charset="0"/>
                              <a:ea typeface="Cambria Math" panose="02040503050406030204" pitchFamily="18" charset="0"/>
                            </a:rPr>
                            <m:t>∙</m:t>
                          </m:r>
                          <m:f>
                            <m:fPr>
                              <m:ctrlPr>
                                <a:rPr lang="sl-SI" sz="1900" b="0" i="1" smtClean="0">
                                  <a:solidFill>
                                    <a:schemeClr val="tx2"/>
                                  </a:solidFill>
                                  <a:latin typeface="Cambria Math" panose="02040503050406030204" pitchFamily="18" charset="0"/>
                                  <a:ea typeface="Cambria Math" panose="02040503050406030204" pitchFamily="18" charset="0"/>
                                </a:rPr>
                              </m:ctrlPr>
                            </m:fPr>
                            <m:num>
                              <m:sSub>
                                <m:sSubPr>
                                  <m:ctrlPr>
                                    <a:rPr lang="sl-SI" sz="1900" b="0" i="1" smtClean="0">
                                      <a:solidFill>
                                        <a:schemeClr val="tx2"/>
                                      </a:solidFill>
                                      <a:latin typeface="Cambria Math" panose="02040503050406030204" pitchFamily="18" charset="0"/>
                                      <a:ea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𝑀</m:t>
                                  </m:r>
                                </m:e>
                                <m:sub>
                                  <m:r>
                                    <a:rPr lang="sl-SI" sz="1900" b="0" i="1" smtClean="0">
                                      <a:solidFill>
                                        <a:schemeClr val="tx2"/>
                                      </a:solidFill>
                                      <a:latin typeface="Cambria Math" panose="02040503050406030204" pitchFamily="18" charset="0"/>
                                      <a:ea typeface="Cambria Math" panose="02040503050406030204" pitchFamily="18" charset="0"/>
                                    </a:rPr>
                                    <m:t>𝑚𝑎𝑥</m:t>
                                  </m:r>
                                </m:sub>
                              </m:sSub>
                            </m:num>
                            <m:den>
                              <m:sSub>
                                <m:sSubPr>
                                  <m:ctrlPr>
                                    <a:rPr lang="sl-SI" sz="1900" b="0" i="1" smtClean="0">
                                      <a:solidFill>
                                        <a:schemeClr val="tx2"/>
                                      </a:solidFill>
                                      <a:latin typeface="Cambria Math" panose="02040503050406030204" pitchFamily="18" charset="0"/>
                                      <a:ea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𝜎</m:t>
                                  </m:r>
                                </m:e>
                                <m:sub>
                                  <m:r>
                                    <a:rPr lang="sl-SI" sz="1900" b="0" i="1" smtClean="0">
                                      <a:solidFill>
                                        <a:schemeClr val="tx2"/>
                                      </a:solidFill>
                                      <a:latin typeface="Cambria Math" panose="02040503050406030204" pitchFamily="18" charset="0"/>
                                      <a:ea typeface="Cambria Math" panose="02040503050406030204" pitchFamily="18" charset="0"/>
                                    </a:rPr>
                                    <m:t>𝑑𝑜𝑝</m:t>
                                  </m:r>
                                </m:sub>
                              </m:sSub>
                            </m:den>
                          </m:f>
                        </m:e>
                      </m:rad>
                      <m:r>
                        <a:rPr lang="sl-SI" sz="1900" b="0" i="0" smtClean="0">
                          <a:solidFill>
                            <a:schemeClr val="tx2"/>
                          </a:solidFill>
                          <a:latin typeface="Cambria Math" panose="02040503050406030204" pitchFamily="18" charset="0"/>
                          <a:ea typeface="Cambria Math" panose="02040503050406030204" pitchFamily="18" charset="0"/>
                        </a:rPr>
                        <m:t>=</m:t>
                      </m:r>
                      <m:rad>
                        <m:radPr>
                          <m:ctrlPr>
                            <a:rPr lang="sl-SI" sz="1900" b="0" i="1" smtClean="0">
                              <a:solidFill>
                                <a:schemeClr val="tx2"/>
                              </a:solidFill>
                              <a:latin typeface="Cambria Math" panose="02040503050406030204" pitchFamily="18" charset="0"/>
                              <a:ea typeface="Cambria Math" panose="02040503050406030204" pitchFamily="18" charset="0"/>
                            </a:rPr>
                          </m:ctrlPr>
                        </m:radPr>
                        <m:deg>
                          <m:r>
                            <m:rPr>
                              <m:brk m:alnAt="7"/>
                            </m:rPr>
                            <a:rPr lang="sl-SI" sz="1900" b="0" i="1" smtClean="0">
                              <a:solidFill>
                                <a:schemeClr val="tx2"/>
                              </a:solidFill>
                              <a:latin typeface="Cambria Math" panose="02040503050406030204" pitchFamily="18" charset="0"/>
                              <a:ea typeface="Cambria Math" panose="02040503050406030204" pitchFamily="18" charset="0"/>
                            </a:rPr>
                            <m:t>3</m:t>
                          </m:r>
                        </m:deg>
                        <m:e>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32∙50∙</m:t>
                              </m:r>
                              <m:sSup>
                                <m:sSupPr>
                                  <m:ctrlPr>
                                    <a:rPr lang="sl-SI" sz="1900" b="0" i="1" smtClean="0">
                                      <a:solidFill>
                                        <a:schemeClr val="tx2"/>
                                      </a:solidFill>
                                      <a:latin typeface="Cambria Math" panose="02040503050406030204" pitchFamily="18" charset="0"/>
                                      <a:ea typeface="Cambria Math" panose="02040503050406030204" pitchFamily="18" charset="0"/>
                                    </a:rPr>
                                  </m:ctrlPr>
                                </m:sSupPr>
                                <m:e>
                                  <m:r>
                                    <a:rPr lang="sl-SI" sz="1900" b="0" i="1" smtClean="0">
                                      <a:solidFill>
                                        <a:schemeClr val="tx2"/>
                                      </a:solidFill>
                                      <a:latin typeface="Cambria Math" panose="02040503050406030204" pitchFamily="18" charset="0"/>
                                      <a:ea typeface="Cambria Math" panose="02040503050406030204" pitchFamily="18" charset="0"/>
                                    </a:rPr>
                                    <m:t>10</m:t>
                                  </m:r>
                                </m:e>
                                <m:sup>
                                  <m:r>
                                    <a:rPr lang="sl-SI" sz="1900" b="0" i="1" smtClean="0">
                                      <a:solidFill>
                                        <a:schemeClr val="tx2"/>
                                      </a:solidFill>
                                      <a:latin typeface="Cambria Math" panose="02040503050406030204" pitchFamily="18" charset="0"/>
                                      <a:ea typeface="Cambria Math" panose="02040503050406030204" pitchFamily="18" charset="0"/>
                                    </a:rPr>
                                    <m:t>4</m:t>
                                  </m:r>
                                </m:sup>
                              </m:sSup>
                            </m:num>
                            <m:den>
                              <m:r>
                                <a:rPr lang="sl-SI" sz="1900" b="0" i="1" smtClean="0">
                                  <a:solidFill>
                                    <a:schemeClr val="tx2"/>
                                  </a:solidFill>
                                  <a:latin typeface="Cambria Math" panose="02040503050406030204" pitchFamily="18" charset="0"/>
                                  <a:ea typeface="Cambria Math" panose="02040503050406030204" pitchFamily="18" charset="0"/>
                                </a:rPr>
                                <m:t>𝜋</m:t>
                              </m:r>
                              <m:r>
                                <a:rPr lang="sl-SI" sz="1900" b="0" i="1" smtClean="0">
                                  <a:solidFill>
                                    <a:schemeClr val="tx2"/>
                                  </a:solidFill>
                                  <a:latin typeface="Cambria Math" panose="02040503050406030204" pitchFamily="18" charset="0"/>
                                  <a:ea typeface="Cambria Math" panose="02040503050406030204" pitchFamily="18" charset="0"/>
                                </a:rPr>
                                <m:t>∙48</m:t>
                              </m:r>
                            </m:den>
                          </m:f>
                        </m:e>
                      </m:rad>
                      <m:r>
                        <a:rPr lang="sl-SI" sz="1900" b="0" i="0" smtClean="0">
                          <a:solidFill>
                            <a:schemeClr val="tx2"/>
                          </a:solidFill>
                          <a:latin typeface="Cambria Math" panose="02040503050406030204" pitchFamily="18" charset="0"/>
                          <a:ea typeface="Cambria Math" panose="02040503050406030204" pitchFamily="18" charset="0"/>
                        </a:rPr>
                        <m:t>=219,74 </m:t>
                      </m:r>
                      <m:r>
                        <m:rPr>
                          <m:sty m:val="p"/>
                        </m:rPr>
                        <a:rPr lang="sl-SI" sz="1900" b="0" i="0" smtClean="0">
                          <a:solidFill>
                            <a:schemeClr val="tx2"/>
                          </a:solidFill>
                          <a:latin typeface="Cambria Math" panose="02040503050406030204" pitchFamily="18" charset="0"/>
                          <a:ea typeface="Cambria Math" panose="02040503050406030204" pitchFamily="18" charset="0"/>
                        </a:rPr>
                        <m:t>mm</m:t>
                      </m:r>
                    </m:oMath>
                  </m:oMathPara>
                </a14:m>
                <a:endParaRPr lang="sl-SI" sz="1900" dirty="0">
                  <a:solidFill>
                    <a:schemeClr val="tx2"/>
                  </a:solidFill>
                </a:endParaRPr>
              </a:p>
              <a:p>
                <a:pPr marL="0" indent="0">
                  <a:buNone/>
                </a:pPr>
                <a:r>
                  <a:rPr lang="sl-SI" sz="1900" b="1" dirty="0">
                    <a:solidFill>
                      <a:schemeClr val="tx2"/>
                    </a:solidFill>
                  </a:rPr>
                  <a:t>3.Premer osi v ležaju</a:t>
                </a:r>
              </a:p>
              <a:p>
                <a:pPr marL="0" indent="0">
                  <a:buNone/>
                </a:pPr>
                <a:r>
                  <a:rPr lang="sl-SI" dirty="0">
                    <a:solidFill>
                      <a:schemeClr val="tx2"/>
                    </a:solidFill>
                  </a:rPr>
                  <a:t>Upogibna napetost v ležaju je minimalna, kar se vidi iz diagrama upogibnih momentov. Na tem mestu je za določitev geometrijskih mer osi odločujoč površinski pritisk</a:t>
                </a:r>
              </a:p>
              <a:p>
                <a:pPr marL="0" indent="0">
                  <a:buNone/>
                </a:pPr>
                <a14:m>
                  <m:oMathPara xmlns:m="http://schemas.openxmlformats.org/officeDocument/2006/math">
                    <m:oMathParaPr>
                      <m:jc m:val="centerGroup"/>
                    </m:oMathParaPr>
                    <m:oMath xmlns:m="http://schemas.openxmlformats.org/officeDocument/2006/math">
                      <m:r>
                        <a:rPr lang="sl-SI" b="0" i="1" smtClean="0">
                          <a:solidFill>
                            <a:schemeClr val="tx2"/>
                          </a:solidFill>
                          <a:latin typeface="Cambria Math" panose="02040503050406030204" pitchFamily="18" charset="0"/>
                        </a:rPr>
                        <m:t>𝑝</m:t>
                      </m:r>
                      <m:r>
                        <a:rPr lang="sl-SI" b="0" i="1" smtClean="0">
                          <a:solidFill>
                            <a:schemeClr val="tx2"/>
                          </a:solidFill>
                          <a:latin typeface="Cambria Math" panose="02040503050406030204" pitchFamily="18" charset="0"/>
                        </a:rPr>
                        <m:t>=</m:t>
                      </m:r>
                      <m:f>
                        <m:fPr>
                          <m:ctrlPr>
                            <a:rPr lang="sl-SI" b="0" i="1" smtClean="0">
                              <a:solidFill>
                                <a:schemeClr val="tx2"/>
                              </a:solidFill>
                              <a:latin typeface="Cambria Math" panose="02040503050406030204" pitchFamily="18" charset="0"/>
                            </a:rPr>
                          </m:ctrlPr>
                        </m:fPr>
                        <m:num>
                          <m:r>
                            <a:rPr lang="sl-SI" b="0" i="1" smtClean="0">
                              <a:solidFill>
                                <a:schemeClr val="tx2"/>
                              </a:solidFill>
                              <a:latin typeface="Cambria Math" panose="02040503050406030204" pitchFamily="18" charset="0"/>
                            </a:rPr>
                            <m:t>𝐹</m:t>
                          </m:r>
                        </m:num>
                        <m:den>
                          <m:r>
                            <a:rPr lang="sl-SI" b="0" i="1" smtClean="0">
                              <a:solidFill>
                                <a:schemeClr val="tx2"/>
                              </a:solidFill>
                              <a:latin typeface="Cambria Math" panose="02040503050406030204" pitchFamily="18" charset="0"/>
                            </a:rPr>
                            <m:t>2</m:t>
                          </m:r>
                          <m:r>
                            <a:rPr lang="sl-SI" b="0" i="1" smtClean="0">
                              <a:solidFill>
                                <a:schemeClr val="tx2"/>
                              </a:solidFill>
                              <a:latin typeface="Cambria Math" panose="02040503050406030204" pitchFamily="18" charset="0"/>
                              <a:ea typeface="Cambria Math" panose="02040503050406030204" pitchFamily="18" charset="0"/>
                            </a:rPr>
                            <m:t>∙</m:t>
                          </m:r>
                          <m:r>
                            <a:rPr lang="sl-SI" b="0" i="1" smtClean="0">
                              <a:solidFill>
                                <a:schemeClr val="tx2"/>
                              </a:solidFill>
                              <a:latin typeface="Cambria Math" panose="02040503050406030204" pitchFamily="18" charset="0"/>
                              <a:ea typeface="Cambria Math" panose="02040503050406030204" pitchFamily="18" charset="0"/>
                            </a:rPr>
                            <m:t>𝑏</m:t>
                          </m:r>
                          <m:r>
                            <a:rPr lang="sl-SI" b="0" i="1" smtClean="0">
                              <a:solidFill>
                                <a:schemeClr val="tx2"/>
                              </a:solidFill>
                              <a:latin typeface="Cambria Math" panose="02040503050406030204" pitchFamily="18" charset="0"/>
                              <a:ea typeface="Cambria Math" panose="02040503050406030204" pitchFamily="18" charset="0"/>
                            </a:rPr>
                            <m:t>∙</m:t>
                          </m:r>
                          <m:sSubSup>
                            <m:sSubSupPr>
                              <m:ctrlPr>
                                <a:rPr lang="sl-SI" b="0" i="1" smtClean="0">
                                  <a:solidFill>
                                    <a:schemeClr val="tx2"/>
                                  </a:solidFill>
                                  <a:latin typeface="Cambria Math" panose="02040503050406030204" pitchFamily="18" charset="0"/>
                                  <a:ea typeface="Cambria Math" panose="02040503050406030204" pitchFamily="18" charset="0"/>
                                </a:rPr>
                              </m:ctrlPr>
                            </m:sSubSupPr>
                            <m:e>
                              <m:r>
                                <a:rPr lang="sl-SI" b="0" i="1" smtClean="0">
                                  <a:solidFill>
                                    <a:schemeClr val="tx2"/>
                                  </a:solidFill>
                                  <a:latin typeface="Cambria Math" panose="02040503050406030204" pitchFamily="18" charset="0"/>
                                  <a:ea typeface="Cambria Math" panose="02040503050406030204" pitchFamily="18" charset="0"/>
                                </a:rPr>
                                <m:t>𝑑</m:t>
                              </m:r>
                            </m:e>
                            <m:sub>
                              <m:r>
                                <a:rPr lang="sl-SI" b="0" i="1" smtClean="0">
                                  <a:solidFill>
                                    <a:schemeClr val="tx2"/>
                                  </a:solidFill>
                                  <a:latin typeface="Cambria Math" panose="02040503050406030204" pitchFamily="18" charset="0"/>
                                  <a:ea typeface="Cambria Math" panose="02040503050406030204" pitchFamily="18" charset="0"/>
                                </a:rPr>
                                <m:t>1</m:t>
                              </m:r>
                            </m:sub>
                            <m:sup>
                              <m:r>
                                <a:rPr lang="sl-SI" b="0" i="1" smtClean="0">
                                  <a:solidFill>
                                    <a:schemeClr val="tx2"/>
                                  </a:solidFill>
                                  <a:latin typeface="Cambria Math" panose="02040503050406030204" pitchFamily="18" charset="0"/>
                                  <a:ea typeface="Cambria Math" panose="02040503050406030204" pitchFamily="18" charset="0"/>
                                </a:rPr>
                                <m:t>2</m:t>
                              </m:r>
                            </m:sup>
                          </m:sSubSup>
                        </m:den>
                      </m:f>
                      <m:r>
                        <a:rPr lang="sl-SI" b="0" i="1" smtClean="0">
                          <a:solidFill>
                            <a:schemeClr val="tx2"/>
                          </a:solidFill>
                          <a:latin typeface="Cambria Math" panose="02040503050406030204" pitchFamily="18" charset="0"/>
                          <a:ea typeface="Cambria Math" panose="02040503050406030204" pitchFamily="18" charset="0"/>
                        </a:rPr>
                        <m:t>≤</m:t>
                      </m:r>
                      <m:sSub>
                        <m:sSubPr>
                          <m:ctrlPr>
                            <a:rPr lang="sl-SI" b="0" i="1" smtClean="0">
                              <a:solidFill>
                                <a:schemeClr val="tx2"/>
                              </a:solidFill>
                              <a:latin typeface="Cambria Math" panose="02040503050406030204" pitchFamily="18" charset="0"/>
                              <a:ea typeface="Cambria Math" panose="02040503050406030204" pitchFamily="18" charset="0"/>
                            </a:rPr>
                          </m:ctrlPr>
                        </m:sSubPr>
                        <m:e>
                          <m:r>
                            <a:rPr lang="sl-SI" b="0" i="1" smtClean="0">
                              <a:solidFill>
                                <a:schemeClr val="tx2"/>
                              </a:solidFill>
                              <a:latin typeface="Cambria Math" panose="02040503050406030204" pitchFamily="18" charset="0"/>
                              <a:ea typeface="Cambria Math" panose="02040503050406030204" pitchFamily="18" charset="0"/>
                            </a:rPr>
                            <m:t>𝑝</m:t>
                          </m:r>
                        </m:e>
                        <m:sub>
                          <m:r>
                            <a:rPr lang="sl-SI" b="0" i="1" smtClean="0">
                              <a:solidFill>
                                <a:schemeClr val="tx2"/>
                              </a:solidFill>
                              <a:latin typeface="Cambria Math" panose="02040503050406030204" pitchFamily="18" charset="0"/>
                              <a:ea typeface="Cambria Math" panose="02040503050406030204" pitchFamily="18" charset="0"/>
                            </a:rPr>
                            <m:t>𝑑𝑜𝑝</m:t>
                          </m:r>
                        </m:sub>
                      </m:sSub>
                    </m:oMath>
                  </m:oMathPara>
                </a14:m>
                <a:endParaRPr lang="sl-SI" dirty="0">
                  <a:solidFill>
                    <a:schemeClr val="tx2"/>
                  </a:solidFill>
                </a:endParaRPr>
              </a:p>
              <a:p>
                <a:pPr marL="0" indent="0">
                  <a:buNone/>
                </a:pPr>
                <a:r>
                  <a:rPr lang="sl-SI" dirty="0">
                    <a:solidFill>
                      <a:schemeClr val="tx2"/>
                    </a:solidFill>
                  </a:rPr>
                  <a:t>Če upoštevamo, da je </a:t>
                </a:r>
                <a14:m>
                  <m:oMath xmlns:m="http://schemas.openxmlformats.org/officeDocument/2006/math">
                    <m:f>
                      <m:fPr>
                        <m:ctrlPr>
                          <a:rPr lang="sl-SI" i="1">
                            <a:solidFill>
                              <a:schemeClr val="tx2"/>
                            </a:solidFill>
                            <a:latin typeface="Cambria Math" panose="02040503050406030204" pitchFamily="18" charset="0"/>
                          </a:rPr>
                        </m:ctrlPr>
                      </m:fPr>
                      <m:num>
                        <m:r>
                          <a:rPr lang="sl-SI" i="1">
                            <a:solidFill>
                              <a:schemeClr val="tx2"/>
                            </a:solidFill>
                            <a:latin typeface="Cambria Math" panose="02040503050406030204" pitchFamily="18" charset="0"/>
                          </a:rPr>
                          <m:t>𝑏</m:t>
                        </m:r>
                      </m:num>
                      <m:den>
                        <m:sSub>
                          <m:sSubPr>
                            <m:ctrlPr>
                              <a:rPr lang="sl-SI" i="1">
                                <a:solidFill>
                                  <a:schemeClr val="tx2"/>
                                </a:solidFill>
                                <a:latin typeface="Cambria Math" panose="02040503050406030204" pitchFamily="18" charset="0"/>
                              </a:rPr>
                            </m:ctrlPr>
                          </m:sSubPr>
                          <m:e>
                            <m:r>
                              <a:rPr lang="sl-SI" i="1">
                                <a:solidFill>
                                  <a:schemeClr val="tx2"/>
                                </a:solidFill>
                                <a:latin typeface="Cambria Math" panose="02040503050406030204" pitchFamily="18" charset="0"/>
                              </a:rPr>
                              <m:t>𝑑</m:t>
                            </m:r>
                          </m:e>
                          <m:sub>
                            <m:r>
                              <a:rPr lang="sl-SI" i="1">
                                <a:solidFill>
                                  <a:schemeClr val="tx2"/>
                                </a:solidFill>
                                <a:latin typeface="Cambria Math" panose="02040503050406030204" pitchFamily="18" charset="0"/>
                              </a:rPr>
                              <m:t>1</m:t>
                            </m:r>
                          </m:sub>
                        </m:sSub>
                      </m:den>
                    </m:f>
                    <m:r>
                      <a:rPr lang="sl-SI" i="1">
                        <a:solidFill>
                          <a:schemeClr val="tx2"/>
                        </a:solidFill>
                        <a:latin typeface="Cambria Math" panose="02040503050406030204" pitchFamily="18" charset="0"/>
                      </a:rPr>
                      <m:t>=1</m:t>
                    </m:r>
                  </m:oMath>
                </a14:m>
                <a:r>
                  <a:rPr lang="sl-SI" dirty="0">
                    <a:solidFill>
                      <a:schemeClr val="tx2"/>
                    </a:solidFill>
                  </a:rPr>
                  <a:t>, sledi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𝑑</m:t>
                        </m:r>
                      </m:e>
                      <m:sub>
                        <m:r>
                          <a:rPr lang="sl-SI" b="0" i="1" smtClean="0">
                            <a:solidFill>
                              <a:schemeClr val="tx2"/>
                            </a:solidFill>
                            <a:latin typeface="Cambria Math" panose="02040503050406030204" pitchFamily="18" charset="0"/>
                          </a:rPr>
                          <m:t>1</m:t>
                        </m:r>
                      </m:sub>
                    </m:sSub>
                    <m:r>
                      <a:rPr lang="sl-SI" b="0" i="1" smtClean="0">
                        <a:solidFill>
                          <a:schemeClr val="tx2"/>
                        </a:solidFill>
                        <a:latin typeface="Cambria Math" panose="02040503050406030204" pitchFamily="18" charset="0"/>
                      </a:rPr>
                      <m:t>=</m:t>
                    </m:r>
                    <m:rad>
                      <m:radPr>
                        <m:degHide m:val="on"/>
                        <m:ctrlPr>
                          <a:rPr lang="sl-SI" b="0" i="1" smtClean="0">
                            <a:solidFill>
                              <a:schemeClr val="tx2"/>
                            </a:solidFill>
                            <a:latin typeface="Cambria Math" panose="02040503050406030204" pitchFamily="18" charset="0"/>
                          </a:rPr>
                        </m:ctrlPr>
                      </m:radPr>
                      <m:deg/>
                      <m:e>
                        <m:f>
                          <m:fPr>
                            <m:ctrlPr>
                              <a:rPr lang="sl-SI" b="0" i="1" smtClean="0">
                                <a:solidFill>
                                  <a:schemeClr val="tx2"/>
                                </a:solidFill>
                                <a:latin typeface="Cambria Math" panose="02040503050406030204" pitchFamily="18" charset="0"/>
                              </a:rPr>
                            </m:ctrlPr>
                          </m:fPr>
                          <m:num>
                            <m:r>
                              <a:rPr lang="sl-SI" b="0" i="1" smtClean="0">
                                <a:solidFill>
                                  <a:schemeClr val="tx2"/>
                                </a:solidFill>
                                <a:latin typeface="Cambria Math" panose="02040503050406030204" pitchFamily="18" charset="0"/>
                              </a:rPr>
                              <m:t>𝐹</m:t>
                            </m:r>
                          </m:num>
                          <m:den>
                            <m:r>
                              <a:rPr lang="sl-SI" b="0" i="1" smtClean="0">
                                <a:solidFill>
                                  <a:schemeClr val="tx2"/>
                                </a:solidFill>
                                <a:latin typeface="Cambria Math" panose="02040503050406030204" pitchFamily="18" charset="0"/>
                              </a:rPr>
                              <m:t>2</m:t>
                            </m:r>
                            <m:r>
                              <a:rPr lang="sl-SI" b="0" i="1" smtClean="0">
                                <a:solidFill>
                                  <a:schemeClr val="tx2"/>
                                </a:solidFill>
                                <a:latin typeface="Cambria Math" panose="02040503050406030204" pitchFamily="18" charset="0"/>
                                <a:ea typeface="Cambria Math" panose="02040503050406030204" pitchFamily="18" charset="0"/>
                              </a:rPr>
                              <m:t>∙</m:t>
                            </m:r>
                            <m:sSub>
                              <m:sSubPr>
                                <m:ctrlPr>
                                  <a:rPr lang="sl-SI" b="0" i="1" smtClean="0">
                                    <a:solidFill>
                                      <a:schemeClr val="tx2"/>
                                    </a:solidFill>
                                    <a:latin typeface="Cambria Math" panose="02040503050406030204" pitchFamily="18" charset="0"/>
                                    <a:ea typeface="Cambria Math" panose="02040503050406030204" pitchFamily="18" charset="0"/>
                                  </a:rPr>
                                </m:ctrlPr>
                              </m:sSubPr>
                              <m:e>
                                <m:r>
                                  <a:rPr lang="sl-SI" b="0" i="1" smtClean="0">
                                    <a:solidFill>
                                      <a:schemeClr val="tx2"/>
                                    </a:solidFill>
                                    <a:latin typeface="Cambria Math" panose="02040503050406030204" pitchFamily="18" charset="0"/>
                                    <a:ea typeface="Cambria Math" panose="02040503050406030204" pitchFamily="18" charset="0"/>
                                  </a:rPr>
                                  <m:t>𝑝</m:t>
                                </m:r>
                              </m:e>
                              <m:sub>
                                <m:r>
                                  <a:rPr lang="sl-SI" b="0" i="1" smtClean="0">
                                    <a:solidFill>
                                      <a:schemeClr val="tx2"/>
                                    </a:solidFill>
                                    <a:latin typeface="Cambria Math" panose="02040503050406030204" pitchFamily="18" charset="0"/>
                                    <a:ea typeface="Cambria Math" panose="02040503050406030204" pitchFamily="18" charset="0"/>
                                  </a:rPr>
                                  <m:t>𝑑𝑜𝑝</m:t>
                                </m:r>
                              </m:sub>
                            </m:sSub>
                          </m:den>
                        </m:f>
                      </m:e>
                    </m:rad>
                    <m:r>
                      <a:rPr lang="sl-SI" b="0" i="0" smtClean="0">
                        <a:solidFill>
                          <a:schemeClr val="tx2"/>
                        </a:solidFill>
                        <a:latin typeface="Cambria Math" panose="02040503050406030204" pitchFamily="18" charset="0"/>
                      </a:rPr>
                      <m:t>=</m:t>
                    </m:r>
                    <m:rad>
                      <m:radPr>
                        <m:degHide m:val="on"/>
                        <m:ctrlPr>
                          <a:rPr lang="sl-SI" b="0" i="1" smtClean="0">
                            <a:solidFill>
                              <a:schemeClr val="tx2"/>
                            </a:solidFill>
                            <a:latin typeface="Cambria Math" panose="02040503050406030204" pitchFamily="18" charset="0"/>
                          </a:rPr>
                        </m:ctrlPr>
                      </m:radPr>
                      <m:deg/>
                      <m:e>
                        <m:f>
                          <m:fPr>
                            <m:ctrlPr>
                              <a:rPr lang="sl-SI" b="0" i="1" smtClean="0">
                                <a:solidFill>
                                  <a:schemeClr val="tx2"/>
                                </a:solidFill>
                                <a:latin typeface="Cambria Math" panose="02040503050406030204" pitchFamily="18" charset="0"/>
                              </a:rPr>
                            </m:ctrlPr>
                          </m:fPr>
                          <m:num>
                            <m:r>
                              <a:rPr lang="sl-SI" b="0" i="1" smtClean="0">
                                <a:solidFill>
                                  <a:schemeClr val="tx2"/>
                                </a:solidFill>
                                <a:latin typeface="Cambria Math" panose="02040503050406030204" pitchFamily="18" charset="0"/>
                              </a:rPr>
                              <m:t>20</m:t>
                            </m:r>
                            <m:r>
                              <a:rPr lang="sl-SI" b="0" i="1" smtClean="0">
                                <a:solidFill>
                                  <a:schemeClr val="tx2"/>
                                </a:solidFill>
                                <a:latin typeface="Cambria Math" panose="02040503050406030204" pitchFamily="18" charset="0"/>
                                <a:ea typeface="Cambria Math" panose="02040503050406030204" pitchFamily="18" charset="0"/>
                              </a:rPr>
                              <m:t>∙</m:t>
                            </m:r>
                            <m:sSup>
                              <m:sSupPr>
                                <m:ctrlPr>
                                  <a:rPr lang="sl-SI" b="0" i="1" smtClean="0">
                                    <a:solidFill>
                                      <a:schemeClr val="tx2"/>
                                    </a:solidFill>
                                    <a:latin typeface="Cambria Math" panose="02040503050406030204" pitchFamily="18" charset="0"/>
                                    <a:ea typeface="Cambria Math" panose="02040503050406030204" pitchFamily="18" charset="0"/>
                                  </a:rPr>
                                </m:ctrlPr>
                              </m:sSupPr>
                              <m:e>
                                <m:r>
                                  <a:rPr lang="sl-SI" b="0" i="1" smtClean="0">
                                    <a:solidFill>
                                      <a:schemeClr val="tx2"/>
                                    </a:solidFill>
                                    <a:latin typeface="Cambria Math" panose="02040503050406030204" pitchFamily="18" charset="0"/>
                                    <a:ea typeface="Cambria Math" panose="02040503050406030204" pitchFamily="18" charset="0"/>
                                  </a:rPr>
                                  <m:t>10</m:t>
                                </m:r>
                              </m:e>
                              <m:sup>
                                <m:r>
                                  <a:rPr lang="sl-SI" b="0" i="1" smtClean="0">
                                    <a:solidFill>
                                      <a:schemeClr val="tx2"/>
                                    </a:solidFill>
                                    <a:latin typeface="Cambria Math" panose="02040503050406030204" pitchFamily="18" charset="0"/>
                                    <a:ea typeface="Cambria Math" panose="02040503050406030204" pitchFamily="18" charset="0"/>
                                  </a:rPr>
                                  <m:t>4</m:t>
                                </m:r>
                              </m:sup>
                            </m:sSup>
                          </m:num>
                          <m:den>
                            <m:r>
                              <a:rPr lang="sl-SI" b="0" i="1" smtClean="0">
                                <a:solidFill>
                                  <a:schemeClr val="tx2"/>
                                </a:solidFill>
                                <a:latin typeface="Cambria Math" panose="02040503050406030204" pitchFamily="18" charset="0"/>
                              </a:rPr>
                              <m:t>2</m:t>
                            </m:r>
                            <m:r>
                              <a:rPr lang="sl-SI" b="0" i="1" smtClean="0">
                                <a:solidFill>
                                  <a:schemeClr val="tx2"/>
                                </a:solidFill>
                                <a:latin typeface="Cambria Math" panose="02040503050406030204" pitchFamily="18" charset="0"/>
                                <a:ea typeface="Cambria Math" panose="02040503050406030204" pitchFamily="18" charset="0"/>
                              </a:rPr>
                              <m:t>∙8</m:t>
                            </m:r>
                          </m:den>
                        </m:f>
                      </m:e>
                    </m:rad>
                    <m:r>
                      <a:rPr lang="sl-SI" b="0" i="0" smtClean="0">
                        <a:solidFill>
                          <a:schemeClr val="tx2"/>
                        </a:solidFill>
                        <a:latin typeface="Cambria Math" panose="02040503050406030204" pitchFamily="18" charset="0"/>
                      </a:rPr>
                      <m:t>=112 </m:t>
                    </m:r>
                    <m:r>
                      <m:rPr>
                        <m:sty m:val="p"/>
                      </m:rPr>
                      <a:rPr lang="sl-SI" b="0" i="0" smtClean="0">
                        <a:solidFill>
                          <a:schemeClr val="tx2"/>
                        </a:solidFill>
                        <a:latin typeface="Cambria Math" panose="02040503050406030204" pitchFamily="18" charset="0"/>
                      </a:rPr>
                      <m:t>mm</m:t>
                    </m:r>
                    <m:r>
                      <a:rPr lang="sl-SI" b="0" i="0" smtClean="0">
                        <a:solidFill>
                          <a:schemeClr val="tx2"/>
                        </a:solidFill>
                        <a:latin typeface="Cambria Math" panose="02040503050406030204" pitchFamily="18" charset="0"/>
                      </a:rPr>
                      <m:t>.</m:t>
                    </m:r>
                  </m:oMath>
                </a14:m>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233265"/>
                <a:ext cx="10212373" cy="6330535"/>
              </a:xfrm>
              <a:blipFill>
                <a:blip r:embed="rId2"/>
                <a:stretch>
                  <a:fillRect l="-597" t="-770"/>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06868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233265"/>
                <a:ext cx="10212373" cy="6330535"/>
              </a:xfrm>
            </p:spPr>
            <p:txBody>
              <a:bodyPr>
                <a:normAutofit/>
              </a:bodyPr>
              <a:lstStyle/>
              <a:p>
                <a:pPr marL="0" indent="0">
                  <a:buNone/>
                </a:pPr>
                <a:r>
                  <a:rPr lang="sl-SI" dirty="0">
                    <a:solidFill>
                      <a:schemeClr val="tx2"/>
                    </a:solidFill>
                  </a:rPr>
                  <a:t>Izberemo normirani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𝑑</m:t>
                        </m:r>
                      </m:e>
                      <m:sub>
                        <m:r>
                          <a:rPr lang="sl-SI" b="0" i="1" smtClean="0">
                            <a:solidFill>
                              <a:schemeClr val="tx2"/>
                            </a:solidFill>
                            <a:latin typeface="Cambria Math" panose="02040503050406030204" pitchFamily="18" charset="0"/>
                          </a:rPr>
                          <m:t>1</m:t>
                        </m:r>
                      </m:sub>
                    </m:sSub>
                    <m:r>
                      <a:rPr lang="sl-SI" b="0" i="1" smtClean="0">
                        <a:solidFill>
                          <a:schemeClr val="tx2"/>
                        </a:solidFill>
                        <a:latin typeface="Cambria Math" panose="02040503050406030204" pitchFamily="18" charset="0"/>
                      </a:rPr>
                      <m:t>=</m:t>
                    </m:r>
                    <m:r>
                      <a:rPr lang="sl-SI" b="0" i="0" smtClean="0">
                        <a:solidFill>
                          <a:schemeClr val="tx2"/>
                        </a:solidFill>
                        <a:latin typeface="Cambria Math" panose="02040503050406030204" pitchFamily="18" charset="0"/>
                      </a:rPr>
                      <m:t>115 </m:t>
                    </m:r>
                    <m:r>
                      <m:rPr>
                        <m:sty m:val="p"/>
                      </m:rPr>
                      <a:rPr lang="sl-SI" b="0" i="0" smtClean="0">
                        <a:solidFill>
                          <a:schemeClr val="tx2"/>
                        </a:solidFill>
                        <a:latin typeface="Cambria Math" panose="02040503050406030204" pitchFamily="18" charset="0"/>
                      </a:rPr>
                      <m:t>mm</m:t>
                    </m:r>
                    <m:r>
                      <a:rPr lang="sl-SI" b="0" i="0" smtClean="0">
                        <a:solidFill>
                          <a:schemeClr val="tx2"/>
                        </a:solidFill>
                        <a:latin typeface="Cambria Math" panose="02040503050406030204" pitchFamily="18" charset="0"/>
                      </a:rPr>
                      <m:t>.</m:t>
                    </m:r>
                  </m:oMath>
                </a14:m>
                <a:endParaRPr lang="sl-SI" dirty="0">
                  <a:solidFill>
                    <a:schemeClr val="tx2"/>
                  </a:solidFill>
                </a:endParaRPr>
              </a:p>
              <a:p>
                <a:pPr marL="0" indent="0">
                  <a:buNone/>
                </a:pPr>
                <a:r>
                  <a:rPr lang="sl-SI" b="1" dirty="0">
                    <a:solidFill>
                      <a:schemeClr val="tx2"/>
                    </a:solidFill>
                  </a:rPr>
                  <a:t>4.Oblika osi</a:t>
                </a:r>
              </a:p>
              <a:p>
                <a:pPr marL="0" indent="0">
                  <a:buNone/>
                </a:pPr>
                <a:r>
                  <a:rPr lang="sl-SI" dirty="0">
                    <a:solidFill>
                      <a:schemeClr val="tx2"/>
                    </a:solidFill>
                  </a:rPr>
                  <a:t>S pomočjo izračunanih premerov oblikujemo rotirajočo os, ki ustreza zahtevam za varno obratovanje.</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233265"/>
                <a:ext cx="10212373" cy="6330535"/>
              </a:xfrm>
              <a:blipFill>
                <a:blip r:embed="rId2"/>
                <a:stretch>
                  <a:fillRect l="-597" t="-770"/>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3"/>
          <a:stretch>
            <a:fillRect/>
          </a:stretch>
        </p:blipFill>
        <p:spPr>
          <a:xfrm>
            <a:off x="1291203" y="2255532"/>
            <a:ext cx="9268808" cy="3635244"/>
          </a:xfrm>
          <a:prstGeom prst="rect">
            <a:avLst/>
          </a:prstGeom>
        </p:spPr>
      </p:pic>
    </p:spTree>
    <p:extLst>
      <p:ext uri="{BB962C8B-B14F-4D97-AF65-F5344CB8AC3E}">
        <p14:creationId xmlns:p14="http://schemas.microsoft.com/office/powerpoint/2010/main" val="52059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GREDI</a:t>
            </a:r>
          </a:p>
          <a:p>
            <a:pPr marL="0" indent="0">
              <a:buNone/>
            </a:pPr>
            <a:r>
              <a:rPr lang="sl-SI" dirty="0">
                <a:solidFill>
                  <a:schemeClr val="tx2"/>
                </a:solidFill>
              </a:rPr>
              <a:t>Gredi so vedno rotirajoči strojni deli, ki so obremenjeni z upogibnim momentom M in še s torzijskim momentom T. Torej nastopajo v prerezu gredi vedno izmenične napetosti.</a:t>
            </a:r>
          </a:p>
          <a:p>
            <a:pPr marL="0" indent="0">
              <a:buNone/>
            </a:pPr>
            <a:r>
              <a:rPr lang="sl-SI" dirty="0">
                <a:solidFill>
                  <a:schemeClr val="tx2"/>
                </a:solidFill>
              </a:rPr>
              <a:t>Zaradi prečnih sil, ki izhajajo iz sil zobnikov, jermenic, vrvenic in drugih na gred pritrjenih rotirajočih elementov, je gred obremenjena na upogib. Upogibni momenti nastopajo lahko v več ravninah. Najbolje je, da določimo upogibni moment za vsako ravnino posebej, nato pa poiščemo </a:t>
            </a:r>
            <a:r>
              <a:rPr lang="sl-SI" dirty="0" err="1">
                <a:solidFill>
                  <a:schemeClr val="tx2"/>
                </a:solidFill>
              </a:rPr>
              <a:t>rezultirajoči</a:t>
            </a:r>
            <a:r>
              <a:rPr lang="sl-SI" dirty="0">
                <a:solidFill>
                  <a:schemeClr val="tx2"/>
                </a:solidFill>
              </a:rPr>
              <a:t> upogibni moment ter z njim izračunamo premer gredi na najbolj obremenjenem prerezu.</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9135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r>
              <a:rPr lang="sl-SI" dirty="0">
                <a:solidFill>
                  <a:schemeClr val="tx2"/>
                </a:solidFill>
              </a:rPr>
              <a:t>Poleg upogibnega momenta je gred obremenjena še s torzijskim momentom. Z </a:t>
            </a:r>
            <a:r>
              <a:rPr lang="sl-SI" dirty="0" err="1">
                <a:solidFill>
                  <a:schemeClr val="tx2"/>
                </a:solidFill>
              </a:rPr>
              <a:t>rezultirajočim</a:t>
            </a:r>
            <a:r>
              <a:rPr lang="sl-SI" dirty="0">
                <a:solidFill>
                  <a:schemeClr val="tx2"/>
                </a:solidFill>
              </a:rPr>
              <a:t> torzijskim in upogibnim momentom, ki ga imenujemo primerjalni moment </a:t>
            </a:r>
            <a:r>
              <a:rPr lang="sl-SI" dirty="0" err="1">
                <a:solidFill>
                  <a:schemeClr val="tx2"/>
                </a:solidFill>
              </a:rPr>
              <a:t>Mp</a:t>
            </a:r>
            <a:r>
              <a:rPr lang="sl-SI" dirty="0">
                <a:solidFill>
                  <a:schemeClr val="tx2"/>
                </a:solidFill>
              </a:rPr>
              <a:t>, izračunamo premer gredi na najbolj obremenjenem prerezu, to je na mestu, kjer dasta oba momenta skupaj največjo napetost v prerezu gredi.</a:t>
            </a: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2"/>
          <a:stretch>
            <a:fillRect/>
          </a:stretch>
        </p:blipFill>
        <p:spPr>
          <a:xfrm rot="16200000">
            <a:off x="3559902" y="-879936"/>
            <a:ext cx="4264090" cy="7031668"/>
          </a:xfrm>
          <a:prstGeom prst="rect">
            <a:avLst/>
          </a:prstGeom>
        </p:spPr>
      </p:pic>
    </p:spTree>
    <p:extLst>
      <p:ext uri="{BB962C8B-B14F-4D97-AF65-F5344CB8AC3E}">
        <p14:creationId xmlns:p14="http://schemas.microsoft.com/office/powerpoint/2010/main" val="84767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Za ugodnejše napetostne razmere v gredeh morajo biti le-te primerno oblikovane, zlasti na predhodnih in enega premera v drugega ali pri morebitnih zarezah na gredeh. Nekaj primerov takšnih rešitev oblikovanja gredi je na sliki.</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r>
              <a:rPr lang="sl-SI" dirty="0">
                <a:solidFill>
                  <a:schemeClr val="tx2"/>
                </a:solidFill>
              </a:rPr>
              <a:t>Prehod iz premera D na manjši premer d je na sliki a. Za takšen način se odločamo, če je razlika v premerih majhna (do 15 mm). Za večje skoke pa je primernejši način oblikovanja gredi kot prikazuje slika c. Kadar se zahteva velika površina naslona na gredi, je primerna oblika gredi, ki jo prikazuje slika č. Če je neogibno radialna zareza, oblikujemo gred kot prikazuje slika b. V splošnem pa naj velja, da se izogibamo radialnih zarez na obremenjenem področju gredi.</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2"/>
          <a:stretch>
            <a:fillRect/>
          </a:stretch>
        </p:blipFill>
        <p:spPr>
          <a:xfrm rot="16200000">
            <a:off x="4332652" y="-837402"/>
            <a:ext cx="3185907" cy="7649956"/>
          </a:xfrm>
          <a:prstGeom prst="rect">
            <a:avLst/>
          </a:prstGeom>
        </p:spPr>
      </p:pic>
    </p:spTree>
    <p:extLst>
      <p:ext uri="{BB962C8B-B14F-4D97-AF65-F5344CB8AC3E}">
        <p14:creationId xmlns:p14="http://schemas.microsoft.com/office/powerpoint/2010/main" val="3229090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OBLIKE GREDI</a:t>
            </a:r>
          </a:p>
          <a:p>
            <a:pPr marL="457200" indent="-457200">
              <a:buAutoNum type="alphaLcParenR"/>
            </a:pPr>
            <a:r>
              <a:rPr lang="sl-SI" b="1" dirty="0">
                <a:solidFill>
                  <a:schemeClr val="tx2"/>
                </a:solidFill>
              </a:rPr>
              <a:t>Gladka gred </a:t>
            </a:r>
            <a:r>
              <a:rPr lang="sl-SI" dirty="0">
                <a:solidFill>
                  <a:schemeClr val="tx2"/>
                </a:solidFill>
              </a:rPr>
              <a:t>– uporabljamo jo pri obdelovalnih strojih.</a:t>
            </a:r>
          </a:p>
          <a:p>
            <a:pPr marL="457200" indent="-457200">
              <a:buAutoNum type="alphaLcParenR"/>
            </a:pPr>
            <a:r>
              <a:rPr lang="sl-SI" b="1" dirty="0">
                <a:solidFill>
                  <a:schemeClr val="tx2"/>
                </a:solidFill>
              </a:rPr>
              <a:t>Stopničasta gred </a:t>
            </a:r>
            <a:r>
              <a:rPr lang="sl-SI" dirty="0">
                <a:solidFill>
                  <a:schemeClr val="tx2"/>
                </a:solidFill>
              </a:rPr>
              <a:t>– uporabljamo jo pri reduktorjih in pri obdelovalnih strojih.</a:t>
            </a:r>
          </a:p>
          <a:p>
            <a:pPr marL="457200" indent="-457200">
              <a:buAutoNum type="alphaLcParenR"/>
            </a:pPr>
            <a:r>
              <a:rPr lang="sl-SI" b="1" dirty="0">
                <a:solidFill>
                  <a:schemeClr val="tx2"/>
                </a:solidFill>
              </a:rPr>
              <a:t>Kolenčasta gred </a:t>
            </a:r>
            <a:r>
              <a:rPr lang="sl-SI" dirty="0">
                <a:solidFill>
                  <a:schemeClr val="tx2"/>
                </a:solidFill>
              </a:rPr>
              <a:t>– uporabljamo jo pri motorjih z notranjim izgorevanjem. Število kolen je odvisno od konstrukcije motorja. </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2"/>
          <a:stretch>
            <a:fillRect/>
          </a:stretch>
        </p:blipFill>
        <p:spPr>
          <a:xfrm>
            <a:off x="3381472" y="2810943"/>
            <a:ext cx="4633525" cy="3878645"/>
          </a:xfrm>
          <a:prstGeom prst="rect">
            <a:avLst/>
          </a:prstGeom>
        </p:spPr>
      </p:pic>
    </p:spTree>
    <p:extLst>
      <p:ext uri="{BB962C8B-B14F-4D97-AF65-F5344CB8AC3E}">
        <p14:creationId xmlns:p14="http://schemas.microsoft.com/office/powerpoint/2010/main" val="1384475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270589"/>
                <a:ext cx="10212373" cy="6293212"/>
              </a:xfrm>
            </p:spPr>
            <p:txBody>
              <a:bodyPr>
                <a:normAutofit fontScale="92500" lnSpcReduction="10000"/>
              </a:bodyPr>
              <a:lstStyle/>
              <a:p>
                <a:pPr marL="0" indent="0">
                  <a:buNone/>
                </a:pPr>
                <a:r>
                  <a:rPr lang="sl-SI" b="1" dirty="0">
                    <a:solidFill>
                      <a:schemeClr val="accent1"/>
                    </a:solidFill>
                  </a:rPr>
                  <a:t>DEFORMACIJE GREDI</a:t>
                </a:r>
              </a:p>
              <a:p>
                <a:pPr marL="0" indent="0" algn="just">
                  <a:buNone/>
                </a:pPr>
                <a:r>
                  <a:rPr lang="sl-SI" dirty="0">
                    <a:solidFill>
                      <a:schemeClr val="tx2"/>
                    </a:solidFill>
                  </a:rPr>
                  <a:t>Gred se zaradi upogibnega momenta M povesi, zaradi torzijskega momenta T pa zasuče. Omenjene deformacije pa morajo biti v mejah elastičnosti. Ker deformacije bistveno vplivajo na delovanje stroja, morajo biti v dopustnih mejah, kar narekuje, da moramo velikost deformacij izračunati.</a:t>
                </a:r>
              </a:p>
              <a:p>
                <a:pPr marL="0" indent="0" algn="just">
                  <a:buNone/>
                </a:pPr>
                <a:r>
                  <a:rPr lang="sl-SI" b="1" dirty="0">
                    <a:solidFill>
                      <a:schemeClr val="tx2"/>
                    </a:solidFill>
                  </a:rPr>
                  <a:t>1.ZASUK GREDI </a:t>
                </a:r>
                <a:r>
                  <a:rPr lang="sl-SI" dirty="0">
                    <a:solidFill>
                      <a:schemeClr val="tx2"/>
                    </a:solidFill>
                  </a:rPr>
                  <a:t>nastane zaradi torzijskega momenta T. Velikost zasuka gredi je važna pri dolgih gredeh, ki morajo na obeh koncih enakomerno poganjati določen mehanizem. Zlasti moramo upoštevati velikost zasuka pri pogonu na sredini in odgonu na obeh koncih gredi.</a:t>
                </a:r>
              </a:p>
              <a:p>
                <a:pPr marL="0" indent="0" algn="just">
                  <a:buNone/>
                </a:pPr>
                <a:r>
                  <a:rPr lang="sl-SI" dirty="0">
                    <a:solidFill>
                      <a:schemeClr val="tx2"/>
                    </a:solidFill>
                  </a:rPr>
                  <a:t>Zasuki so važni tudi pri krmilnih gredeh in gredeh, pri katerih se smer vrtenja pogosto menja, kajti veliki zasuki lahko povzročajo nevšečna nihanja. Kot zasuka </a:t>
                </a:r>
                <a:r>
                  <a:rPr lang="el-GR" dirty="0">
                    <a:solidFill>
                      <a:schemeClr val="tx2"/>
                    </a:solidFill>
                  </a:rPr>
                  <a:t>φ</a:t>
                </a:r>
                <a:r>
                  <a:rPr lang="sl-SI" dirty="0">
                    <a:solidFill>
                      <a:schemeClr val="tx2"/>
                    </a:solidFill>
                  </a:rPr>
                  <a:t> dveh radialnih vzporednih prerezov, ki sta med seboj oddaljena za l, izračunamo po enačbi:</a:t>
                </a:r>
              </a:p>
              <a:p>
                <a:pPr marL="0" indent="0" algn="ctr">
                  <a:buNone/>
                </a:pPr>
                <a14:m>
                  <m:oMath xmlns:m="http://schemas.openxmlformats.org/officeDocument/2006/math">
                    <m:r>
                      <a:rPr lang="sl-SI" b="1" i="0" smtClean="0">
                        <a:solidFill>
                          <a:schemeClr val="tx2"/>
                        </a:solidFill>
                        <a:latin typeface="Cambria Math" panose="02040503050406030204" pitchFamily="18" charset="0"/>
                        <a:ea typeface="Cambria Math" panose="02040503050406030204" pitchFamily="18" charset="0"/>
                      </a:rPr>
                      <m:t>𝛗</m:t>
                    </m:r>
                    <m:r>
                      <a:rPr lang="sl-SI" b="1" i="0" smtClean="0">
                        <a:solidFill>
                          <a:schemeClr val="tx2"/>
                        </a:solidFill>
                        <a:latin typeface="Cambria Math" panose="02040503050406030204" pitchFamily="18" charset="0"/>
                        <a:ea typeface="Cambria Math" panose="02040503050406030204" pitchFamily="18" charset="0"/>
                      </a:rPr>
                      <m:t>=</m:t>
                    </m:r>
                    <m:f>
                      <m:fPr>
                        <m:ctrlPr>
                          <a:rPr lang="sl-SI" b="1" i="1" smtClean="0">
                            <a:solidFill>
                              <a:schemeClr val="tx2"/>
                            </a:solidFill>
                            <a:latin typeface="Cambria Math" panose="02040503050406030204" pitchFamily="18" charset="0"/>
                            <a:ea typeface="Cambria Math" panose="02040503050406030204" pitchFamily="18" charset="0"/>
                          </a:rPr>
                        </m:ctrlPr>
                      </m:fPr>
                      <m:num>
                        <m:r>
                          <a:rPr lang="sl-SI" b="1" i="0" smtClean="0">
                            <a:solidFill>
                              <a:schemeClr val="tx2"/>
                            </a:solidFill>
                            <a:latin typeface="Cambria Math" panose="02040503050406030204" pitchFamily="18" charset="0"/>
                            <a:ea typeface="Cambria Math" panose="02040503050406030204" pitchFamily="18" charset="0"/>
                          </a:rPr>
                          <m:t>𝐓</m:t>
                        </m:r>
                        <m:r>
                          <a:rPr lang="sl-SI" b="1" i="0" smtClean="0">
                            <a:solidFill>
                              <a:schemeClr val="tx2"/>
                            </a:solidFill>
                            <a:latin typeface="Cambria Math" panose="02040503050406030204" pitchFamily="18" charset="0"/>
                            <a:ea typeface="Cambria Math" panose="02040503050406030204" pitchFamily="18" charset="0"/>
                          </a:rPr>
                          <m:t>∙</m:t>
                        </m:r>
                        <m:r>
                          <a:rPr lang="sl-SI" b="1" i="0" smtClean="0">
                            <a:solidFill>
                              <a:schemeClr val="tx2"/>
                            </a:solidFill>
                            <a:latin typeface="Cambria Math" panose="02040503050406030204" pitchFamily="18" charset="0"/>
                            <a:ea typeface="Cambria Math" panose="02040503050406030204" pitchFamily="18" charset="0"/>
                          </a:rPr>
                          <m:t>𝐥</m:t>
                        </m:r>
                        <m:r>
                          <a:rPr lang="sl-SI" b="1" i="0" smtClean="0">
                            <a:solidFill>
                              <a:schemeClr val="tx2"/>
                            </a:solidFill>
                            <a:latin typeface="Cambria Math" panose="02040503050406030204" pitchFamily="18" charset="0"/>
                            <a:ea typeface="Cambria Math" panose="02040503050406030204" pitchFamily="18" charset="0"/>
                          </a:rPr>
                          <m:t>∙</m:t>
                        </m:r>
                        <m:r>
                          <a:rPr lang="sl-SI" b="1" i="0" smtClean="0">
                            <a:solidFill>
                              <a:schemeClr val="tx2"/>
                            </a:solidFill>
                            <a:latin typeface="Cambria Math" panose="02040503050406030204" pitchFamily="18" charset="0"/>
                            <a:ea typeface="Cambria Math" panose="02040503050406030204" pitchFamily="18" charset="0"/>
                          </a:rPr>
                          <m:t>𝟏𝟖𝟎</m:t>
                        </m:r>
                      </m:num>
                      <m:den>
                        <m:sSub>
                          <m:sSubPr>
                            <m:ctrlPr>
                              <a:rPr lang="sl-SI" b="1" i="1" smtClean="0">
                                <a:solidFill>
                                  <a:schemeClr val="tx2"/>
                                </a:solidFill>
                                <a:latin typeface="Cambria Math" panose="02040503050406030204" pitchFamily="18" charset="0"/>
                                <a:ea typeface="Cambria Math" panose="02040503050406030204" pitchFamily="18" charset="0"/>
                              </a:rPr>
                            </m:ctrlPr>
                          </m:sSubPr>
                          <m:e>
                            <m:r>
                              <a:rPr lang="sl-SI" b="1" i="0" smtClean="0">
                                <a:solidFill>
                                  <a:schemeClr val="tx2"/>
                                </a:solidFill>
                                <a:latin typeface="Cambria Math" panose="02040503050406030204" pitchFamily="18" charset="0"/>
                                <a:ea typeface="Cambria Math" panose="02040503050406030204" pitchFamily="18" charset="0"/>
                              </a:rPr>
                              <m:t>𝐈</m:t>
                            </m:r>
                          </m:e>
                          <m:sub>
                            <m:r>
                              <a:rPr lang="sl-SI" b="1" i="0" smtClean="0">
                                <a:solidFill>
                                  <a:schemeClr val="tx2"/>
                                </a:solidFill>
                                <a:latin typeface="Cambria Math" panose="02040503050406030204" pitchFamily="18" charset="0"/>
                                <a:ea typeface="Cambria Math" panose="02040503050406030204" pitchFamily="18" charset="0"/>
                              </a:rPr>
                              <m:t>𝐩</m:t>
                            </m:r>
                          </m:sub>
                        </m:sSub>
                        <m:r>
                          <a:rPr lang="sl-SI" b="1" i="0" smtClean="0">
                            <a:solidFill>
                              <a:schemeClr val="tx2"/>
                            </a:solidFill>
                            <a:latin typeface="Cambria Math" panose="02040503050406030204" pitchFamily="18" charset="0"/>
                            <a:ea typeface="Cambria Math" panose="02040503050406030204" pitchFamily="18" charset="0"/>
                          </a:rPr>
                          <m:t>∙</m:t>
                        </m:r>
                        <m:r>
                          <a:rPr lang="sl-SI" b="1" i="0" smtClean="0">
                            <a:solidFill>
                              <a:schemeClr val="tx2"/>
                            </a:solidFill>
                            <a:latin typeface="Cambria Math" panose="02040503050406030204" pitchFamily="18" charset="0"/>
                            <a:ea typeface="Cambria Math" panose="02040503050406030204" pitchFamily="18" charset="0"/>
                          </a:rPr>
                          <m:t>𝐆</m:t>
                        </m:r>
                        <m:r>
                          <a:rPr lang="sl-SI" b="1" i="0" smtClean="0">
                            <a:solidFill>
                              <a:schemeClr val="tx2"/>
                            </a:solidFill>
                            <a:latin typeface="Cambria Math" panose="02040503050406030204" pitchFamily="18" charset="0"/>
                            <a:ea typeface="Cambria Math" panose="02040503050406030204" pitchFamily="18" charset="0"/>
                          </a:rPr>
                          <m:t>∙</m:t>
                        </m:r>
                        <m:r>
                          <a:rPr lang="sl-SI" b="1" i="0" smtClean="0">
                            <a:solidFill>
                              <a:schemeClr val="tx2"/>
                            </a:solidFill>
                            <a:latin typeface="Cambria Math" panose="02040503050406030204" pitchFamily="18" charset="0"/>
                            <a:ea typeface="Cambria Math" panose="02040503050406030204" pitchFamily="18" charset="0"/>
                          </a:rPr>
                          <m:t>𝛑</m:t>
                        </m:r>
                      </m:den>
                    </m:f>
                    <m:d>
                      <m:dPr>
                        <m:begChr m:val="["/>
                        <m:endChr m:val="]"/>
                        <m:ctrlPr>
                          <a:rPr lang="sl-SI" b="1" i="1" smtClean="0">
                            <a:solidFill>
                              <a:schemeClr val="tx2"/>
                            </a:solidFill>
                            <a:latin typeface="Cambria Math" panose="02040503050406030204" pitchFamily="18" charset="0"/>
                            <a:ea typeface="Cambria Math" panose="02040503050406030204" pitchFamily="18" charset="0"/>
                          </a:rPr>
                        </m:ctrlPr>
                      </m:dPr>
                      <m:e>
                        <m:r>
                          <a:rPr lang="sl-SI" b="1" i="0" smtClean="0">
                            <a:solidFill>
                              <a:schemeClr val="tx2"/>
                            </a:solidFill>
                            <a:latin typeface="Cambria Math" panose="02040503050406030204" pitchFamily="18" charset="0"/>
                            <a:ea typeface="Cambria Math" panose="02040503050406030204" pitchFamily="18" charset="0"/>
                          </a:rPr>
                          <m:t>°</m:t>
                        </m:r>
                      </m:e>
                    </m:d>
                  </m:oMath>
                </a14:m>
                <a:r>
                  <a:rPr lang="sl-SI" dirty="0">
                    <a:solidFill>
                      <a:schemeClr val="tx2"/>
                    </a:solidFill>
                  </a:rPr>
                  <a:t> pri čemer pomeni</a:t>
                </a:r>
              </a:p>
              <a:p>
                <a:pPr marL="0" indent="0" algn="just">
                  <a:buNone/>
                </a:pPr>
                <a:r>
                  <a:rPr lang="sl-SI" sz="1600" dirty="0">
                    <a:solidFill>
                      <a:schemeClr val="tx2"/>
                    </a:solidFill>
                  </a:rPr>
                  <a:t>G … strižni modul </a:t>
                </a:r>
                <a14:m>
                  <m:oMath xmlns:m="http://schemas.openxmlformats.org/officeDocument/2006/math">
                    <m:d>
                      <m:dPr>
                        <m:begChr m:val="["/>
                        <m:endChr m:val="]"/>
                        <m:ctrlPr>
                          <a:rPr lang="sl-SI" sz="1600" i="1">
                            <a:solidFill>
                              <a:schemeClr val="tx2"/>
                            </a:solidFill>
                            <a:latin typeface="Cambria Math" panose="02040503050406030204" pitchFamily="18" charset="0"/>
                            <a:ea typeface="Cambria Math" panose="02040503050406030204" pitchFamily="18" charset="0"/>
                          </a:rPr>
                        </m:ctrlPr>
                      </m:dPr>
                      <m:e>
                        <m:r>
                          <m:rPr>
                            <m:sty m:val="p"/>
                          </m:rPr>
                          <a:rPr lang="sl-SI" sz="1600" b="0" i="0" smtClean="0">
                            <a:solidFill>
                              <a:schemeClr val="tx2"/>
                            </a:solidFill>
                            <a:latin typeface="Cambria Math" panose="02040503050406030204" pitchFamily="18" charset="0"/>
                            <a:ea typeface="Cambria Math" panose="02040503050406030204" pitchFamily="18" charset="0"/>
                          </a:rPr>
                          <m:t>N</m:t>
                        </m:r>
                        <m:r>
                          <a:rPr lang="sl-SI" sz="1600" b="0" i="0" smtClean="0">
                            <a:solidFill>
                              <a:schemeClr val="tx2"/>
                            </a:solidFill>
                            <a:latin typeface="Cambria Math" panose="02040503050406030204" pitchFamily="18" charset="0"/>
                            <a:ea typeface="Cambria Math" panose="02040503050406030204" pitchFamily="18" charset="0"/>
                          </a:rPr>
                          <m:t>/</m:t>
                        </m:r>
                        <m:sSup>
                          <m:sSupPr>
                            <m:ctrlPr>
                              <a:rPr lang="sl-SI" sz="1600" i="1" smtClean="0">
                                <a:solidFill>
                                  <a:schemeClr val="tx2"/>
                                </a:solidFill>
                                <a:latin typeface="Cambria Math" panose="02040503050406030204" pitchFamily="18" charset="0"/>
                                <a:ea typeface="Cambria Math" panose="02040503050406030204" pitchFamily="18" charset="0"/>
                              </a:rPr>
                            </m:ctrlPr>
                          </m:sSupPr>
                          <m:e>
                            <m:r>
                              <a:rPr lang="sl-SI" sz="1600" b="0" i="1" smtClean="0">
                                <a:solidFill>
                                  <a:schemeClr val="tx2"/>
                                </a:solidFill>
                                <a:latin typeface="Cambria Math" panose="02040503050406030204" pitchFamily="18" charset="0"/>
                                <a:ea typeface="Cambria Math" panose="02040503050406030204" pitchFamily="18" charset="0"/>
                              </a:rPr>
                              <m:t>𝑚𝑚</m:t>
                            </m:r>
                          </m:e>
                          <m:sup>
                            <m:r>
                              <a:rPr lang="sl-SI" sz="1600" b="0" i="1" smtClean="0">
                                <a:solidFill>
                                  <a:schemeClr val="tx2"/>
                                </a:solidFill>
                                <a:latin typeface="Cambria Math" panose="02040503050406030204" pitchFamily="18" charset="0"/>
                                <a:ea typeface="Cambria Math" panose="02040503050406030204" pitchFamily="18" charset="0"/>
                              </a:rPr>
                              <m:t>2</m:t>
                            </m:r>
                          </m:sup>
                        </m:sSup>
                      </m:e>
                    </m:d>
                  </m:oMath>
                </a14:m>
                <a:endParaRPr lang="sl-SI" sz="1600" dirty="0">
                  <a:solidFill>
                    <a:schemeClr val="tx2"/>
                  </a:solidFill>
                </a:endParaRPr>
              </a:p>
              <a:p>
                <a:pPr marL="0" indent="0" algn="just">
                  <a:buNone/>
                </a:pPr>
                <a14:m>
                  <m:oMath xmlns:m="http://schemas.openxmlformats.org/officeDocument/2006/math">
                    <m:sSub>
                      <m:sSubPr>
                        <m:ctrlPr>
                          <a:rPr lang="sl-SI" sz="1600" i="1" smtClean="0">
                            <a:solidFill>
                              <a:schemeClr val="tx2"/>
                            </a:solidFill>
                            <a:latin typeface="Cambria Math" panose="02040503050406030204" pitchFamily="18" charset="0"/>
                          </a:rPr>
                        </m:ctrlPr>
                      </m:sSubPr>
                      <m:e>
                        <m:r>
                          <a:rPr lang="sl-SI" sz="1600" b="0" i="1" smtClean="0">
                            <a:solidFill>
                              <a:schemeClr val="tx2"/>
                            </a:solidFill>
                            <a:latin typeface="Cambria Math" panose="02040503050406030204" pitchFamily="18" charset="0"/>
                          </a:rPr>
                          <m:t>𝐼</m:t>
                        </m:r>
                      </m:e>
                      <m:sub>
                        <m:r>
                          <a:rPr lang="sl-SI" sz="1600" b="0" i="1" smtClean="0">
                            <a:solidFill>
                              <a:schemeClr val="tx2"/>
                            </a:solidFill>
                            <a:latin typeface="Cambria Math" panose="02040503050406030204" pitchFamily="18" charset="0"/>
                          </a:rPr>
                          <m:t>𝑝</m:t>
                        </m:r>
                      </m:sub>
                    </m:sSub>
                  </m:oMath>
                </a14:m>
                <a:r>
                  <a:rPr lang="sl-SI" sz="1600" dirty="0">
                    <a:solidFill>
                      <a:schemeClr val="tx2"/>
                    </a:solidFill>
                  </a:rPr>
                  <a:t> … polarni vztrajnostni moment </a:t>
                </a:r>
                <a14:m>
                  <m:oMath xmlns:m="http://schemas.openxmlformats.org/officeDocument/2006/math">
                    <m:d>
                      <m:dPr>
                        <m:begChr m:val="["/>
                        <m:endChr m:val="]"/>
                        <m:ctrlPr>
                          <a:rPr lang="sl-SI" sz="1600" i="1">
                            <a:solidFill>
                              <a:schemeClr val="tx2"/>
                            </a:solidFill>
                            <a:latin typeface="Cambria Math" panose="02040503050406030204" pitchFamily="18" charset="0"/>
                            <a:ea typeface="Cambria Math" panose="02040503050406030204" pitchFamily="18" charset="0"/>
                          </a:rPr>
                        </m:ctrlPr>
                      </m:dPr>
                      <m:e>
                        <m:sSup>
                          <m:sSupPr>
                            <m:ctrlPr>
                              <a:rPr lang="sl-SI" sz="1600" i="1" smtClean="0">
                                <a:solidFill>
                                  <a:schemeClr val="tx2"/>
                                </a:solidFill>
                                <a:latin typeface="Cambria Math" panose="02040503050406030204" pitchFamily="18" charset="0"/>
                                <a:ea typeface="Cambria Math" panose="02040503050406030204" pitchFamily="18" charset="0"/>
                              </a:rPr>
                            </m:ctrlPr>
                          </m:sSupPr>
                          <m:e>
                            <m:r>
                              <a:rPr lang="sl-SI" sz="1600" b="0" i="1" smtClean="0">
                                <a:solidFill>
                                  <a:schemeClr val="tx2"/>
                                </a:solidFill>
                                <a:latin typeface="Cambria Math" panose="02040503050406030204" pitchFamily="18" charset="0"/>
                                <a:ea typeface="Cambria Math" panose="02040503050406030204" pitchFamily="18" charset="0"/>
                              </a:rPr>
                              <m:t>𝑚𝑚</m:t>
                            </m:r>
                          </m:e>
                          <m:sup>
                            <m:r>
                              <a:rPr lang="sl-SI" sz="1600" b="0" i="1" smtClean="0">
                                <a:solidFill>
                                  <a:schemeClr val="tx2"/>
                                </a:solidFill>
                                <a:latin typeface="Cambria Math" panose="02040503050406030204" pitchFamily="18" charset="0"/>
                                <a:ea typeface="Cambria Math" panose="02040503050406030204" pitchFamily="18" charset="0"/>
                              </a:rPr>
                              <m:t>4</m:t>
                            </m:r>
                          </m:sup>
                        </m:sSup>
                      </m:e>
                    </m:d>
                  </m:oMath>
                </a14:m>
                <a:endParaRPr lang="sl-SI" sz="1600" dirty="0">
                  <a:solidFill>
                    <a:schemeClr val="tx2"/>
                  </a:solidFill>
                </a:endParaRPr>
              </a:p>
              <a:p>
                <a:pPr marL="0" indent="0" algn="just">
                  <a:buNone/>
                </a:pPr>
                <a:r>
                  <a:rPr lang="sl-SI" sz="1600" dirty="0">
                    <a:solidFill>
                      <a:schemeClr val="tx2"/>
                    </a:solidFill>
                  </a:rPr>
                  <a:t>l … razdalje med dvema radialnima vzporednima prerezoma </a:t>
                </a:r>
                <a14:m>
                  <m:oMath xmlns:m="http://schemas.openxmlformats.org/officeDocument/2006/math">
                    <m:d>
                      <m:dPr>
                        <m:begChr m:val="["/>
                        <m:endChr m:val="]"/>
                        <m:ctrlPr>
                          <a:rPr lang="sl-SI" sz="1600" i="1">
                            <a:solidFill>
                              <a:schemeClr val="tx2"/>
                            </a:solidFill>
                            <a:latin typeface="Cambria Math" panose="02040503050406030204" pitchFamily="18" charset="0"/>
                            <a:ea typeface="Cambria Math" panose="02040503050406030204" pitchFamily="18" charset="0"/>
                          </a:rPr>
                        </m:ctrlPr>
                      </m:dPr>
                      <m:e>
                        <m:r>
                          <m:rPr>
                            <m:sty m:val="p"/>
                          </m:rPr>
                          <a:rPr lang="sl-SI" sz="1600" b="0" i="0" smtClean="0">
                            <a:solidFill>
                              <a:schemeClr val="tx2"/>
                            </a:solidFill>
                            <a:latin typeface="Cambria Math" panose="02040503050406030204" pitchFamily="18" charset="0"/>
                            <a:ea typeface="Cambria Math" panose="02040503050406030204" pitchFamily="18" charset="0"/>
                          </a:rPr>
                          <m:t>mm</m:t>
                        </m:r>
                      </m:e>
                    </m:d>
                  </m:oMath>
                </a14:m>
                <a:r>
                  <a:rPr lang="sl-SI" sz="1600" dirty="0">
                    <a:solidFill>
                      <a:schemeClr val="tx2"/>
                    </a:solidFill>
                  </a:rPr>
                  <a:t> in</a:t>
                </a:r>
              </a:p>
              <a:p>
                <a:pPr marL="0" indent="0" algn="just">
                  <a:buNone/>
                </a:pPr>
                <a:r>
                  <a:rPr lang="sl-SI" sz="1600" dirty="0">
                    <a:solidFill>
                      <a:schemeClr val="tx2"/>
                    </a:solidFill>
                  </a:rPr>
                  <a:t>T … torzijski moment </a:t>
                </a:r>
                <a14:m>
                  <m:oMath xmlns:m="http://schemas.openxmlformats.org/officeDocument/2006/math">
                    <m:d>
                      <m:dPr>
                        <m:begChr m:val="["/>
                        <m:endChr m:val="]"/>
                        <m:ctrlPr>
                          <a:rPr lang="sl-SI" sz="1600" i="1">
                            <a:solidFill>
                              <a:schemeClr val="tx2"/>
                            </a:solidFill>
                            <a:latin typeface="Cambria Math" panose="02040503050406030204" pitchFamily="18" charset="0"/>
                            <a:ea typeface="Cambria Math" panose="02040503050406030204" pitchFamily="18" charset="0"/>
                          </a:rPr>
                        </m:ctrlPr>
                      </m:dPr>
                      <m:e>
                        <m:r>
                          <m:rPr>
                            <m:sty m:val="p"/>
                          </m:rPr>
                          <a:rPr lang="sl-SI" sz="1600" b="0" i="0" smtClean="0">
                            <a:solidFill>
                              <a:schemeClr val="tx2"/>
                            </a:solidFill>
                            <a:latin typeface="Cambria Math" panose="02040503050406030204" pitchFamily="18" charset="0"/>
                            <a:ea typeface="Cambria Math" panose="02040503050406030204" pitchFamily="18" charset="0"/>
                          </a:rPr>
                          <m:t>Nmm</m:t>
                        </m:r>
                      </m:e>
                    </m:d>
                  </m:oMath>
                </a14:m>
                <a:endParaRPr lang="sl-SI" sz="1600"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270589"/>
                <a:ext cx="10212373" cy="6293212"/>
              </a:xfrm>
              <a:blipFill>
                <a:blip r:embed="rId2"/>
                <a:stretch>
                  <a:fillRect l="-537" t="-1162" r="-537"/>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1764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270589"/>
            <a:ext cx="10212373" cy="6293212"/>
          </a:xfrm>
        </p:spPr>
        <p:txBody>
          <a:bodyPr>
            <a:normAutofit/>
          </a:bodyPr>
          <a:lstStyle/>
          <a:p>
            <a:pPr marL="0" indent="0">
              <a:buNone/>
            </a:pPr>
            <a:r>
              <a:rPr lang="sl-SI" b="1" dirty="0">
                <a:solidFill>
                  <a:schemeClr val="accent1"/>
                </a:solidFill>
              </a:rPr>
              <a:t>POVES GREDI</a:t>
            </a:r>
          </a:p>
          <a:p>
            <a:pPr marL="0" indent="0" algn="just">
              <a:buNone/>
            </a:pPr>
            <a:r>
              <a:rPr lang="sl-SI" dirty="0">
                <a:solidFill>
                  <a:schemeClr val="tx2"/>
                </a:solidFill>
              </a:rPr>
              <a:t>Zaradi upogibnega momenta se gred povesi in gred ukrivi, kar povzroči, da se deli na gredi glede na navidezno ravno os, ki povezuje podpore gredi, postavijo ekscentrično. To povzroča nemiren tek stroja, v katerega je taka gred vgrajena.</a:t>
            </a: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r>
              <a:rPr lang="sl-SI" dirty="0">
                <a:solidFill>
                  <a:schemeClr val="tx2"/>
                </a:solidFill>
              </a:rPr>
              <a:t>Prav tako pa se zaradi povesa gredi spremeni lega tečajev v ležajih, kar povzroči neenakomeren površinski pritisk vzdolž ležaja in neugodne mazalne razmere.</a:t>
            </a: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sz="1600"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2"/>
          <a:stretch>
            <a:fillRect/>
          </a:stretch>
        </p:blipFill>
        <p:spPr>
          <a:xfrm>
            <a:off x="3153747" y="1761738"/>
            <a:ext cx="6127720" cy="3519640"/>
          </a:xfrm>
          <a:prstGeom prst="rect">
            <a:avLst/>
          </a:prstGeom>
        </p:spPr>
      </p:pic>
    </p:spTree>
    <p:extLst>
      <p:ext uri="{BB962C8B-B14F-4D97-AF65-F5344CB8AC3E}">
        <p14:creationId xmlns:p14="http://schemas.microsoft.com/office/powerpoint/2010/main" val="154381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41175"/>
            <a:ext cx="10212373" cy="6022625"/>
          </a:xfrm>
        </p:spPr>
        <p:txBody>
          <a:bodyPr>
            <a:normAutofit/>
          </a:bodyPr>
          <a:lstStyle/>
          <a:p>
            <a:pPr marL="0" indent="0">
              <a:buNone/>
            </a:pPr>
            <a:r>
              <a:rPr lang="sl-SI" dirty="0">
                <a:solidFill>
                  <a:schemeClr val="tx2"/>
                </a:solidFill>
              </a:rPr>
              <a:t>Iz istih vzrokov se spremenijo </a:t>
            </a:r>
            <a:r>
              <a:rPr lang="sl-SI" dirty="0" err="1">
                <a:solidFill>
                  <a:schemeClr val="tx2"/>
                </a:solidFill>
              </a:rPr>
              <a:t>vprijemne</a:t>
            </a:r>
            <a:r>
              <a:rPr lang="sl-SI" dirty="0">
                <a:solidFill>
                  <a:schemeClr val="tx2"/>
                </a:solidFill>
              </a:rPr>
              <a:t> razmere zobnikov in tornih koles, kar povzroči nemirni tek stroja in čezmerno enostransko obrabo dotikajočih se delov.</a:t>
            </a:r>
          </a:p>
          <a:p>
            <a:pPr marL="0" indent="0">
              <a:buNone/>
            </a:pPr>
            <a:r>
              <a:rPr lang="sl-SI" dirty="0">
                <a:solidFill>
                  <a:schemeClr val="tx2"/>
                </a:solidFill>
              </a:rPr>
              <a:t>Zaradi povesa gredi se torej lahko poslabša točnost delovanja stroja in skrajša njegova življenjska doba.</a:t>
            </a:r>
          </a:p>
          <a:p>
            <a:pPr marL="0" indent="0">
              <a:buNone/>
            </a:pPr>
            <a:r>
              <a:rPr lang="sl-SI" dirty="0">
                <a:solidFill>
                  <a:schemeClr val="tx2"/>
                </a:solidFill>
              </a:rPr>
              <a:t>Pri kratkih gredeh upoštevamo, da vpliva na poves gredi predvsem zunanja obremenitev gredi, medtem ko pri dolgih gredeh upoštevamo še njeno lastno težo.</a:t>
            </a: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dirty="0">
              <a:solidFill>
                <a:schemeClr val="tx2"/>
              </a:solidFill>
            </a:endParaRPr>
          </a:p>
          <a:p>
            <a:pPr marL="0" indent="0" algn="just">
              <a:buNone/>
            </a:pPr>
            <a:endParaRPr lang="sl-SI" sz="1600"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5595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GRADIVA</a:t>
            </a:r>
          </a:p>
          <a:p>
            <a:pPr marL="0" indent="0">
              <a:buNone/>
            </a:pPr>
            <a:r>
              <a:rPr lang="sl-SI" dirty="0">
                <a:solidFill>
                  <a:schemeClr val="tx2"/>
                </a:solidFill>
              </a:rPr>
              <a:t>Gradiva za osi in gredi izbiramo z veliko pozornostjo. </a:t>
            </a:r>
          </a:p>
          <a:p>
            <a:pPr marL="0" indent="0">
              <a:buNone/>
            </a:pPr>
            <a:r>
              <a:rPr lang="sl-SI" dirty="0">
                <a:solidFill>
                  <a:schemeClr val="tx2"/>
                </a:solidFill>
              </a:rPr>
              <a:t>Za osi in gredi uporabljamo predvsem konstrukcijska jekla in jekla za poboljšanje, v izjemnih primerih pa tudi jekla za cementiranje.</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2"/>
          <a:stretch>
            <a:fillRect/>
          </a:stretch>
        </p:blipFill>
        <p:spPr>
          <a:xfrm>
            <a:off x="7096219" y="3623728"/>
            <a:ext cx="3935575" cy="2940072"/>
          </a:xfrm>
          <a:prstGeom prst="rect">
            <a:avLst/>
          </a:prstGeom>
        </p:spPr>
      </p:pic>
      <p:pic>
        <p:nvPicPr>
          <p:cNvPr id="5" name="Slika 4"/>
          <p:cNvPicPr>
            <a:picLocks noChangeAspect="1"/>
          </p:cNvPicPr>
          <p:nvPr/>
        </p:nvPicPr>
        <p:blipFill>
          <a:blip r:embed="rId3"/>
          <a:stretch>
            <a:fillRect/>
          </a:stretch>
        </p:blipFill>
        <p:spPr>
          <a:xfrm>
            <a:off x="2419349" y="2204512"/>
            <a:ext cx="3195845" cy="4653488"/>
          </a:xfrm>
          <a:prstGeom prst="rect">
            <a:avLst/>
          </a:prstGeom>
        </p:spPr>
      </p:pic>
    </p:spTree>
    <p:extLst>
      <p:ext uri="{BB962C8B-B14F-4D97-AF65-F5344CB8AC3E}">
        <p14:creationId xmlns:p14="http://schemas.microsoft.com/office/powerpoint/2010/main" val="116777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OSI</a:t>
                </a:r>
              </a:p>
              <a:p>
                <a:pPr marL="0" indent="0">
                  <a:buNone/>
                </a:pPr>
                <a:r>
                  <a:rPr lang="sl-SI" dirty="0">
                    <a:solidFill>
                      <a:schemeClr val="tx2"/>
                    </a:solidFill>
                  </a:rPr>
                  <a:t>Osi uporabljamo pri vrvenicah, bobnih za navijanje jeklene žice, tekalnih kolesih idr. Razlikujemo mirujoče osi, na katerih se deli vrtijo, os pa je trdno vpeta v ohišje ter v ležajih vrteče se (rotirajoče) osi, drugi deli pa so trdno nasajeni na osi.</a:t>
                </a:r>
              </a:p>
              <a:p>
                <a:pPr marL="457200" indent="-457200">
                  <a:buAutoNum type="arabicPeriod"/>
                </a:pPr>
                <a:r>
                  <a:rPr lang="sl-SI" b="1" dirty="0">
                    <a:solidFill>
                      <a:schemeClr val="accent1"/>
                    </a:solidFill>
                  </a:rPr>
                  <a:t>MIRUJOČE OSI </a:t>
                </a:r>
                <a:r>
                  <a:rPr lang="sl-SI" dirty="0">
                    <a:solidFill>
                      <a:schemeClr val="tx2"/>
                    </a:solidFill>
                  </a:rPr>
                  <a:t>so v najneugodnejšem primeru obremenjene z utripno obremenitvijo (odvisno od spreminjanja sile). Uporabljajo se pri gradnji dvigal, transportnih naprav in pri vozilih (pritrditev kolesa).</a:t>
                </a:r>
              </a:p>
              <a:p>
                <a:pPr marL="0" indent="0">
                  <a:buNone/>
                </a:pPr>
                <a:r>
                  <a:rPr lang="sl-SI" dirty="0">
                    <a:solidFill>
                      <a:schemeClr val="tx2"/>
                    </a:solidFill>
                  </a:rPr>
                  <a:t>Za dimenzioniranje mirujočih osi je odločujoča napetost, ki jo povzroča zunanja obremenitev. V podporah osi pa je odločujoč površinski pritisk med osjo in podporo. Običajno dimenzioniramo širino podpore na izračunan premer osi pri dani obremenitvi.</a:t>
                </a:r>
              </a:p>
              <a:p>
                <a:pPr marL="0" indent="0">
                  <a:buNone/>
                </a:pPr>
                <a:r>
                  <a:rPr lang="sl-SI" dirty="0">
                    <a:solidFill>
                      <a:schemeClr val="tx2"/>
                    </a:solidFill>
                  </a:rPr>
                  <a:t>Na mestu največjega upogibnega momenta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𝑀</m:t>
                        </m:r>
                      </m:e>
                      <m:sub>
                        <m:r>
                          <a:rPr lang="sl-SI" b="0" i="1" smtClean="0">
                            <a:solidFill>
                              <a:schemeClr val="tx2"/>
                            </a:solidFill>
                            <a:latin typeface="Cambria Math" panose="02040503050406030204" pitchFamily="18" charset="0"/>
                          </a:rPr>
                          <m:t>𝑚𝑎𝑥</m:t>
                        </m:r>
                      </m:sub>
                    </m:sSub>
                  </m:oMath>
                </a14:m>
                <a:r>
                  <a:rPr lang="sl-SI" dirty="0">
                    <a:solidFill>
                      <a:schemeClr val="tx2"/>
                    </a:solidFill>
                  </a:rPr>
                  <a:t> izračunamo upogibno napetost:</a:t>
                </a:r>
              </a:p>
              <a:p>
                <a:pPr marL="0" indent="0">
                  <a:buNone/>
                </a:pPr>
                <a14:m>
                  <m:oMath xmlns:m="http://schemas.openxmlformats.org/officeDocument/2006/math">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𝒖</m:t>
                        </m:r>
                      </m:sub>
                    </m:sSub>
                    <m:r>
                      <a:rPr lang="sl-SI" b="1" i="1" smtClean="0">
                        <a:solidFill>
                          <a:schemeClr val="tx2"/>
                        </a:solidFill>
                        <a:latin typeface="Cambria Math" panose="02040503050406030204" pitchFamily="18" charset="0"/>
                      </a:rPr>
                      <m:t>=</m:t>
                    </m:r>
                    <m:f>
                      <m:fPr>
                        <m:ctrlPr>
                          <a:rPr lang="sl-SI" b="1" i="1" smtClean="0">
                            <a:solidFill>
                              <a:schemeClr val="tx2"/>
                            </a:solidFill>
                            <a:latin typeface="Cambria Math" panose="02040503050406030204" pitchFamily="18" charset="0"/>
                          </a:rPr>
                        </m:ctrlPr>
                      </m:fPr>
                      <m:num>
                        <m:sSub>
                          <m:sSubPr>
                            <m:ctrlPr>
                              <a:rPr lang="sl-SI" b="1" i="1">
                                <a:solidFill>
                                  <a:schemeClr val="tx2"/>
                                </a:solidFill>
                                <a:latin typeface="Cambria Math" panose="02040503050406030204" pitchFamily="18" charset="0"/>
                              </a:rPr>
                            </m:ctrlPr>
                          </m:sSubPr>
                          <m:e>
                            <m:r>
                              <a:rPr lang="sl-SI" b="1" i="1">
                                <a:solidFill>
                                  <a:schemeClr val="tx2"/>
                                </a:solidFill>
                                <a:latin typeface="Cambria Math" panose="02040503050406030204" pitchFamily="18" charset="0"/>
                              </a:rPr>
                              <m:t>𝑴</m:t>
                            </m:r>
                          </m:e>
                          <m:sub>
                            <m:r>
                              <a:rPr lang="sl-SI" b="1" i="1">
                                <a:solidFill>
                                  <a:schemeClr val="tx2"/>
                                </a:solidFill>
                                <a:latin typeface="Cambria Math" panose="02040503050406030204" pitchFamily="18" charset="0"/>
                              </a:rPr>
                              <m:t>𝒎𝒂𝒙</m:t>
                            </m:r>
                          </m:sub>
                        </m:sSub>
                      </m:num>
                      <m:den>
                        <m:r>
                          <a:rPr lang="sl-SI" b="1" i="1" smtClean="0">
                            <a:solidFill>
                              <a:schemeClr val="tx2"/>
                            </a:solidFill>
                            <a:latin typeface="Cambria Math" panose="02040503050406030204" pitchFamily="18" charset="0"/>
                          </a:rPr>
                          <m:t>𝑾</m:t>
                        </m:r>
                      </m:den>
                    </m:f>
                    <m:r>
                      <a:rPr lang="sl-SI" b="1" i="0" smtClean="0">
                        <a:solidFill>
                          <a:schemeClr val="tx2"/>
                        </a:solidFill>
                        <a:latin typeface="Cambria Math" panose="02040503050406030204" pitchFamily="18" charset="0"/>
                      </a:rPr>
                      <m:t>=</m:t>
                    </m:r>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𝒅𝒐𝒑</m:t>
                        </m:r>
                      </m:sub>
                    </m:sSub>
                  </m:oMath>
                </a14:m>
                <a:r>
                  <a:rPr lang="sl-SI" dirty="0">
                    <a:solidFill>
                      <a:schemeClr val="tx2"/>
                    </a:solidFill>
                  </a:rPr>
                  <a:t>; pri čemer je za okrogli prerez </a:t>
                </a:r>
                <a14:m>
                  <m:oMath xmlns:m="http://schemas.openxmlformats.org/officeDocument/2006/math">
                    <m:r>
                      <a:rPr lang="sl-SI" b="1" i="1" smtClean="0">
                        <a:solidFill>
                          <a:schemeClr val="tx2"/>
                        </a:solidFill>
                        <a:latin typeface="Cambria Math" panose="02040503050406030204" pitchFamily="18" charset="0"/>
                      </a:rPr>
                      <m:t>𝑾</m:t>
                    </m:r>
                    <m:r>
                      <a:rPr lang="sl-SI" b="1" i="1" smtClean="0">
                        <a:solidFill>
                          <a:schemeClr val="tx2"/>
                        </a:solidFill>
                        <a:latin typeface="Cambria Math" panose="02040503050406030204" pitchFamily="18" charset="0"/>
                      </a:rPr>
                      <m:t>=</m:t>
                    </m:r>
                    <m:f>
                      <m:fPr>
                        <m:ctrlPr>
                          <a:rPr lang="sl-SI" b="1" i="1" smtClean="0">
                            <a:solidFill>
                              <a:schemeClr val="tx2"/>
                            </a:solidFill>
                            <a:latin typeface="Cambria Math" panose="02040503050406030204" pitchFamily="18" charset="0"/>
                          </a:rPr>
                        </m:ctrlPr>
                      </m:fPr>
                      <m:num>
                        <m:r>
                          <a:rPr lang="sl-SI" b="1" i="1" smtClean="0">
                            <a:solidFill>
                              <a:schemeClr val="tx2"/>
                            </a:solidFill>
                            <a:latin typeface="Cambria Math" panose="02040503050406030204" pitchFamily="18" charset="0"/>
                            <a:ea typeface="Cambria Math" panose="02040503050406030204" pitchFamily="18" charset="0"/>
                          </a:rPr>
                          <m:t>𝝅</m:t>
                        </m:r>
                        <m:r>
                          <a:rPr lang="sl-SI" b="1" i="1" smtClean="0">
                            <a:solidFill>
                              <a:schemeClr val="tx2"/>
                            </a:solidFill>
                            <a:latin typeface="Cambria Math" panose="02040503050406030204" pitchFamily="18" charset="0"/>
                            <a:ea typeface="Cambria Math" panose="02040503050406030204" pitchFamily="18" charset="0"/>
                          </a:rPr>
                          <m:t>∙</m:t>
                        </m:r>
                        <m:sSup>
                          <m:sSupPr>
                            <m:ctrlPr>
                              <a:rPr lang="sl-SI" b="1" i="1" smtClean="0">
                                <a:solidFill>
                                  <a:schemeClr val="tx2"/>
                                </a:solidFill>
                                <a:latin typeface="Cambria Math" panose="02040503050406030204" pitchFamily="18" charset="0"/>
                                <a:ea typeface="Cambria Math" panose="02040503050406030204" pitchFamily="18" charset="0"/>
                              </a:rPr>
                            </m:ctrlPr>
                          </m:sSupPr>
                          <m:e>
                            <m:r>
                              <a:rPr lang="sl-SI" b="1" i="1" smtClean="0">
                                <a:solidFill>
                                  <a:schemeClr val="tx2"/>
                                </a:solidFill>
                                <a:latin typeface="Cambria Math" panose="02040503050406030204" pitchFamily="18" charset="0"/>
                                <a:ea typeface="Cambria Math" panose="02040503050406030204" pitchFamily="18" charset="0"/>
                              </a:rPr>
                              <m:t>𝒅</m:t>
                            </m:r>
                          </m:e>
                          <m:sup>
                            <m:r>
                              <a:rPr lang="sl-SI" b="1" i="1" smtClean="0">
                                <a:solidFill>
                                  <a:schemeClr val="tx2"/>
                                </a:solidFill>
                                <a:latin typeface="Cambria Math" panose="02040503050406030204" pitchFamily="18" charset="0"/>
                                <a:ea typeface="Cambria Math" panose="02040503050406030204" pitchFamily="18" charset="0"/>
                              </a:rPr>
                              <m:t>𝟑</m:t>
                            </m:r>
                          </m:sup>
                        </m:sSup>
                      </m:num>
                      <m:den>
                        <m:r>
                          <a:rPr lang="sl-SI" b="1" i="1" smtClean="0">
                            <a:solidFill>
                              <a:schemeClr val="tx2"/>
                            </a:solidFill>
                            <a:latin typeface="Cambria Math" panose="02040503050406030204" pitchFamily="18" charset="0"/>
                          </a:rPr>
                          <m:t>𝟑𝟐</m:t>
                        </m:r>
                      </m:den>
                    </m:f>
                  </m:oMath>
                </a14:m>
                <a:endParaRPr lang="sl-SI" b="1"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60808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Ker se v večini primerov obremenitev osi spreminja, je za dimenzioniranje odločujoča trajna utripna trdnost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i="1" smtClean="0">
                            <a:solidFill>
                              <a:schemeClr val="tx2"/>
                            </a:solidFill>
                            <a:latin typeface="Cambria Math" panose="02040503050406030204" pitchFamily="18" charset="0"/>
                            <a:ea typeface="Cambria Math" panose="02040503050406030204" pitchFamily="18" charset="0"/>
                          </a:rPr>
                          <m:t>𝜎</m:t>
                        </m:r>
                      </m:e>
                      <m:sub>
                        <m:r>
                          <a:rPr lang="sl-SI" b="0" i="1" smtClean="0">
                            <a:solidFill>
                              <a:schemeClr val="tx2"/>
                            </a:solidFill>
                            <a:latin typeface="Cambria Math" panose="02040503050406030204" pitchFamily="18" charset="0"/>
                          </a:rPr>
                          <m:t>𝐷</m:t>
                        </m:r>
                        <m:r>
                          <a:rPr lang="sl-SI" b="0" i="1" smtClean="0">
                            <a:solidFill>
                              <a:schemeClr val="tx2"/>
                            </a:solidFill>
                            <a:latin typeface="Cambria Math" panose="02040503050406030204" pitchFamily="18" charset="0"/>
                          </a:rPr>
                          <m:t> </m:t>
                        </m:r>
                        <m:r>
                          <a:rPr lang="sl-SI" b="0" i="1" smtClean="0">
                            <a:solidFill>
                              <a:schemeClr val="tx2"/>
                            </a:solidFill>
                            <a:latin typeface="Cambria Math" panose="02040503050406030204" pitchFamily="18" charset="0"/>
                          </a:rPr>
                          <m:t>𝑢𝑡𝑟</m:t>
                        </m:r>
                      </m:sub>
                    </m:sSub>
                  </m:oMath>
                </a14:m>
                <a:r>
                  <a:rPr lang="sl-SI" dirty="0">
                    <a:solidFill>
                      <a:schemeClr val="tx2"/>
                    </a:solidFill>
                  </a:rPr>
                  <a:t>. Z upoštevanjem varnosti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𝑣</m:t>
                        </m:r>
                      </m:e>
                      <m:sub>
                        <m:r>
                          <a:rPr lang="sl-SI" b="0" i="1" smtClean="0">
                            <a:solidFill>
                              <a:schemeClr val="tx2"/>
                            </a:solidFill>
                            <a:latin typeface="Cambria Math" panose="02040503050406030204" pitchFamily="18" charset="0"/>
                          </a:rPr>
                          <m:t>𝑀</m:t>
                        </m:r>
                      </m:sub>
                    </m:sSub>
                    <m:r>
                      <a:rPr lang="sl-SI" b="0" i="0" smtClean="0">
                        <a:solidFill>
                          <a:schemeClr val="tx2"/>
                        </a:solidFill>
                        <a:latin typeface="Cambria Math" panose="02040503050406030204" pitchFamily="18" charset="0"/>
                      </a:rPr>
                      <m:t>=3 …5</m:t>
                    </m:r>
                  </m:oMath>
                </a14:m>
                <a:r>
                  <a:rPr lang="sl-SI" dirty="0">
                    <a:solidFill>
                      <a:schemeClr val="tx2"/>
                    </a:solidFill>
                  </a:rPr>
                  <a:t> izračunamo dopustno napetost v osi po enačbi:</a:t>
                </a:r>
              </a:p>
              <a:p>
                <a:pPr marL="0" indent="0">
                  <a:buNone/>
                </a:pPr>
                <a14:m>
                  <m:oMathPara xmlns:m="http://schemas.openxmlformats.org/officeDocument/2006/math">
                    <m:oMathParaPr>
                      <m:jc m:val="centerGroup"/>
                    </m:oMathParaPr>
                    <m:oMath xmlns:m="http://schemas.openxmlformats.org/officeDocument/2006/math">
                      <m:sSub>
                        <m:sSubPr>
                          <m:ctrlPr>
                            <a:rPr lang="sl-SI" b="1" i="1">
                              <a:solidFill>
                                <a:schemeClr val="tx2"/>
                              </a:solidFill>
                              <a:latin typeface="Cambria Math" panose="02040503050406030204" pitchFamily="18" charset="0"/>
                            </a:rPr>
                          </m:ctrlPr>
                        </m:sSubPr>
                        <m:e>
                          <m:r>
                            <a:rPr lang="sl-SI" b="1" i="1">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ea typeface="Cambria Math" panose="02040503050406030204" pitchFamily="18" charset="0"/>
                            </a:rPr>
                            <m:t>𝒅𝒐𝒑</m:t>
                          </m:r>
                        </m:sub>
                      </m:sSub>
                      <m:r>
                        <a:rPr lang="sl-SI" b="1" i="1">
                          <a:solidFill>
                            <a:schemeClr val="tx2"/>
                          </a:solidFill>
                          <a:latin typeface="Cambria Math" panose="02040503050406030204" pitchFamily="18" charset="0"/>
                        </a:rPr>
                        <m:t>=</m:t>
                      </m:r>
                      <m:f>
                        <m:fPr>
                          <m:ctrlPr>
                            <a:rPr lang="sl-SI" b="1" i="1">
                              <a:solidFill>
                                <a:schemeClr val="tx2"/>
                              </a:solidFill>
                              <a:latin typeface="Cambria Math" panose="02040503050406030204" pitchFamily="18" charset="0"/>
                            </a:rPr>
                          </m:ctrlPr>
                        </m:fPr>
                        <m:num>
                          <m:sSub>
                            <m:sSubPr>
                              <m:ctrlPr>
                                <a:rPr lang="sl-SI" b="1" i="1">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𝑫</m:t>
                              </m:r>
                              <m:r>
                                <a:rPr lang="sl-SI" b="1" i="1" smtClean="0">
                                  <a:solidFill>
                                    <a:schemeClr val="tx2"/>
                                  </a:solidFill>
                                  <a:latin typeface="Cambria Math" panose="02040503050406030204" pitchFamily="18" charset="0"/>
                                </a:rPr>
                                <m:t> </m:t>
                              </m:r>
                              <m:r>
                                <a:rPr lang="sl-SI" b="1" i="1" smtClean="0">
                                  <a:solidFill>
                                    <a:schemeClr val="tx2"/>
                                  </a:solidFill>
                                  <a:latin typeface="Cambria Math" panose="02040503050406030204" pitchFamily="18" charset="0"/>
                                </a:rPr>
                                <m:t>𝒖𝒕𝒓</m:t>
                              </m:r>
                            </m:sub>
                          </m:sSub>
                        </m:num>
                        <m:den>
                          <m:sSub>
                            <m:sSubPr>
                              <m:ctrlPr>
                                <a:rPr lang="sl-SI" b="1" i="1">
                                  <a:solidFill>
                                    <a:schemeClr val="tx2"/>
                                  </a:solidFill>
                                  <a:latin typeface="Cambria Math" panose="02040503050406030204" pitchFamily="18" charset="0"/>
                                </a:rPr>
                              </m:ctrlPr>
                            </m:sSubPr>
                            <m:e>
                              <m:r>
                                <a:rPr lang="sl-SI" b="1" i="1">
                                  <a:solidFill>
                                    <a:schemeClr val="tx2"/>
                                  </a:solidFill>
                                  <a:latin typeface="Cambria Math" panose="02040503050406030204" pitchFamily="18" charset="0"/>
                                </a:rPr>
                                <m:t>𝒗</m:t>
                              </m:r>
                            </m:e>
                            <m:sub>
                              <m:r>
                                <a:rPr lang="sl-SI" b="1" i="1">
                                  <a:solidFill>
                                    <a:schemeClr val="tx2"/>
                                  </a:solidFill>
                                  <a:latin typeface="Cambria Math" panose="02040503050406030204" pitchFamily="18" charset="0"/>
                                </a:rPr>
                                <m:t>𝑴</m:t>
                              </m:r>
                            </m:sub>
                          </m:sSub>
                        </m:den>
                      </m:f>
                    </m:oMath>
                  </m:oMathPara>
                </a14:m>
                <a:endParaRPr lang="sl-SI" b="1" dirty="0">
                  <a:solidFill>
                    <a:schemeClr val="tx2"/>
                  </a:solidFill>
                </a:endParaRPr>
              </a:p>
              <a:p>
                <a:pPr marL="0" indent="0">
                  <a:buNone/>
                </a:pPr>
                <a:r>
                  <a:rPr lang="sl-SI" dirty="0">
                    <a:solidFill>
                      <a:schemeClr val="tx2"/>
                    </a:solidFill>
                  </a:rPr>
                  <a:t>Premer osi je pri znani zunanji obremenitvi enak:</a:t>
                </a:r>
              </a:p>
              <a:p>
                <a:pPr marL="0" indent="0">
                  <a:buNone/>
                </a:pPr>
                <a14:m>
                  <m:oMath xmlns:m="http://schemas.openxmlformats.org/officeDocument/2006/math">
                    <m:r>
                      <a:rPr lang="sl-SI" b="1" i="1" smtClean="0">
                        <a:solidFill>
                          <a:schemeClr val="tx2"/>
                        </a:solidFill>
                        <a:latin typeface="Cambria Math" panose="02040503050406030204" pitchFamily="18" charset="0"/>
                      </a:rPr>
                      <m:t>𝒅</m:t>
                    </m:r>
                    <m:r>
                      <a:rPr lang="sl-SI" b="1" i="1" smtClean="0">
                        <a:solidFill>
                          <a:schemeClr val="tx2"/>
                        </a:solidFill>
                        <a:latin typeface="Cambria Math" panose="02040503050406030204" pitchFamily="18" charset="0"/>
                      </a:rPr>
                      <m:t>=</m:t>
                    </m:r>
                    <m:rad>
                      <m:radPr>
                        <m:ctrlPr>
                          <a:rPr lang="sl-SI" b="1" i="1" smtClean="0">
                            <a:solidFill>
                              <a:schemeClr val="tx2"/>
                            </a:solidFill>
                            <a:latin typeface="Cambria Math" panose="02040503050406030204" pitchFamily="18" charset="0"/>
                          </a:rPr>
                        </m:ctrlPr>
                      </m:radPr>
                      <m:deg>
                        <m:r>
                          <m:rPr>
                            <m:brk m:alnAt="7"/>
                          </m:rPr>
                          <a:rPr lang="sl-SI" b="1" i="1" smtClean="0">
                            <a:solidFill>
                              <a:schemeClr val="tx2"/>
                            </a:solidFill>
                            <a:latin typeface="Cambria Math" panose="02040503050406030204" pitchFamily="18" charset="0"/>
                          </a:rPr>
                          <m:t>𝟑</m:t>
                        </m:r>
                      </m:deg>
                      <m:e>
                        <m:f>
                          <m:fPr>
                            <m:ctrlPr>
                              <a:rPr lang="sl-SI" b="1" i="1" smtClean="0">
                                <a:solidFill>
                                  <a:schemeClr val="tx2"/>
                                </a:solidFill>
                                <a:latin typeface="Cambria Math" panose="02040503050406030204" pitchFamily="18" charset="0"/>
                              </a:rPr>
                            </m:ctrlPr>
                          </m:fPr>
                          <m:num>
                            <m:r>
                              <a:rPr lang="sl-SI" b="1" i="1" smtClean="0">
                                <a:solidFill>
                                  <a:schemeClr val="tx2"/>
                                </a:solidFill>
                                <a:latin typeface="Cambria Math" panose="02040503050406030204" pitchFamily="18" charset="0"/>
                              </a:rPr>
                              <m:t>𝟑𝟐</m:t>
                            </m:r>
                            <m:r>
                              <a:rPr lang="sl-SI" b="1" i="1" smtClean="0">
                                <a:solidFill>
                                  <a:schemeClr val="tx2"/>
                                </a:solidFill>
                                <a:latin typeface="Cambria Math" panose="02040503050406030204" pitchFamily="18" charset="0"/>
                                <a:ea typeface="Cambria Math" panose="02040503050406030204" pitchFamily="18" charset="0"/>
                              </a:rPr>
                              <m:t>∙</m:t>
                            </m:r>
                            <m:sSub>
                              <m:sSubPr>
                                <m:ctrlPr>
                                  <a:rPr lang="sl-SI" b="1" i="1" smtClean="0">
                                    <a:solidFill>
                                      <a:schemeClr val="tx2"/>
                                    </a:solidFill>
                                    <a:latin typeface="Cambria Math" panose="02040503050406030204" pitchFamily="18" charset="0"/>
                                    <a:ea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𝑴</m:t>
                                </m:r>
                              </m:e>
                              <m:sub>
                                <m:r>
                                  <a:rPr lang="sl-SI" b="1" i="1" smtClean="0">
                                    <a:solidFill>
                                      <a:schemeClr val="tx2"/>
                                    </a:solidFill>
                                    <a:latin typeface="Cambria Math" panose="02040503050406030204" pitchFamily="18" charset="0"/>
                                    <a:ea typeface="Cambria Math" panose="02040503050406030204" pitchFamily="18" charset="0"/>
                                  </a:rPr>
                                  <m:t>𝒎𝒂𝒙</m:t>
                                </m:r>
                              </m:sub>
                            </m:sSub>
                          </m:num>
                          <m:den>
                            <m:r>
                              <a:rPr lang="sl-SI" b="1" i="1" smtClean="0">
                                <a:solidFill>
                                  <a:schemeClr val="tx2"/>
                                </a:solidFill>
                                <a:latin typeface="Cambria Math" panose="02040503050406030204" pitchFamily="18" charset="0"/>
                                <a:ea typeface="Cambria Math" panose="02040503050406030204" pitchFamily="18" charset="0"/>
                              </a:rPr>
                              <m:t>𝝅</m:t>
                            </m:r>
                            <m:r>
                              <a:rPr lang="sl-SI" b="1" i="1" smtClean="0">
                                <a:solidFill>
                                  <a:schemeClr val="tx2"/>
                                </a:solidFill>
                                <a:latin typeface="Cambria Math" panose="02040503050406030204" pitchFamily="18" charset="0"/>
                                <a:ea typeface="Cambria Math" panose="02040503050406030204" pitchFamily="18" charset="0"/>
                              </a:rPr>
                              <m:t>∙</m:t>
                            </m:r>
                            <m:sSub>
                              <m:sSubPr>
                                <m:ctrlPr>
                                  <a:rPr lang="sl-SI" b="1" i="1" smtClean="0">
                                    <a:solidFill>
                                      <a:schemeClr val="tx2"/>
                                    </a:solidFill>
                                    <a:latin typeface="Cambria Math" panose="02040503050406030204" pitchFamily="18" charset="0"/>
                                    <a:ea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ea typeface="Cambria Math" panose="02040503050406030204" pitchFamily="18" charset="0"/>
                                  </a:rPr>
                                  <m:t>𝒅𝒐𝒑</m:t>
                                </m:r>
                              </m:sub>
                            </m:sSub>
                          </m:den>
                        </m:f>
                      </m:e>
                    </m:rad>
                  </m:oMath>
                </a14:m>
                <a:r>
                  <a:rPr lang="sl-SI" dirty="0">
                    <a:solidFill>
                      <a:schemeClr val="tx2"/>
                    </a:solidFill>
                  </a:rPr>
                  <a:t>; pri čemer je za okrogli prerez </a:t>
                </a:r>
                <a14:m>
                  <m:oMath xmlns:m="http://schemas.openxmlformats.org/officeDocument/2006/math">
                    <m:r>
                      <a:rPr lang="sl-SI" b="1" i="1" smtClean="0">
                        <a:solidFill>
                          <a:schemeClr val="tx2"/>
                        </a:solidFill>
                        <a:latin typeface="Cambria Math" panose="02040503050406030204" pitchFamily="18" charset="0"/>
                      </a:rPr>
                      <m:t>𝑾</m:t>
                    </m:r>
                    <m:r>
                      <a:rPr lang="sl-SI" b="1" i="1" smtClean="0">
                        <a:solidFill>
                          <a:schemeClr val="tx2"/>
                        </a:solidFill>
                        <a:latin typeface="Cambria Math" panose="02040503050406030204" pitchFamily="18" charset="0"/>
                      </a:rPr>
                      <m:t>=</m:t>
                    </m:r>
                    <m:f>
                      <m:fPr>
                        <m:ctrlPr>
                          <a:rPr lang="sl-SI" b="1" i="1" smtClean="0">
                            <a:solidFill>
                              <a:schemeClr val="tx2"/>
                            </a:solidFill>
                            <a:latin typeface="Cambria Math" panose="02040503050406030204" pitchFamily="18" charset="0"/>
                          </a:rPr>
                        </m:ctrlPr>
                      </m:fPr>
                      <m:num>
                        <m:r>
                          <a:rPr lang="sl-SI" b="1" i="1" smtClean="0">
                            <a:solidFill>
                              <a:schemeClr val="tx2"/>
                            </a:solidFill>
                            <a:latin typeface="Cambria Math" panose="02040503050406030204" pitchFamily="18" charset="0"/>
                            <a:ea typeface="Cambria Math" panose="02040503050406030204" pitchFamily="18" charset="0"/>
                          </a:rPr>
                          <m:t>𝝅</m:t>
                        </m:r>
                        <m:r>
                          <a:rPr lang="sl-SI" b="1" i="1" smtClean="0">
                            <a:solidFill>
                              <a:schemeClr val="tx2"/>
                            </a:solidFill>
                            <a:latin typeface="Cambria Math" panose="02040503050406030204" pitchFamily="18" charset="0"/>
                            <a:ea typeface="Cambria Math" panose="02040503050406030204" pitchFamily="18" charset="0"/>
                          </a:rPr>
                          <m:t>∙</m:t>
                        </m:r>
                        <m:sSup>
                          <m:sSupPr>
                            <m:ctrlPr>
                              <a:rPr lang="sl-SI" b="1" i="1" smtClean="0">
                                <a:solidFill>
                                  <a:schemeClr val="tx2"/>
                                </a:solidFill>
                                <a:latin typeface="Cambria Math" panose="02040503050406030204" pitchFamily="18" charset="0"/>
                                <a:ea typeface="Cambria Math" panose="02040503050406030204" pitchFamily="18" charset="0"/>
                              </a:rPr>
                            </m:ctrlPr>
                          </m:sSupPr>
                          <m:e>
                            <m:r>
                              <a:rPr lang="sl-SI" b="1" i="1" smtClean="0">
                                <a:solidFill>
                                  <a:schemeClr val="tx2"/>
                                </a:solidFill>
                                <a:latin typeface="Cambria Math" panose="02040503050406030204" pitchFamily="18" charset="0"/>
                                <a:ea typeface="Cambria Math" panose="02040503050406030204" pitchFamily="18" charset="0"/>
                              </a:rPr>
                              <m:t>𝒅</m:t>
                            </m:r>
                          </m:e>
                          <m:sup>
                            <m:r>
                              <a:rPr lang="sl-SI" b="1" i="1" smtClean="0">
                                <a:solidFill>
                                  <a:schemeClr val="tx2"/>
                                </a:solidFill>
                                <a:latin typeface="Cambria Math" panose="02040503050406030204" pitchFamily="18" charset="0"/>
                                <a:ea typeface="Cambria Math" panose="02040503050406030204" pitchFamily="18" charset="0"/>
                              </a:rPr>
                              <m:t>𝟑</m:t>
                            </m:r>
                          </m:sup>
                        </m:sSup>
                      </m:num>
                      <m:den>
                        <m:r>
                          <a:rPr lang="sl-SI" b="1" i="1" smtClean="0">
                            <a:solidFill>
                              <a:schemeClr val="tx2"/>
                            </a:solidFill>
                            <a:latin typeface="Cambria Math" panose="02040503050406030204" pitchFamily="18" charset="0"/>
                          </a:rPr>
                          <m:t>𝟑𝟐</m:t>
                        </m:r>
                      </m:den>
                    </m:f>
                  </m:oMath>
                </a14:m>
                <a:endParaRPr lang="sl-SI" b="1" dirty="0">
                  <a:solidFill>
                    <a:schemeClr val="tx2"/>
                  </a:solidFill>
                </a:endParaRPr>
              </a:p>
              <a:p>
                <a:pPr marL="0" indent="0">
                  <a:buNone/>
                </a:pPr>
                <a:r>
                  <a:rPr lang="sl-SI" dirty="0">
                    <a:solidFill>
                      <a:schemeClr val="tx2"/>
                    </a:solidFill>
                  </a:rPr>
                  <a:t>Os je navadno vstavljena v konstrukcijski del in na tem mestu nastopi površinski pritisk med osjo in oporo. Površinski pritisk na opornem mestu osi mora biti v dopustnih mejah in je</a:t>
                </a:r>
              </a:p>
              <a:p>
                <a:pPr marL="0" indent="0">
                  <a:buNone/>
                </a:pPr>
                <a14:m>
                  <m:oMath xmlns:m="http://schemas.openxmlformats.org/officeDocument/2006/math">
                    <m:r>
                      <a:rPr lang="sl-SI" b="1" i="1" smtClean="0">
                        <a:solidFill>
                          <a:schemeClr val="tx2"/>
                        </a:solidFill>
                        <a:latin typeface="Cambria Math" panose="02040503050406030204" pitchFamily="18" charset="0"/>
                      </a:rPr>
                      <m:t>𝒑</m:t>
                    </m:r>
                    <m:r>
                      <a:rPr lang="sl-SI" b="1" i="1" smtClean="0">
                        <a:solidFill>
                          <a:schemeClr val="tx2"/>
                        </a:solidFill>
                        <a:latin typeface="Cambria Math" panose="02040503050406030204" pitchFamily="18" charset="0"/>
                      </a:rPr>
                      <m:t>=</m:t>
                    </m:r>
                    <m:f>
                      <m:fPr>
                        <m:ctrlPr>
                          <a:rPr lang="sl-SI" b="1" i="1" smtClean="0">
                            <a:solidFill>
                              <a:schemeClr val="tx2"/>
                            </a:solidFill>
                            <a:latin typeface="Cambria Math" panose="02040503050406030204" pitchFamily="18" charset="0"/>
                          </a:rPr>
                        </m:ctrlPr>
                      </m:fPr>
                      <m:num>
                        <m:r>
                          <a:rPr lang="sl-SI" b="1" i="1" smtClean="0">
                            <a:solidFill>
                              <a:schemeClr val="tx2"/>
                            </a:solidFill>
                            <a:latin typeface="Cambria Math" panose="02040503050406030204" pitchFamily="18" charset="0"/>
                          </a:rPr>
                          <m:t>𝑭</m:t>
                        </m:r>
                      </m:num>
                      <m:den>
                        <m:r>
                          <a:rPr lang="sl-SI" b="1" i="1" smtClean="0">
                            <a:solidFill>
                              <a:schemeClr val="tx2"/>
                            </a:solidFill>
                            <a:latin typeface="Cambria Math" panose="02040503050406030204" pitchFamily="18" charset="0"/>
                          </a:rPr>
                          <m:t>𝒅</m:t>
                        </m:r>
                        <m:r>
                          <a:rPr lang="sl-SI" b="1" i="1" smtClean="0">
                            <a:solidFill>
                              <a:schemeClr val="tx2"/>
                            </a:solidFill>
                            <a:latin typeface="Cambria Math" panose="02040503050406030204" pitchFamily="18" charset="0"/>
                            <a:ea typeface="Cambria Math" panose="02040503050406030204" pitchFamily="18" charset="0"/>
                          </a:rPr>
                          <m:t>∙</m:t>
                        </m:r>
                        <m:r>
                          <a:rPr lang="sl-SI" b="1" i="1" smtClean="0">
                            <a:solidFill>
                              <a:schemeClr val="tx2"/>
                            </a:solidFill>
                            <a:latin typeface="Cambria Math" panose="02040503050406030204" pitchFamily="18" charset="0"/>
                            <a:ea typeface="Cambria Math" panose="02040503050406030204" pitchFamily="18" charset="0"/>
                          </a:rPr>
                          <m:t>𝒃</m:t>
                        </m:r>
                      </m:den>
                    </m:f>
                    <m:r>
                      <a:rPr lang="sl-SI" b="1" i="0" smtClean="0">
                        <a:solidFill>
                          <a:schemeClr val="tx2"/>
                        </a:solidFill>
                        <a:latin typeface="Cambria Math" panose="02040503050406030204" pitchFamily="18" charset="0"/>
                      </a:rPr>
                      <m:t>=</m:t>
                    </m:r>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rPr>
                          <m:t>𝒑</m:t>
                        </m:r>
                      </m:e>
                      <m:sub>
                        <m:r>
                          <a:rPr lang="sl-SI" b="1" i="1" smtClean="0">
                            <a:solidFill>
                              <a:schemeClr val="tx2"/>
                            </a:solidFill>
                            <a:latin typeface="Cambria Math" panose="02040503050406030204" pitchFamily="18" charset="0"/>
                          </a:rPr>
                          <m:t>𝒅𝒐𝒑</m:t>
                        </m:r>
                      </m:sub>
                    </m:sSub>
                    <m:r>
                      <a:rPr lang="sl-SI" b="1" i="0" smtClean="0">
                        <a:solidFill>
                          <a:schemeClr val="tx2"/>
                        </a:solidFill>
                        <a:latin typeface="Cambria Math" panose="02040503050406030204" pitchFamily="18" charset="0"/>
                      </a:rPr>
                      <m:t>;</m:t>
                    </m:r>
                  </m:oMath>
                </a14:m>
                <a:r>
                  <a:rPr lang="sl-SI" b="1" dirty="0">
                    <a:solidFill>
                      <a:schemeClr val="tx2"/>
                    </a:solidFill>
                  </a:rPr>
                  <a:t> </a:t>
                </a:r>
                <a:r>
                  <a:rPr lang="sl-SI" dirty="0">
                    <a:solidFill>
                      <a:schemeClr val="tx2"/>
                    </a:solidFill>
                  </a:rPr>
                  <a:t>pri čemer pomeni</a:t>
                </a:r>
              </a:p>
              <a:p>
                <a:pPr marL="0" indent="0">
                  <a:buNone/>
                </a:pPr>
                <a:r>
                  <a:rPr lang="sl-SI" sz="1600" dirty="0">
                    <a:solidFill>
                      <a:schemeClr val="tx2"/>
                    </a:solidFill>
                  </a:rPr>
                  <a:t>F … sila na podpori,</a:t>
                </a:r>
              </a:p>
              <a:p>
                <a:pPr marL="0" indent="0">
                  <a:buNone/>
                </a:pPr>
                <a:r>
                  <a:rPr lang="sl-SI" sz="1600" dirty="0">
                    <a:solidFill>
                      <a:schemeClr val="tx2"/>
                    </a:solidFill>
                  </a:rPr>
                  <a:t>d … premer osi v podpori in</a:t>
                </a:r>
              </a:p>
              <a:p>
                <a:pPr marL="0" indent="0">
                  <a:buNone/>
                </a:pPr>
                <a:r>
                  <a:rPr lang="sl-SI" sz="1600" dirty="0">
                    <a:solidFill>
                      <a:schemeClr val="tx2"/>
                    </a:solidFill>
                  </a:rPr>
                  <a:t>b … širino podpore.</a:t>
                </a: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80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82567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dirty="0">
                    <a:solidFill>
                      <a:schemeClr val="tx2"/>
                    </a:solidFill>
                  </a:rPr>
                  <a:t>Dopustni površinski pritisk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𝑝</m:t>
                        </m:r>
                      </m:e>
                      <m:sub>
                        <m:r>
                          <a:rPr lang="sl-SI" b="0" i="1" smtClean="0">
                            <a:solidFill>
                              <a:schemeClr val="tx2"/>
                            </a:solidFill>
                            <a:latin typeface="Cambria Math" panose="02040503050406030204" pitchFamily="18" charset="0"/>
                          </a:rPr>
                          <m:t>𝑑𝑜𝑝</m:t>
                        </m:r>
                      </m:sub>
                    </m:sSub>
                  </m:oMath>
                </a14:m>
                <a:r>
                  <a:rPr lang="sl-SI" sz="1600" dirty="0">
                    <a:solidFill>
                      <a:schemeClr val="tx2"/>
                    </a:solidFill>
                  </a:rPr>
                  <a:t> </a:t>
                </a:r>
                <a:r>
                  <a:rPr lang="sl-SI" dirty="0">
                    <a:solidFill>
                      <a:schemeClr val="tx2"/>
                    </a:solidFill>
                  </a:rPr>
                  <a:t>za različna gradiva je podan v tabeli.</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3"/>
          <a:stretch>
            <a:fillRect/>
          </a:stretch>
        </p:blipFill>
        <p:spPr>
          <a:xfrm rot="16200000">
            <a:off x="4385550" y="-2106075"/>
            <a:ext cx="3080114" cy="9808165"/>
          </a:xfrm>
          <a:prstGeom prst="rect">
            <a:avLst/>
          </a:prstGeom>
        </p:spPr>
      </p:pic>
    </p:spTree>
    <p:extLst>
      <p:ext uri="{BB962C8B-B14F-4D97-AF65-F5344CB8AC3E}">
        <p14:creationId xmlns:p14="http://schemas.microsoft.com/office/powerpoint/2010/main" val="3476737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2. ROTIRAJOČE OSI. </a:t>
                </a:r>
                <a:r>
                  <a:rPr lang="sl-SI" dirty="0">
                    <a:solidFill>
                      <a:schemeClr val="tx2"/>
                    </a:solidFill>
                  </a:rPr>
                  <a:t>Kolesa in drugi rotacijski deli so trdno vezani na os, ki se vrti v ležajih, na primer pri oseh tirničnih vozil.</a:t>
                </a:r>
              </a:p>
              <a:p>
                <a:pPr marL="0" indent="0">
                  <a:buNone/>
                </a:pPr>
                <a:r>
                  <a:rPr lang="sl-SI" dirty="0">
                    <a:solidFill>
                      <a:schemeClr val="tx2"/>
                    </a:solidFill>
                  </a:rPr>
                  <a:t>Zunanja mirujoča sila, ki obremenjuje rotirajočo os na upogib, vedno povzroča v osi izmenično upogibno napetost, ki mora biti v dopustnih mejah.</a:t>
                </a:r>
              </a:p>
              <a:p>
                <a:pPr marL="0" indent="0">
                  <a:buNone/>
                </a:pPr>
                <a:r>
                  <a:rPr lang="sl-SI" dirty="0">
                    <a:solidFill>
                      <a:schemeClr val="tx2"/>
                    </a:solidFill>
                  </a:rPr>
                  <a:t>Največja upogibna napetost:</a:t>
                </a:r>
              </a:p>
              <a:p>
                <a:pPr marL="0" indent="0">
                  <a:buNone/>
                </a:pPr>
                <a14:m>
                  <m:oMathPara xmlns:m="http://schemas.openxmlformats.org/officeDocument/2006/math">
                    <m:oMathParaPr>
                      <m:jc m:val="centerGroup"/>
                    </m:oMathParaPr>
                    <m:oMath xmlns:m="http://schemas.openxmlformats.org/officeDocument/2006/math">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𝒖</m:t>
                          </m:r>
                        </m:sub>
                      </m:sSub>
                      <m:r>
                        <a:rPr lang="sl-SI" b="1" i="1" smtClean="0">
                          <a:solidFill>
                            <a:schemeClr val="tx2"/>
                          </a:solidFill>
                          <a:latin typeface="Cambria Math" panose="02040503050406030204" pitchFamily="18" charset="0"/>
                        </a:rPr>
                        <m:t>=</m:t>
                      </m:r>
                      <m:f>
                        <m:fPr>
                          <m:ctrlPr>
                            <a:rPr lang="sl-SI" b="1" i="1" smtClean="0">
                              <a:solidFill>
                                <a:schemeClr val="tx2"/>
                              </a:solidFill>
                              <a:latin typeface="Cambria Math" panose="02040503050406030204" pitchFamily="18" charset="0"/>
                            </a:rPr>
                          </m:ctrlPr>
                        </m:fPr>
                        <m:num>
                          <m:sSub>
                            <m:sSubPr>
                              <m:ctrlPr>
                                <a:rPr lang="sl-SI" b="1" i="1">
                                  <a:solidFill>
                                    <a:schemeClr val="tx2"/>
                                  </a:solidFill>
                                  <a:latin typeface="Cambria Math" panose="02040503050406030204" pitchFamily="18" charset="0"/>
                                </a:rPr>
                              </m:ctrlPr>
                            </m:sSubPr>
                            <m:e>
                              <m:r>
                                <a:rPr lang="sl-SI" b="1" i="1">
                                  <a:solidFill>
                                    <a:schemeClr val="tx2"/>
                                  </a:solidFill>
                                  <a:latin typeface="Cambria Math" panose="02040503050406030204" pitchFamily="18" charset="0"/>
                                </a:rPr>
                                <m:t>𝑴</m:t>
                              </m:r>
                            </m:e>
                            <m:sub>
                              <m:r>
                                <a:rPr lang="sl-SI" b="1" i="1">
                                  <a:solidFill>
                                    <a:schemeClr val="tx2"/>
                                  </a:solidFill>
                                  <a:latin typeface="Cambria Math" panose="02040503050406030204" pitchFamily="18" charset="0"/>
                                </a:rPr>
                                <m:t>𝒎𝒂𝒙</m:t>
                              </m:r>
                            </m:sub>
                          </m:sSub>
                        </m:num>
                        <m:den>
                          <m:r>
                            <a:rPr lang="sl-SI" b="1" i="1" smtClean="0">
                              <a:solidFill>
                                <a:schemeClr val="tx2"/>
                              </a:solidFill>
                              <a:latin typeface="Cambria Math" panose="02040503050406030204" pitchFamily="18" charset="0"/>
                            </a:rPr>
                            <m:t>𝑾</m:t>
                          </m:r>
                        </m:den>
                      </m:f>
                      <m:r>
                        <a:rPr lang="sl-SI" b="1">
                          <a:solidFill>
                            <a:schemeClr val="tx2"/>
                          </a:solidFill>
                          <a:latin typeface="Cambria Math" panose="02040503050406030204" pitchFamily="18" charset="0"/>
                          <a:ea typeface="Cambria Math" panose="02040503050406030204" pitchFamily="18" charset="0"/>
                        </a:rPr>
                        <m:t>≤</m:t>
                      </m:r>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𝒅𝒐𝒑</m:t>
                          </m:r>
                        </m:sub>
                      </m:sSub>
                    </m:oMath>
                  </m:oMathPara>
                </a14:m>
                <a:endParaRPr lang="sl-SI" b="1" dirty="0">
                  <a:solidFill>
                    <a:schemeClr val="tx2"/>
                  </a:solidFill>
                </a:endParaRPr>
              </a:p>
              <a:p>
                <a:pPr marL="0" indent="0">
                  <a:buNone/>
                </a:pPr>
                <a:r>
                  <a:rPr lang="sl-SI" dirty="0">
                    <a:solidFill>
                      <a:schemeClr val="tx2"/>
                    </a:solidFill>
                  </a:rPr>
                  <a:t>Dopustno napetost dobimo tako, da izmenično trajno trdnost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i="1" smtClean="0">
                            <a:solidFill>
                              <a:schemeClr val="tx2"/>
                            </a:solidFill>
                            <a:latin typeface="Cambria Math" panose="02040503050406030204" pitchFamily="18" charset="0"/>
                            <a:ea typeface="Cambria Math" panose="02040503050406030204" pitchFamily="18" charset="0"/>
                          </a:rPr>
                          <m:t>𝜎</m:t>
                        </m:r>
                      </m:e>
                      <m:sub>
                        <m:r>
                          <a:rPr lang="sl-SI" b="0" i="1" smtClean="0">
                            <a:solidFill>
                              <a:schemeClr val="tx2"/>
                            </a:solidFill>
                            <a:latin typeface="Cambria Math" panose="02040503050406030204" pitchFamily="18" charset="0"/>
                          </a:rPr>
                          <m:t>𝐷𝑖𝑧𝑚</m:t>
                        </m:r>
                      </m:sub>
                    </m:sSub>
                  </m:oMath>
                </a14:m>
                <a:r>
                  <a:rPr lang="sl-SI" dirty="0">
                    <a:solidFill>
                      <a:schemeClr val="tx2"/>
                    </a:solidFill>
                  </a:rPr>
                  <a:t> delimo z varnostjo, v kateri so zarezni vplivi že upoštevani,</a:t>
                </a:r>
              </a:p>
              <a:p>
                <a:pPr marL="0" indent="0">
                  <a:buNone/>
                </a:pPr>
                <a14:m>
                  <m:oMathPara xmlns:m="http://schemas.openxmlformats.org/officeDocument/2006/math">
                    <m:oMathParaPr>
                      <m:jc m:val="centerGroup"/>
                    </m:oMathParaPr>
                    <m:oMath xmlns:m="http://schemas.openxmlformats.org/officeDocument/2006/math">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𝒅𝒐𝒑</m:t>
                          </m:r>
                        </m:sub>
                      </m:sSub>
                      <m:r>
                        <a:rPr lang="sl-SI" b="1" i="1" smtClean="0">
                          <a:solidFill>
                            <a:schemeClr val="tx2"/>
                          </a:solidFill>
                          <a:latin typeface="Cambria Math" panose="02040503050406030204" pitchFamily="18" charset="0"/>
                        </a:rPr>
                        <m:t>=</m:t>
                      </m:r>
                      <m:f>
                        <m:fPr>
                          <m:ctrlPr>
                            <a:rPr lang="sl-SI" b="1" i="1" smtClean="0">
                              <a:solidFill>
                                <a:schemeClr val="tx2"/>
                              </a:solidFill>
                              <a:latin typeface="Cambria Math" panose="02040503050406030204" pitchFamily="18" charset="0"/>
                            </a:rPr>
                          </m:ctrlPr>
                        </m:fPr>
                        <m:num>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ea typeface="Cambria Math" panose="02040503050406030204" pitchFamily="18" charset="0"/>
                                </a:rPr>
                                <m:t>𝝈</m:t>
                              </m:r>
                            </m:e>
                            <m:sub>
                              <m:r>
                                <a:rPr lang="sl-SI" b="1" i="1" smtClean="0">
                                  <a:solidFill>
                                    <a:schemeClr val="tx2"/>
                                  </a:solidFill>
                                  <a:latin typeface="Cambria Math" panose="02040503050406030204" pitchFamily="18" charset="0"/>
                                </a:rPr>
                                <m:t>𝑫𝒊𝒛𝒎</m:t>
                              </m:r>
                            </m:sub>
                          </m:sSub>
                        </m:num>
                        <m:den>
                          <m:sSub>
                            <m:sSubPr>
                              <m:ctrlPr>
                                <a:rPr lang="sl-SI" b="1" i="1" smtClean="0">
                                  <a:solidFill>
                                    <a:schemeClr val="tx2"/>
                                  </a:solidFill>
                                  <a:latin typeface="Cambria Math" panose="02040503050406030204" pitchFamily="18" charset="0"/>
                                </a:rPr>
                              </m:ctrlPr>
                            </m:sSubPr>
                            <m:e>
                              <m:r>
                                <a:rPr lang="sl-SI" b="1" i="1" smtClean="0">
                                  <a:solidFill>
                                    <a:schemeClr val="tx2"/>
                                  </a:solidFill>
                                  <a:latin typeface="Cambria Math" panose="02040503050406030204" pitchFamily="18" charset="0"/>
                                </a:rPr>
                                <m:t>𝒗</m:t>
                              </m:r>
                            </m:e>
                            <m:sub>
                              <m:r>
                                <a:rPr lang="sl-SI" b="1" i="1" smtClean="0">
                                  <a:solidFill>
                                    <a:schemeClr val="tx2"/>
                                  </a:solidFill>
                                  <a:latin typeface="Cambria Math" panose="02040503050406030204" pitchFamily="18" charset="0"/>
                                </a:rPr>
                                <m:t>𝑴</m:t>
                              </m:r>
                            </m:sub>
                          </m:sSub>
                        </m:den>
                      </m:f>
                    </m:oMath>
                  </m:oMathPara>
                </a14:m>
                <a:endParaRPr lang="sl-SI" b="1" dirty="0">
                  <a:solidFill>
                    <a:schemeClr val="tx2"/>
                  </a:solidFill>
                </a:endParaRPr>
              </a:p>
              <a:p>
                <a:pPr marL="0" indent="0">
                  <a:buNone/>
                </a:pPr>
                <a:r>
                  <a:rPr lang="sl-SI" dirty="0">
                    <a:solidFill>
                      <a:schemeClr val="tx2"/>
                    </a:solidFill>
                  </a:rPr>
                  <a:t>Varnost za rotirajoče osi je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𝑣</m:t>
                        </m:r>
                      </m:e>
                      <m:sub>
                        <m:r>
                          <a:rPr lang="sl-SI" b="0" i="1" smtClean="0">
                            <a:solidFill>
                              <a:schemeClr val="tx2"/>
                            </a:solidFill>
                            <a:latin typeface="Cambria Math" panose="02040503050406030204" pitchFamily="18" charset="0"/>
                          </a:rPr>
                          <m:t>𝑀</m:t>
                        </m:r>
                      </m:sub>
                    </m:sSub>
                    <m:r>
                      <a:rPr lang="sl-SI" b="0" i="0" smtClean="0">
                        <a:solidFill>
                          <a:schemeClr val="tx2"/>
                        </a:solidFill>
                        <a:latin typeface="Cambria Math" panose="02040503050406030204" pitchFamily="18" charset="0"/>
                      </a:rPr>
                      <m:t>=4 …6</m:t>
                    </m:r>
                  </m:oMath>
                </a14:m>
                <a:r>
                  <a:rPr lang="sl-SI" dirty="0">
                    <a:solidFill>
                      <a:schemeClr val="tx2"/>
                    </a:solidFill>
                  </a:rPr>
                  <a:t>.</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08758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PRIMER</a:t>
                </a:r>
              </a:p>
              <a:p>
                <a:pPr marL="0" indent="0">
                  <a:buNone/>
                </a:pPr>
                <a:r>
                  <a:rPr lang="sl-SI" dirty="0">
                    <a:solidFill>
                      <a:schemeClr val="tx2"/>
                    </a:solidFill>
                  </a:rPr>
                  <a:t>1. Na mirujoči osi je </a:t>
                </a:r>
                <a:r>
                  <a:rPr lang="sl-SI" dirty="0" err="1">
                    <a:solidFill>
                      <a:schemeClr val="tx2"/>
                    </a:solidFill>
                  </a:rPr>
                  <a:t>uležajeno</a:t>
                </a:r>
                <a:r>
                  <a:rPr lang="sl-SI" dirty="0">
                    <a:solidFill>
                      <a:schemeClr val="tx2"/>
                    </a:solidFill>
                  </a:rPr>
                  <a:t> tekalno kolo, obremenjeno z nihajočo radialno silo F = 60 000 N. Razdalja med podporama, v katerih je pritrjena os, je l = 190 mm. Širina podpore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𝑏</m:t>
                        </m:r>
                      </m:e>
                      <m:sub>
                        <m:r>
                          <a:rPr lang="sl-SI" b="0" i="1" smtClean="0">
                            <a:solidFill>
                              <a:schemeClr val="tx2"/>
                            </a:solidFill>
                            <a:latin typeface="Cambria Math" panose="02040503050406030204" pitchFamily="18" charset="0"/>
                          </a:rPr>
                          <m:t>1</m:t>
                        </m:r>
                      </m:sub>
                    </m:sSub>
                    <m:r>
                      <a:rPr lang="sl-SI" b="0" i="1" smtClean="0">
                        <a:solidFill>
                          <a:schemeClr val="tx2"/>
                        </a:solidFill>
                        <a:latin typeface="Cambria Math" panose="02040503050406030204" pitchFamily="18" charset="0"/>
                      </a:rPr>
                      <m:t>=12 </m:t>
                    </m:r>
                    <m:r>
                      <a:rPr lang="sl-SI" b="0" i="1" smtClean="0">
                        <a:solidFill>
                          <a:schemeClr val="tx2"/>
                        </a:solidFill>
                        <a:latin typeface="Cambria Math" panose="02040503050406030204" pitchFamily="18" charset="0"/>
                      </a:rPr>
                      <m:t>𝑚𝑚</m:t>
                    </m:r>
                  </m:oMath>
                </a14:m>
                <a:r>
                  <a:rPr lang="sl-SI" dirty="0">
                    <a:solidFill>
                      <a:schemeClr val="tx2"/>
                    </a:solidFill>
                  </a:rPr>
                  <a:t>. Os je iz gradiva ST50-2, pločevinaste podpore pa it ST37-1. Določimo dimenzijo osi in napravimo kontrolo na površinski pritisk med osjo in podporo.</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r="-895"/>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p:cNvPicPr>
            <a:picLocks noChangeAspect="1"/>
          </p:cNvPicPr>
          <p:nvPr/>
        </p:nvPicPr>
        <p:blipFill>
          <a:blip r:embed="rId3"/>
          <a:stretch>
            <a:fillRect/>
          </a:stretch>
        </p:blipFill>
        <p:spPr>
          <a:xfrm>
            <a:off x="4002930" y="2361876"/>
            <a:ext cx="3030243" cy="4404049"/>
          </a:xfrm>
          <a:prstGeom prst="rect">
            <a:avLst/>
          </a:prstGeom>
        </p:spPr>
      </p:pic>
    </p:spTree>
    <p:extLst>
      <p:ext uri="{BB962C8B-B14F-4D97-AF65-F5344CB8AC3E}">
        <p14:creationId xmlns:p14="http://schemas.microsoft.com/office/powerpoint/2010/main" val="163030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233265"/>
                <a:ext cx="10212373" cy="6330535"/>
              </a:xfrm>
            </p:spPr>
            <p:txBody>
              <a:bodyPr>
                <a:normAutofit/>
              </a:bodyPr>
              <a:lstStyle/>
              <a:p>
                <a:pPr marL="0" indent="0">
                  <a:buNone/>
                </a:pPr>
                <a:r>
                  <a:rPr lang="sl-SI" b="1" dirty="0">
                    <a:solidFill>
                      <a:schemeClr val="accent1"/>
                    </a:solidFill>
                  </a:rPr>
                  <a:t>POTEK REŠEVANJA</a:t>
                </a:r>
              </a:p>
              <a:p>
                <a:pPr marL="0" indent="0">
                  <a:buNone/>
                </a:pPr>
                <a:r>
                  <a:rPr lang="sl-SI" sz="1900" b="1" dirty="0">
                    <a:solidFill>
                      <a:schemeClr val="tx2"/>
                    </a:solidFill>
                  </a:rPr>
                  <a:t>1.Maksimalni upogibni moment: </a:t>
                </a:r>
                <a14:m>
                  <m:oMath xmlns:m="http://schemas.openxmlformats.org/officeDocument/2006/math">
                    <m:sSub>
                      <m:sSubPr>
                        <m:ctrlPr>
                          <a:rPr lang="sl-SI" sz="1900" i="1" smtClean="0">
                            <a:solidFill>
                              <a:schemeClr val="tx2"/>
                            </a:solidFill>
                            <a:latin typeface="Cambria Math" panose="02040503050406030204" pitchFamily="18" charset="0"/>
                          </a:rPr>
                        </m:ctrlPr>
                      </m:sSubPr>
                      <m:e>
                        <m:r>
                          <a:rPr lang="sl-SI" sz="1900" b="0" i="1" smtClean="0">
                            <a:solidFill>
                              <a:schemeClr val="tx2"/>
                            </a:solidFill>
                            <a:latin typeface="Cambria Math" panose="02040503050406030204" pitchFamily="18" charset="0"/>
                          </a:rPr>
                          <m:t>𝑀</m:t>
                        </m:r>
                      </m:e>
                      <m:sub>
                        <m:r>
                          <a:rPr lang="sl-SI" sz="1900" b="0" i="1" smtClean="0">
                            <a:solidFill>
                              <a:schemeClr val="tx2"/>
                            </a:solidFill>
                            <a:latin typeface="Cambria Math" panose="02040503050406030204" pitchFamily="18" charset="0"/>
                          </a:rPr>
                          <m:t>𝑚𝑎𝑥</m:t>
                        </m:r>
                      </m:sub>
                    </m:sSub>
                    <m:r>
                      <a:rPr lang="sl-SI" sz="1900" b="0" i="1" smtClean="0">
                        <a:solidFill>
                          <a:schemeClr val="tx2"/>
                        </a:solidFill>
                        <a:latin typeface="Cambria Math" panose="02040503050406030204" pitchFamily="18" charset="0"/>
                      </a:rPr>
                      <m:t>=</m:t>
                    </m:r>
                    <m:f>
                      <m:fPr>
                        <m:ctrlPr>
                          <a:rPr lang="sl-SI" sz="1900" b="0" i="1" smtClean="0">
                            <a:solidFill>
                              <a:schemeClr val="tx2"/>
                            </a:solidFill>
                            <a:latin typeface="Cambria Math" panose="02040503050406030204" pitchFamily="18" charset="0"/>
                          </a:rPr>
                        </m:ctrlPr>
                      </m:fPr>
                      <m:num>
                        <m:r>
                          <a:rPr lang="sl-SI" sz="1900" b="0" i="1" smtClean="0">
                            <a:solidFill>
                              <a:schemeClr val="tx2"/>
                            </a:solidFill>
                            <a:latin typeface="Cambria Math" panose="02040503050406030204" pitchFamily="18" charset="0"/>
                          </a:rPr>
                          <m:t>𝐹</m:t>
                        </m:r>
                      </m:num>
                      <m:den>
                        <m:r>
                          <a:rPr lang="sl-SI" sz="1900" b="0" i="1" smtClean="0">
                            <a:solidFill>
                              <a:schemeClr val="tx2"/>
                            </a:solidFill>
                            <a:latin typeface="Cambria Math" panose="02040503050406030204" pitchFamily="18" charset="0"/>
                          </a:rPr>
                          <m:t>2</m:t>
                        </m:r>
                      </m:den>
                    </m:f>
                    <m:r>
                      <a:rPr lang="sl-SI" sz="1900" b="0" i="1" smtClean="0">
                        <a:solidFill>
                          <a:schemeClr val="tx2"/>
                        </a:solidFill>
                        <a:latin typeface="Cambria Math" panose="02040503050406030204" pitchFamily="18" charset="0"/>
                        <a:ea typeface="Cambria Math" panose="02040503050406030204" pitchFamily="18" charset="0"/>
                      </a:rPr>
                      <m:t>∙</m:t>
                    </m:r>
                    <m:sSub>
                      <m:sSubPr>
                        <m:ctrlPr>
                          <a:rPr lang="sl-SI" sz="1900" b="0" i="1" smtClean="0">
                            <a:solidFill>
                              <a:schemeClr val="tx2"/>
                            </a:solidFill>
                            <a:latin typeface="Cambria Math" panose="02040503050406030204" pitchFamily="18" charset="0"/>
                            <a:ea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𝑙</m:t>
                        </m:r>
                      </m:e>
                      <m:sub>
                        <m:r>
                          <a:rPr lang="sl-SI" sz="1900" b="0" i="1" smtClean="0">
                            <a:solidFill>
                              <a:schemeClr val="tx2"/>
                            </a:solidFill>
                            <a:latin typeface="Cambria Math" panose="02040503050406030204" pitchFamily="18" charset="0"/>
                            <a:ea typeface="Cambria Math" panose="02040503050406030204" pitchFamily="18" charset="0"/>
                          </a:rPr>
                          <m:t>1</m:t>
                        </m:r>
                      </m:sub>
                    </m:sSub>
                    <m:r>
                      <a:rPr lang="sl-SI" sz="1900" b="0" i="1" smtClean="0">
                        <a:solidFill>
                          <a:schemeClr val="tx2"/>
                        </a:solidFill>
                        <a:latin typeface="Cambria Math" panose="02040503050406030204" pitchFamily="18" charset="0"/>
                        <a:ea typeface="Cambria Math" panose="02040503050406030204" pitchFamily="18" charset="0"/>
                      </a:rPr>
                      <m:t>=</m:t>
                    </m:r>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60000</m:t>
                        </m:r>
                      </m:num>
                      <m:den>
                        <m:r>
                          <a:rPr lang="sl-SI" sz="1900" b="0" i="1" smtClean="0">
                            <a:solidFill>
                              <a:schemeClr val="tx2"/>
                            </a:solidFill>
                            <a:latin typeface="Cambria Math" panose="02040503050406030204" pitchFamily="18" charset="0"/>
                            <a:ea typeface="Cambria Math" panose="02040503050406030204" pitchFamily="18" charset="0"/>
                          </a:rPr>
                          <m:t>2</m:t>
                        </m:r>
                      </m:den>
                    </m:f>
                    <m:r>
                      <a:rPr lang="sl-SI" sz="1900" b="0" i="1" smtClean="0">
                        <a:solidFill>
                          <a:schemeClr val="tx2"/>
                        </a:solidFill>
                        <a:latin typeface="Cambria Math" panose="02040503050406030204" pitchFamily="18" charset="0"/>
                        <a:ea typeface="Cambria Math" panose="02040503050406030204" pitchFamily="18" charset="0"/>
                      </a:rPr>
                      <m:t>∙50=150∙</m:t>
                    </m:r>
                    <m:sSup>
                      <m:sSupPr>
                        <m:ctrlPr>
                          <a:rPr lang="sl-SI" sz="1900" b="0" i="1" smtClean="0">
                            <a:solidFill>
                              <a:schemeClr val="tx2"/>
                            </a:solidFill>
                            <a:latin typeface="Cambria Math" panose="02040503050406030204" pitchFamily="18" charset="0"/>
                            <a:ea typeface="Cambria Math" panose="02040503050406030204" pitchFamily="18" charset="0"/>
                          </a:rPr>
                        </m:ctrlPr>
                      </m:sSupPr>
                      <m:e>
                        <m:r>
                          <a:rPr lang="sl-SI" sz="1900" b="0" i="1" smtClean="0">
                            <a:solidFill>
                              <a:schemeClr val="tx2"/>
                            </a:solidFill>
                            <a:latin typeface="Cambria Math" panose="02040503050406030204" pitchFamily="18" charset="0"/>
                            <a:ea typeface="Cambria Math" panose="02040503050406030204" pitchFamily="18" charset="0"/>
                          </a:rPr>
                          <m:t>10</m:t>
                        </m:r>
                      </m:e>
                      <m:sup>
                        <m:r>
                          <a:rPr lang="sl-SI" sz="1900" b="0" i="1" smtClean="0">
                            <a:solidFill>
                              <a:schemeClr val="tx2"/>
                            </a:solidFill>
                            <a:latin typeface="Cambria Math" panose="02040503050406030204" pitchFamily="18" charset="0"/>
                            <a:ea typeface="Cambria Math" panose="02040503050406030204" pitchFamily="18" charset="0"/>
                          </a:rPr>
                          <m:t>4</m:t>
                        </m:r>
                      </m:sup>
                    </m:sSup>
                    <m:r>
                      <a:rPr lang="sl-SI" sz="1900" b="0" i="1" smtClean="0">
                        <a:solidFill>
                          <a:schemeClr val="tx2"/>
                        </a:solidFill>
                        <a:latin typeface="Cambria Math" panose="02040503050406030204" pitchFamily="18" charset="0"/>
                        <a:ea typeface="Cambria Math" panose="02040503050406030204" pitchFamily="18" charset="0"/>
                      </a:rPr>
                      <m:t>𝑁𝑚𝑚</m:t>
                    </m:r>
                  </m:oMath>
                </a14:m>
                <a:endParaRPr lang="sl-SI" sz="1900" dirty="0">
                  <a:solidFill>
                    <a:schemeClr val="tx2"/>
                  </a:solidFill>
                </a:endParaRPr>
              </a:p>
              <a:p>
                <a:pPr marL="0" indent="0">
                  <a:buNone/>
                </a:pPr>
                <a:r>
                  <a:rPr lang="sl-SI" sz="1900" b="1" dirty="0">
                    <a:solidFill>
                      <a:schemeClr val="tx2"/>
                    </a:solidFill>
                  </a:rPr>
                  <a:t>2.Dopustna upogibna napetost: </a:t>
                </a:r>
                <a14:m>
                  <m:oMath xmlns:m="http://schemas.openxmlformats.org/officeDocument/2006/math">
                    <m:sSub>
                      <m:sSubPr>
                        <m:ctrlPr>
                          <a:rPr lang="sl-SI" sz="1900" i="1" smtClean="0">
                            <a:solidFill>
                              <a:schemeClr val="tx2"/>
                            </a:solidFill>
                            <a:latin typeface="Cambria Math" panose="02040503050406030204" pitchFamily="18" charset="0"/>
                          </a:rPr>
                        </m:ctrlPr>
                      </m:sSubPr>
                      <m:e>
                        <m:r>
                          <a:rPr lang="sl-SI" sz="1900" i="1" smtClean="0">
                            <a:solidFill>
                              <a:schemeClr val="tx2"/>
                            </a:solidFill>
                            <a:latin typeface="Cambria Math" panose="02040503050406030204" pitchFamily="18" charset="0"/>
                            <a:ea typeface="Cambria Math" panose="02040503050406030204" pitchFamily="18" charset="0"/>
                          </a:rPr>
                          <m:t>𝜎</m:t>
                        </m:r>
                      </m:e>
                      <m:sub>
                        <m:r>
                          <a:rPr lang="sl-SI" sz="1900" b="0" i="1" smtClean="0">
                            <a:solidFill>
                              <a:schemeClr val="tx2"/>
                            </a:solidFill>
                            <a:latin typeface="Cambria Math" panose="02040503050406030204" pitchFamily="18" charset="0"/>
                          </a:rPr>
                          <m:t>𝑑𝑜𝑝</m:t>
                        </m:r>
                      </m:sub>
                    </m:sSub>
                    <m:r>
                      <a:rPr lang="sl-SI" sz="1900" b="0" i="1" smtClean="0">
                        <a:solidFill>
                          <a:schemeClr val="tx2"/>
                        </a:solidFill>
                        <a:latin typeface="Cambria Math" panose="02040503050406030204" pitchFamily="18" charset="0"/>
                      </a:rPr>
                      <m:t>=</m:t>
                    </m:r>
                    <m:f>
                      <m:fPr>
                        <m:ctrlPr>
                          <a:rPr lang="sl-SI" sz="1900" b="0" i="1" smtClean="0">
                            <a:solidFill>
                              <a:schemeClr val="tx2"/>
                            </a:solidFill>
                            <a:latin typeface="Cambria Math" panose="02040503050406030204" pitchFamily="18" charset="0"/>
                          </a:rPr>
                        </m:ctrlPr>
                      </m:fPr>
                      <m:num>
                        <m:sSub>
                          <m:sSubPr>
                            <m:ctrlPr>
                              <a:rPr lang="sl-SI" sz="1900" b="0" i="1" smtClean="0">
                                <a:solidFill>
                                  <a:schemeClr val="tx2"/>
                                </a:solidFill>
                                <a:latin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𝜎</m:t>
                            </m:r>
                          </m:e>
                          <m:sub>
                            <m:r>
                              <a:rPr lang="sl-SI" sz="1900" b="0" i="1" smtClean="0">
                                <a:solidFill>
                                  <a:schemeClr val="tx2"/>
                                </a:solidFill>
                                <a:latin typeface="Cambria Math" panose="02040503050406030204" pitchFamily="18" charset="0"/>
                              </a:rPr>
                              <m:t>𝐷𝑢𝑡𝑟</m:t>
                            </m:r>
                          </m:sub>
                        </m:sSub>
                      </m:num>
                      <m:den>
                        <m:sSub>
                          <m:sSubPr>
                            <m:ctrlPr>
                              <a:rPr lang="sl-SI" sz="1900" b="0" i="1" smtClean="0">
                                <a:solidFill>
                                  <a:schemeClr val="tx2"/>
                                </a:solidFill>
                                <a:latin typeface="Cambria Math" panose="02040503050406030204" pitchFamily="18" charset="0"/>
                              </a:rPr>
                            </m:ctrlPr>
                          </m:sSubPr>
                          <m:e>
                            <m:r>
                              <a:rPr lang="sl-SI" sz="1900" b="0" i="1" smtClean="0">
                                <a:solidFill>
                                  <a:schemeClr val="tx2"/>
                                </a:solidFill>
                                <a:latin typeface="Cambria Math" panose="02040503050406030204" pitchFamily="18" charset="0"/>
                              </a:rPr>
                              <m:t>𝑣</m:t>
                            </m:r>
                          </m:e>
                          <m:sub>
                            <m:r>
                              <a:rPr lang="sl-SI" sz="1900" b="0" i="1" smtClean="0">
                                <a:solidFill>
                                  <a:schemeClr val="tx2"/>
                                </a:solidFill>
                                <a:latin typeface="Cambria Math" panose="02040503050406030204" pitchFamily="18" charset="0"/>
                              </a:rPr>
                              <m:t>𝑀</m:t>
                            </m:r>
                          </m:sub>
                        </m:sSub>
                      </m:den>
                    </m:f>
                    <m:r>
                      <a:rPr lang="sl-SI" sz="1900" b="0" i="0" smtClean="0">
                        <a:solidFill>
                          <a:schemeClr val="tx2"/>
                        </a:solidFill>
                        <a:latin typeface="Cambria Math" panose="02040503050406030204" pitchFamily="18" charset="0"/>
                      </a:rPr>
                      <m:t>=</m:t>
                    </m:r>
                    <m:f>
                      <m:fPr>
                        <m:ctrlPr>
                          <a:rPr lang="sl-SI" sz="1900" b="0" i="1" smtClean="0">
                            <a:solidFill>
                              <a:schemeClr val="tx2"/>
                            </a:solidFill>
                            <a:latin typeface="Cambria Math" panose="02040503050406030204" pitchFamily="18" charset="0"/>
                          </a:rPr>
                        </m:ctrlPr>
                      </m:fPr>
                      <m:num>
                        <m:r>
                          <a:rPr lang="sl-SI" sz="1900" b="0" i="1" smtClean="0">
                            <a:solidFill>
                              <a:schemeClr val="tx2"/>
                            </a:solidFill>
                            <a:latin typeface="Cambria Math" panose="02040503050406030204" pitchFamily="18" charset="0"/>
                          </a:rPr>
                          <m:t>370</m:t>
                        </m:r>
                      </m:num>
                      <m:den>
                        <m:r>
                          <a:rPr lang="sl-SI" sz="1900" b="0" i="1" smtClean="0">
                            <a:solidFill>
                              <a:schemeClr val="tx2"/>
                            </a:solidFill>
                            <a:latin typeface="Cambria Math" panose="02040503050406030204" pitchFamily="18" charset="0"/>
                          </a:rPr>
                          <m:t>4</m:t>
                        </m:r>
                      </m:den>
                    </m:f>
                    <m:r>
                      <a:rPr lang="sl-SI" sz="1900" b="0" i="0" smtClean="0">
                        <a:solidFill>
                          <a:schemeClr val="tx2"/>
                        </a:solidFill>
                        <a:latin typeface="Cambria Math" panose="02040503050406030204" pitchFamily="18" charset="0"/>
                      </a:rPr>
                      <m:t>=92,5 </m:t>
                    </m:r>
                    <m:r>
                      <m:rPr>
                        <m:sty m:val="p"/>
                      </m:rPr>
                      <a:rPr lang="sl-SI" sz="1900" b="0" i="0" smtClean="0">
                        <a:solidFill>
                          <a:schemeClr val="tx2"/>
                        </a:solidFill>
                        <a:latin typeface="Cambria Math" panose="02040503050406030204" pitchFamily="18" charset="0"/>
                      </a:rPr>
                      <m:t>N</m:t>
                    </m:r>
                    <m:r>
                      <a:rPr lang="sl-SI" sz="1900" b="0" i="0" smtClean="0">
                        <a:solidFill>
                          <a:schemeClr val="tx2"/>
                        </a:solidFill>
                        <a:latin typeface="Cambria Math" panose="02040503050406030204" pitchFamily="18" charset="0"/>
                      </a:rPr>
                      <m:t>/</m:t>
                    </m:r>
                    <m:sSup>
                      <m:sSupPr>
                        <m:ctrlPr>
                          <a:rPr lang="sl-SI" sz="1900" b="0" i="1" smtClean="0">
                            <a:solidFill>
                              <a:schemeClr val="tx2"/>
                            </a:solidFill>
                            <a:latin typeface="Cambria Math" panose="02040503050406030204" pitchFamily="18" charset="0"/>
                          </a:rPr>
                        </m:ctrlPr>
                      </m:sSupPr>
                      <m:e>
                        <m:r>
                          <a:rPr lang="sl-SI" sz="1900" b="0" i="1" smtClean="0">
                            <a:solidFill>
                              <a:schemeClr val="tx2"/>
                            </a:solidFill>
                            <a:latin typeface="Cambria Math" panose="02040503050406030204" pitchFamily="18" charset="0"/>
                          </a:rPr>
                          <m:t>𝑚𝑚</m:t>
                        </m:r>
                      </m:e>
                      <m:sup>
                        <m:r>
                          <a:rPr lang="sl-SI" sz="1900" b="0" i="1" smtClean="0">
                            <a:solidFill>
                              <a:schemeClr val="tx2"/>
                            </a:solidFill>
                            <a:latin typeface="Cambria Math" panose="02040503050406030204" pitchFamily="18" charset="0"/>
                          </a:rPr>
                          <m:t>2</m:t>
                        </m:r>
                      </m:sup>
                    </m:sSup>
                  </m:oMath>
                </a14:m>
                <a:endParaRPr lang="sl-SI" sz="1900" dirty="0">
                  <a:solidFill>
                    <a:schemeClr val="tx2"/>
                  </a:solidFill>
                </a:endParaRPr>
              </a:p>
              <a:p>
                <a:pPr marL="0" indent="0">
                  <a:buNone/>
                </a:pPr>
                <a:r>
                  <a:rPr lang="sl-SI" sz="1900" b="1" dirty="0">
                    <a:solidFill>
                      <a:schemeClr val="tx2"/>
                    </a:solidFill>
                  </a:rPr>
                  <a:t>3.Dopustni površinski pritisk</a:t>
                </a:r>
              </a:p>
              <a:p>
                <a:pPr marL="0" indent="0">
                  <a:buNone/>
                </a:pPr>
                <a14:m>
                  <m:oMath xmlns:m="http://schemas.openxmlformats.org/officeDocument/2006/math">
                    <m:sSub>
                      <m:sSubPr>
                        <m:ctrlPr>
                          <a:rPr lang="sl-SI" sz="1900" i="1" smtClean="0">
                            <a:solidFill>
                              <a:schemeClr val="tx2"/>
                            </a:solidFill>
                            <a:latin typeface="Cambria Math" panose="02040503050406030204" pitchFamily="18" charset="0"/>
                          </a:rPr>
                        </m:ctrlPr>
                      </m:sSubPr>
                      <m:e>
                        <m:r>
                          <a:rPr lang="sl-SI" sz="1900" b="0" i="1" smtClean="0">
                            <a:solidFill>
                              <a:schemeClr val="tx2"/>
                            </a:solidFill>
                            <a:latin typeface="Cambria Math" panose="02040503050406030204" pitchFamily="18" charset="0"/>
                          </a:rPr>
                          <m:t>𝑝</m:t>
                        </m:r>
                      </m:e>
                      <m:sub>
                        <m:r>
                          <a:rPr lang="sl-SI" sz="1900" b="0" i="1" smtClean="0">
                            <a:solidFill>
                              <a:schemeClr val="tx2"/>
                            </a:solidFill>
                            <a:latin typeface="Cambria Math" panose="02040503050406030204" pitchFamily="18" charset="0"/>
                          </a:rPr>
                          <m:t>𝑑𝑜𝑝</m:t>
                        </m:r>
                      </m:sub>
                    </m:sSub>
                  </m:oMath>
                </a14:m>
                <a:r>
                  <a:rPr lang="sl-SI" sz="1900" dirty="0">
                    <a:solidFill>
                      <a:schemeClr val="tx2"/>
                    </a:solidFill>
                  </a:rPr>
                  <a:t> odčitamo iz tabele, </a:t>
                </a:r>
                <a14:m>
                  <m:oMath xmlns:m="http://schemas.openxmlformats.org/officeDocument/2006/math">
                    <m:sSub>
                      <m:sSubPr>
                        <m:ctrlPr>
                          <a:rPr lang="sl-SI" sz="1900" i="1">
                            <a:solidFill>
                              <a:schemeClr val="tx2"/>
                            </a:solidFill>
                            <a:latin typeface="Cambria Math" panose="02040503050406030204" pitchFamily="18" charset="0"/>
                          </a:rPr>
                        </m:ctrlPr>
                      </m:sSubPr>
                      <m:e>
                        <m:r>
                          <a:rPr lang="sl-SI" sz="1900" i="1">
                            <a:solidFill>
                              <a:schemeClr val="tx2"/>
                            </a:solidFill>
                            <a:latin typeface="Cambria Math" panose="02040503050406030204" pitchFamily="18" charset="0"/>
                          </a:rPr>
                          <m:t>𝑝</m:t>
                        </m:r>
                      </m:e>
                      <m:sub>
                        <m:r>
                          <a:rPr lang="sl-SI" sz="1900" i="1">
                            <a:solidFill>
                              <a:schemeClr val="tx2"/>
                            </a:solidFill>
                            <a:latin typeface="Cambria Math" panose="02040503050406030204" pitchFamily="18" charset="0"/>
                          </a:rPr>
                          <m:t>𝑑𝑜𝑝</m:t>
                        </m:r>
                      </m:sub>
                    </m:sSub>
                    <m:r>
                      <a:rPr lang="sl-SI" sz="1900" b="0" i="0" smtClean="0">
                        <a:solidFill>
                          <a:schemeClr val="tx2"/>
                        </a:solidFill>
                        <a:latin typeface="Cambria Math" panose="02040503050406030204" pitchFamily="18" charset="0"/>
                      </a:rPr>
                      <m:t>=70 </m:t>
                    </m:r>
                    <m:r>
                      <m:rPr>
                        <m:sty m:val="p"/>
                      </m:rPr>
                      <a:rPr lang="sl-SI" sz="1900" b="0" i="0" smtClean="0">
                        <a:solidFill>
                          <a:schemeClr val="tx2"/>
                        </a:solidFill>
                        <a:latin typeface="Cambria Math" panose="02040503050406030204" pitchFamily="18" charset="0"/>
                      </a:rPr>
                      <m:t>N</m:t>
                    </m:r>
                    <m:r>
                      <a:rPr lang="sl-SI" sz="1900" b="0" i="0" smtClean="0">
                        <a:solidFill>
                          <a:schemeClr val="tx2"/>
                        </a:solidFill>
                        <a:latin typeface="Cambria Math" panose="02040503050406030204" pitchFamily="18" charset="0"/>
                      </a:rPr>
                      <m:t>/</m:t>
                    </m:r>
                    <m:sSup>
                      <m:sSupPr>
                        <m:ctrlPr>
                          <a:rPr lang="sl-SI" sz="1900" b="0" i="1" smtClean="0">
                            <a:solidFill>
                              <a:schemeClr val="tx2"/>
                            </a:solidFill>
                            <a:latin typeface="Cambria Math" panose="02040503050406030204" pitchFamily="18" charset="0"/>
                          </a:rPr>
                        </m:ctrlPr>
                      </m:sSupPr>
                      <m:e>
                        <m:r>
                          <a:rPr lang="sl-SI" sz="1900" b="0" i="1" smtClean="0">
                            <a:solidFill>
                              <a:schemeClr val="tx2"/>
                            </a:solidFill>
                            <a:latin typeface="Cambria Math" panose="02040503050406030204" pitchFamily="18" charset="0"/>
                          </a:rPr>
                          <m:t>𝑚𝑚</m:t>
                        </m:r>
                      </m:e>
                      <m:sup>
                        <m:r>
                          <a:rPr lang="sl-SI" sz="1900" b="0" i="1" smtClean="0">
                            <a:solidFill>
                              <a:schemeClr val="tx2"/>
                            </a:solidFill>
                            <a:latin typeface="Cambria Math" panose="02040503050406030204" pitchFamily="18" charset="0"/>
                          </a:rPr>
                          <m:t>2</m:t>
                        </m:r>
                      </m:sup>
                    </m:sSup>
                  </m:oMath>
                </a14:m>
                <a:endParaRPr lang="sl-SI" sz="1900" dirty="0">
                  <a:solidFill>
                    <a:schemeClr val="tx2"/>
                  </a:solidFill>
                </a:endParaRPr>
              </a:p>
              <a:p>
                <a:pPr marL="0" indent="0">
                  <a:buNone/>
                </a:pPr>
                <a:r>
                  <a:rPr lang="sl-SI" sz="1900" b="1" dirty="0">
                    <a:solidFill>
                      <a:schemeClr val="tx2"/>
                    </a:solidFill>
                  </a:rPr>
                  <a:t>4.Premer osi</a:t>
                </a:r>
              </a:p>
              <a:p>
                <a:pPr marL="0" indent="0">
                  <a:buNone/>
                </a:pPr>
                <a14:m>
                  <m:oMathPara xmlns:m="http://schemas.openxmlformats.org/officeDocument/2006/math">
                    <m:oMathParaPr>
                      <m:jc m:val="centerGroup"/>
                    </m:oMathParaPr>
                    <m:oMath xmlns:m="http://schemas.openxmlformats.org/officeDocument/2006/math">
                      <m:r>
                        <a:rPr lang="sl-SI" sz="1900" b="0" i="1" smtClean="0">
                          <a:solidFill>
                            <a:schemeClr val="tx2"/>
                          </a:solidFill>
                          <a:latin typeface="Cambria Math" panose="02040503050406030204" pitchFamily="18" charset="0"/>
                        </a:rPr>
                        <m:t>𝑑</m:t>
                      </m:r>
                      <m:r>
                        <a:rPr lang="sl-SI" sz="1900" b="0" i="1" smtClean="0">
                          <a:solidFill>
                            <a:schemeClr val="tx2"/>
                          </a:solidFill>
                          <a:latin typeface="Cambria Math" panose="02040503050406030204" pitchFamily="18" charset="0"/>
                          <a:ea typeface="Cambria Math" panose="02040503050406030204" pitchFamily="18" charset="0"/>
                        </a:rPr>
                        <m:t>≥</m:t>
                      </m:r>
                      <m:rad>
                        <m:radPr>
                          <m:ctrlPr>
                            <a:rPr lang="sl-SI" sz="1900" b="0" i="1" smtClean="0">
                              <a:solidFill>
                                <a:schemeClr val="tx2"/>
                              </a:solidFill>
                              <a:latin typeface="Cambria Math" panose="02040503050406030204" pitchFamily="18" charset="0"/>
                              <a:ea typeface="Cambria Math" panose="02040503050406030204" pitchFamily="18" charset="0"/>
                            </a:rPr>
                          </m:ctrlPr>
                        </m:radPr>
                        <m:deg>
                          <m:r>
                            <m:rPr>
                              <m:brk m:alnAt="7"/>
                            </m:rPr>
                            <a:rPr lang="sl-SI" sz="1900" b="0" i="1" smtClean="0">
                              <a:solidFill>
                                <a:schemeClr val="tx2"/>
                              </a:solidFill>
                              <a:latin typeface="Cambria Math" panose="02040503050406030204" pitchFamily="18" charset="0"/>
                              <a:ea typeface="Cambria Math" panose="02040503050406030204" pitchFamily="18" charset="0"/>
                            </a:rPr>
                            <m:t>3</m:t>
                          </m:r>
                        </m:deg>
                        <m:e>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32</m:t>
                              </m:r>
                            </m:num>
                            <m:den>
                              <m:r>
                                <a:rPr lang="sl-SI" sz="1900" b="0" i="1" smtClean="0">
                                  <a:solidFill>
                                    <a:schemeClr val="tx2"/>
                                  </a:solidFill>
                                  <a:latin typeface="Cambria Math" panose="02040503050406030204" pitchFamily="18" charset="0"/>
                                  <a:ea typeface="Cambria Math" panose="02040503050406030204" pitchFamily="18" charset="0"/>
                                </a:rPr>
                                <m:t>𝜋</m:t>
                              </m:r>
                            </m:den>
                          </m:f>
                          <m:r>
                            <a:rPr lang="sl-SI" sz="1900" b="0" i="1" smtClean="0">
                              <a:solidFill>
                                <a:schemeClr val="tx2"/>
                              </a:solidFill>
                              <a:latin typeface="Cambria Math" panose="02040503050406030204" pitchFamily="18" charset="0"/>
                              <a:ea typeface="Cambria Math" panose="02040503050406030204" pitchFamily="18" charset="0"/>
                            </a:rPr>
                            <m:t>∙</m:t>
                          </m:r>
                          <m:f>
                            <m:fPr>
                              <m:ctrlPr>
                                <a:rPr lang="sl-SI" sz="1900" b="0" i="1" smtClean="0">
                                  <a:solidFill>
                                    <a:schemeClr val="tx2"/>
                                  </a:solidFill>
                                  <a:latin typeface="Cambria Math" panose="02040503050406030204" pitchFamily="18" charset="0"/>
                                  <a:ea typeface="Cambria Math" panose="02040503050406030204" pitchFamily="18" charset="0"/>
                                </a:rPr>
                              </m:ctrlPr>
                            </m:fPr>
                            <m:num>
                              <m:sSub>
                                <m:sSubPr>
                                  <m:ctrlPr>
                                    <a:rPr lang="sl-SI" sz="1900" b="0" i="1" smtClean="0">
                                      <a:solidFill>
                                        <a:schemeClr val="tx2"/>
                                      </a:solidFill>
                                      <a:latin typeface="Cambria Math" panose="02040503050406030204" pitchFamily="18" charset="0"/>
                                      <a:ea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𝑀</m:t>
                                  </m:r>
                                </m:e>
                                <m:sub>
                                  <m:r>
                                    <a:rPr lang="sl-SI" sz="1900" b="0" i="1" smtClean="0">
                                      <a:solidFill>
                                        <a:schemeClr val="tx2"/>
                                      </a:solidFill>
                                      <a:latin typeface="Cambria Math" panose="02040503050406030204" pitchFamily="18" charset="0"/>
                                      <a:ea typeface="Cambria Math" panose="02040503050406030204" pitchFamily="18" charset="0"/>
                                    </a:rPr>
                                    <m:t>𝑚𝑎𝑥</m:t>
                                  </m:r>
                                </m:sub>
                              </m:sSub>
                            </m:num>
                            <m:den>
                              <m:sSub>
                                <m:sSubPr>
                                  <m:ctrlPr>
                                    <a:rPr lang="sl-SI" sz="1900" b="0" i="1" smtClean="0">
                                      <a:solidFill>
                                        <a:schemeClr val="tx2"/>
                                      </a:solidFill>
                                      <a:latin typeface="Cambria Math" panose="02040503050406030204" pitchFamily="18" charset="0"/>
                                      <a:ea typeface="Cambria Math" panose="02040503050406030204" pitchFamily="18" charset="0"/>
                                    </a:rPr>
                                  </m:ctrlPr>
                                </m:sSubPr>
                                <m:e>
                                  <m:r>
                                    <a:rPr lang="sl-SI" sz="1900" b="0" i="1" smtClean="0">
                                      <a:solidFill>
                                        <a:schemeClr val="tx2"/>
                                      </a:solidFill>
                                      <a:latin typeface="Cambria Math" panose="02040503050406030204" pitchFamily="18" charset="0"/>
                                      <a:ea typeface="Cambria Math" panose="02040503050406030204" pitchFamily="18" charset="0"/>
                                    </a:rPr>
                                    <m:t>𝜎</m:t>
                                  </m:r>
                                </m:e>
                                <m:sub>
                                  <m:r>
                                    <a:rPr lang="sl-SI" sz="1900" b="0" i="1" smtClean="0">
                                      <a:solidFill>
                                        <a:schemeClr val="tx2"/>
                                      </a:solidFill>
                                      <a:latin typeface="Cambria Math" panose="02040503050406030204" pitchFamily="18" charset="0"/>
                                      <a:ea typeface="Cambria Math" panose="02040503050406030204" pitchFamily="18" charset="0"/>
                                    </a:rPr>
                                    <m:t>𝑑𝑜𝑝</m:t>
                                  </m:r>
                                </m:sub>
                              </m:sSub>
                            </m:den>
                          </m:f>
                        </m:e>
                      </m:rad>
                      <m:r>
                        <a:rPr lang="sl-SI" sz="1900" b="0" i="0" smtClean="0">
                          <a:solidFill>
                            <a:schemeClr val="tx2"/>
                          </a:solidFill>
                          <a:latin typeface="Cambria Math" panose="02040503050406030204" pitchFamily="18" charset="0"/>
                          <a:ea typeface="Cambria Math" panose="02040503050406030204" pitchFamily="18" charset="0"/>
                        </a:rPr>
                        <m:t>=</m:t>
                      </m:r>
                      <m:rad>
                        <m:radPr>
                          <m:ctrlPr>
                            <a:rPr lang="sl-SI" sz="1900" b="0" i="1" smtClean="0">
                              <a:solidFill>
                                <a:schemeClr val="tx2"/>
                              </a:solidFill>
                              <a:latin typeface="Cambria Math" panose="02040503050406030204" pitchFamily="18" charset="0"/>
                              <a:ea typeface="Cambria Math" panose="02040503050406030204" pitchFamily="18" charset="0"/>
                            </a:rPr>
                          </m:ctrlPr>
                        </m:radPr>
                        <m:deg>
                          <m:r>
                            <m:rPr>
                              <m:brk m:alnAt="7"/>
                            </m:rPr>
                            <a:rPr lang="sl-SI" sz="1900" b="0" i="1" smtClean="0">
                              <a:solidFill>
                                <a:schemeClr val="tx2"/>
                              </a:solidFill>
                              <a:latin typeface="Cambria Math" panose="02040503050406030204" pitchFamily="18" charset="0"/>
                              <a:ea typeface="Cambria Math" panose="02040503050406030204" pitchFamily="18" charset="0"/>
                            </a:rPr>
                            <m:t>3</m:t>
                          </m:r>
                        </m:deg>
                        <m:e>
                          <m:f>
                            <m:fPr>
                              <m:ctrlPr>
                                <a:rPr lang="sl-SI" sz="1900" b="0" i="1" smtClean="0">
                                  <a:solidFill>
                                    <a:schemeClr val="tx2"/>
                                  </a:solidFill>
                                  <a:latin typeface="Cambria Math" panose="02040503050406030204" pitchFamily="18" charset="0"/>
                                  <a:ea typeface="Cambria Math" panose="02040503050406030204" pitchFamily="18" charset="0"/>
                                </a:rPr>
                              </m:ctrlPr>
                            </m:fPr>
                            <m:num>
                              <m:r>
                                <a:rPr lang="sl-SI" sz="1900" b="0" i="1" smtClean="0">
                                  <a:solidFill>
                                    <a:schemeClr val="tx2"/>
                                  </a:solidFill>
                                  <a:latin typeface="Cambria Math" panose="02040503050406030204" pitchFamily="18" charset="0"/>
                                  <a:ea typeface="Cambria Math" panose="02040503050406030204" pitchFamily="18" charset="0"/>
                                </a:rPr>
                                <m:t>32∙150∙</m:t>
                              </m:r>
                              <m:sSup>
                                <m:sSupPr>
                                  <m:ctrlPr>
                                    <a:rPr lang="sl-SI" sz="1900" b="0" i="1" smtClean="0">
                                      <a:solidFill>
                                        <a:schemeClr val="tx2"/>
                                      </a:solidFill>
                                      <a:latin typeface="Cambria Math" panose="02040503050406030204" pitchFamily="18" charset="0"/>
                                      <a:ea typeface="Cambria Math" panose="02040503050406030204" pitchFamily="18" charset="0"/>
                                    </a:rPr>
                                  </m:ctrlPr>
                                </m:sSupPr>
                                <m:e>
                                  <m:r>
                                    <a:rPr lang="sl-SI" sz="1900" b="0" i="1" smtClean="0">
                                      <a:solidFill>
                                        <a:schemeClr val="tx2"/>
                                      </a:solidFill>
                                      <a:latin typeface="Cambria Math" panose="02040503050406030204" pitchFamily="18" charset="0"/>
                                      <a:ea typeface="Cambria Math" panose="02040503050406030204" pitchFamily="18" charset="0"/>
                                    </a:rPr>
                                    <m:t>10</m:t>
                                  </m:r>
                                </m:e>
                                <m:sup>
                                  <m:r>
                                    <a:rPr lang="sl-SI" sz="1900" b="0" i="1" smtClean="0">
                                      <a:solidFill>
                                        <a:schemeClr val="tx2"/>
                                      </a:solidFill>
                                      <a:latin typeface="Cambria Math" panose="02040503050406030204" pitchFamily="18" charset="0"/>
                                      <a:ea typeface="Cambria Math" panose="02040503050406030204" pitchFamily="18" charset="0"/>
                                    </a:rPr>
                                    <m:t>4</m:t>
                                  </m:r>
                                </m:sup>
                              </m:sSup>
                            </m:num>
                            <m:den>
                              <m:r>
                                <a:rPr lang="sl-SI" sz="1900" b="0" i="1" smtClean="0">
                                  <a:solidFill>
                                    <a:schemeClr val="tx2"/>
                                  </a:solidFill>
                                  <a:latin typeface="Cambria Math" panose="02040503050406030204" pitchFamily="18" charset="0"/>
                                  <a:ea typeface="Cambria Math" panose="02040503050406030204" pitchFamily="18" charset="0"/>
                                </a:rPr>
                                <m:t>𝜋</m:t>
                              </m:r>
                              <m:r>
                                <a:rPr lang="sl-SI" sz="1900" b="0" i="1" smtClean="0">
                                  <a:solidFill>
                                    <a:schemeClr val="tx2"/>
                                  </a:solidFill>
                                  <a:latin typeface="Cambria Math" panose="02040503050406030204" pitchFamily="18" charset="0"/>
                                  <a:ea typeface="Cambria Math" panose="02040503050406030204" pitchFamily="18" charset="0"/>
                                </a:rPr>
                                <m:t>∙92,5</m:t>
                              </m:r>
                            </m:den>
                          </m:f>
                        </m:e>
                      </m:rad>
                      <m:r>
                        <a:rPr lang="sl-SI" sz="1900" b="0" i="0" smtClean="0">
                          <a:solidFill>
                            <a:schemeClr val="tx2"/>
                          </a:solidFill>
                          <a:latin typeface="Cambria Math" panose="02040503050406030204" pitchFamily="18" charset="0"/>
                          <a:ea typeface="Cambria Math" panose="02040503050406030204" pitchFamily="18" charset="0"/>
                        </a:rPr>
                        <m:t>=54,87 </m:t>
                      </m:r>
                      <m:r>
                        <m:rPr>
                          <m:sty m:val="p"/>
                        </m:rPr>
                        <a:rPr lang="sl-SI" sz="1900" b="0" i="0" smtClean="0">
                          <a:solidFill>
                            <a:schemeClr val="tx2"/>
                          </a:solidFill>
                          <a:latin typeface="Cambria Math" panose="02040503050406030204" pitchFamily="18" charset="0"/>
                          <a:ea typeface="Cambria Math" panose="02040503050406030204" pitchFamily="18" charset="0"/>
                        </a:rPr>
                        <m:t>mm</m:t>
                      </m:r>
                    </m:oMath>
                  </m:oMathPara>
                </a14:m>
                <a:endParaRPr lang="sl-SI" sz="1900" dirty="0">
                  <a:solidFill>
                    <a:schemeClr val="tx2"/>
                  </a:solidFill>
                </a:endParaRPr>
              </a:p>
              <a:p>
                <a:pPr marL="0" indent="0">
                  <a:buNone/>
                </a:pPr>
                <a:r>
                  <a:rPr lang="sl-SI" sz="1900" dirty="0">
                    <a:solidFill>
                      <a:schemeClr val="tx2"/>
                    </a:solidFill>
                  </a:rPr>
                  <a:t>Izberemo normirani premer osi d = 55 mm.</a:t>
                </a:r>
              </a:p>
              <a:p>
                <a:pPr marL="0" indent="0">
                  <a:buNone/>
                </a:pPr>
                <a:r>
                  <a:rPr lang="sl-SI" sz="1900" b="1" dirty="0">
                    <a:solidFill>
                      <a:schemeClr val="tx2"/>
                    </a:solidFill>
                  </a:rPr>
                  <a:t>5.Kontrola na površinski pritisk</a:t>
                </a:r>
              </a:p>
              <a:p>
                <a:pPr marL="0" indent="0">
                  <a:buNone/>
                </a:pPr>
                <a:r>
                  <a:rPr lang="sl-SI" dirty="0">
                    <a:solidFill>
                      <a:schemeClr val="tx2"/>
                    </a:solidFill>
                  </a:rPr>
                  <a:t>Podpori sta obremenjeni na površinski pritisk, ki mora biti v dopustnih mejah </a:t>
                </a:r>
              </a:p>
              <a:p>
                <a:pPr marL="0" indent="0">
                  <a:buNone/>
                </a:pPr>
                <a14:m>
                  <m:oMathPara xmlns:m="http://schemas.openxmlformats.org/officeDocument/2006/math">
                    <m:oMathParaPr>
                      <m:jc m:val="centerGroup"/>
                    </m:oMathParaPr>
                    <m:oMath xmlns:m="http://schemas.openxmlformats.org/officeDocument/2006/math">
                      <m:r>
                        <a:rPr lang="sl-SI" b="0" i="1" smtClean="0">
                          <a:solidFill>
                            <a:schemeClr val="tx2"/>
                          </a:solidFill>
                          <a:latin typeface="Cambria Math" panose="02040503050406030204" pitchFamily="18" charset="0"/>
                        </a:rPr>
                        <m:t>𝑝</m:t>
                      </m:r>
                      <m:r>
                        <a:rPr lang="sl-SI" b="0" i="1" smtClean="0">
                          <a:solidFill>
                            <a:schemeClr val="tx2"/>
                          </a:solidFill>
                          <a:latin typeface="Cambria Math" panose="02040503050406030204" pitchFamily="18" charset="0"/>
                        </a:rPr>
                        <m:t>=</m:t>
                      </m:r>
                      <m:f>
                        <m:fPr>
                          <m:ctrlPr>
                            <a:rPr lang="sl-SI" b="0" i="1" smtClean="0">
                              <a:solidFill>
                                <a:schemeClr val="tx2"/>
                              </a:solidFill>
                              <a:latin typeface="Cambria Math" panose="02040503050406030204" pitchFamily="18" charset="0"/>
                            </a:rPr>
                          </m:ctrlPr>
                        </m:fPr>
                        <m:num>
                          <m:r>
                            <a:rPr lang="sl-SI" b="0" i="1" smtClean="0">
                              <a:solidFill>
                                <a:schemeClr val="tx2"/>
                              </a:solidFill>
                              <a:latin typeface="Cambria Math" panose="02040503050406030204" pitchFamily="18" charset="0"/>
                            </a:rPr>
                            <m:t>𝐹</m:t>
                          </m:r>
                        </m:num>
                        <m:den>
                          <m:r>
                            <a:rPr lang="sl-SI" b="0" i="1" smtClean="0">
                              <a:solidFill>
                                <a:schemeClr val="tx2"/>
                              </a:solidFill>
                              <a:latin typeface="Cambria Math" panose="02040503050406030204" pitchFamily="18" charset="0"/>
                            </a:rPr>
                            <m:t>2</m:t>
                          </m:r>
                          <m:r>
                            <a:rPr lang="sl-SI" b="0" i="1" smtClean="0">
                              <a:solidFill>
                                <a:schemeClr val="tx2"/>
                              </a:solidFill>
                              <a:latin typeface="Cambria Math" panose="02040503050406030204" pitchFamily="18" charset="0"/>
                              <a:ea typeface="Cambria Math" panose="02040503050406030204" pitchFamily="18" charset="0"/>
                            </a:rPr>
                            <m:t>∙</m:t>
                          </m:r>
                          <m:r>
                            <a:rPr lang="sl-SI" b="0" i="1" smtClean="0">
                              <a:solidFill>
                                <a:schemeClr val="tx2"/>
                              </a:solidFill>
                              <a:latin typeface="Cambria Math" panose="02040503050406030204" pitchFamily="18" charset="0"/>
                              <a:ea typeface="Cambria Math" panose="02040503050406030204" pitchFamily="18" charset="0"/>
                            </a:rPr>
                            <m:t>𝑑</m:t>
                          </m:r>
                          <m:r>
                            <a:rPr lang="sl-SI" b="0" i="1" smtClean="0">
                              <a:solidFill>
                                <a:schemeClr val="tx2"/>
                              </a:solidFill>
                              <a:latin typeface="Cambria Math" panose="02040503050406030204" pitchFamily="18" charset="0"/>
                              <a:ea typeface="Cambria Math" panose="02040503050406030204" pitchFamily="18" charset="0"/>
                            </a:rPr>
                            <m:t>∙</m:t>
                          </m:r>
                          <m:sSub>
                            <m:sSubPr>
                              <m:ctrlPr>
                                <a:rPr lang="sl-SI" b="0" i="1" smtClean="0">
                                  <a:solidFill>
                                    <a:schemeClr val="tx2"/>
                                  </a:solidFill>
                                  <a:latin typeface="Cambria Math" panose="02040503050406030204" pitchFamily="18" charset="0"/>
                                  <a:ea typeface="Cambria Math" panose="02040503050406030204" pitchFamily="18" charset="0"/>
                                </a:rPr>
                              </m:ctrlPr>
                            </m:sSubPr>
                            <m:e>
                              <m:r>
                                <a:rPr lang="sl-SI" b="0" i="1" smtClean="0">
                                  <a:solidFill>
                                    <a:schemeClr val="tx2"/>
                                  </a:solidFill>
                                  <a:latin typeface="Cambria Math" panose="02040503050406030204" pitchFamily="18" charset="0"/>
                                  <a:ea typeface="Cambria Math" panose="02040503050406030204" pitchFamily="18" charset="0"/>
                                </a:rPr>
                                <m:t>𝑏</m:t>
                              </m:r>
                            </m:e>
                            <m:sub>
                              <m:r>
                                <a:rPr lang="sl-SI" b="0" i="1" smtClean="0">
                                  <a:solidFill>
                                    <a:schemeClr val="tx2"/>
                                  </a:solidFill>
                                  <a:latin typeface="Cambria Math" panose="02040503050406030204" pitchFamily="18" charset="0"/>
                                  <a:ea typeface="Cambria Math" panose="02040503050406030204" pitchFamily="18" charset="0"/>
                                </a:rPr>
                                <m:t>1</m:t>
                              </m:r>
                            </m:sub>
                          </m:sSub>
                        </m:den>
                      </m:f>
                      <m:r>
                        <a:rPr lang="sl-SI" b="0" i="1" smtClean="0">
                          <a:solidFill>
                            <a:schemeClr val="tx2"/>
                          </a:solidFill>
                          <a:latin typeface="Cambria Math" panose="02040503050406030204" pitchFamily="18" charset="0"/>
                        </a:rPr>
                        <m:t>=</m:t>
                      </m:r>
                      <m:f>
                        <m:fPr>
                          <m:ctrlPr>
                            <a:rPr lang="sl-SI" b="0" i="1" smtClean="0">
                              <a:solidFill>
                                <a:schemeClr val="tx2"/>
                              </a:solidFill>
                              <a:latin typeface="Cambria Math" panose="02040503050406030204" pitchFamily="18" charset="0"/>
                            </a:rPr>
                          </m:ctrlPr>
                        </m:fPr>
                        <m:num>
                          <m:r>
                            <a:rPr lang="sl-SI" b="0" i="1" smtClean="0">
                              <a:solidFill>
                                <a:schemeClr val="tx2"/>
                              </a:solidFill>
                              <a:latin typeface="Cambria Math" panose="02040503050406030204" pitchFamily="18" charset="0"/>
                            </a:rPr>
                            <m:t>60000</m:t>
                          </m:r>
                        </m:num>
                        <m:den>
                          <m:r>
                            <a:rPr lang="sl-SI" b="0" i="1" smtClean="0">
                              <a:solidFill>
                                <a:schemeClr val="tx2"/>
                              </a:solidFill>
                              <a:latin typeface="Cambria Math" panose="02040503050406030204" pitchFamily="18" charset="0"/>
                            </a:rPr>
                            <m:t>2</m:t>
                          </m:r>
                          <m:r>
                            <a:rPr lang="sl-SI" b="0" i="1" smtClean="0">
                              <a:solidFill>
                                <a:schemeClr val="tx2"/>
                              </a:solidFill>
                              <a:latin typeface="Cambria Math" panose="02040503050406030204" pitchFamily="18" charset="0"/>
                              <a:ea typeface="Cambria Math" panose="02040503050406030204" pitchFamily="18" charset="0"/>
                            </a:rPr>
                            <m:t>∙55∙12</m:t>
                          </m:r>
                        </m:den>
                      </m:f>
                      <m:r>
                        <a:rPr lang="sl-SI" b="0" i="0" smtClean="0">
                          <a:solidFill>
                            <a:schemeClr val="tx2"/>
                          </a:solidFill>
                          <a:latin typeface="Cambria Math" panose="02040503050406030204" pitchFamily="18" charset="0"/>
                        </a:rPr>
                        <m:t>=45,45</m:t>
                      </m:r>
                      <m:r>
                        <a:rPr lang="sl-SI" b="0" i="1" smtClean="0">
                          <a:solidFill>
                            <a:schemeClr val="tx2"/>
                          </a:solidFill>
                          <a:latin typeface="Cambria Math" panose="02040503050406030204" pitchFamily="18" charset="0"/>
                        </a:rPr>
                        <m:t> </m:t>
                      </m:r>
                      <m:r>
                        <a:rPr lang="sl-SI" b="0" i="1" smtClean="0">
                          <a:solidFill>
                            <a:schemeClr val="tx2"/>
                          </a:solidFill>
                          <a:latin typeface="Cambria Math" panose="02040503050406030204" pitchFamily="18" charset="0"/>
                        </a:rPr>
                        <m:t>𝑁</m:t>
                      </m:r>
                      <m:r>
                        <a:rPr lang="sl-SI" b="0" i="1" smtClean="0">
                          <a:solidFill>
                            <a:schemeClr val="tx2"/>
                          </a:solidFill>
                          <a:latin typeface="Cambria Math" panose="02040503050406030204" pitchFamily="18" charset="0"/>
                        </a:rPr>
                        <m:t>/</m:t>
                      </m:r>
                      <m:sSup>
                        <m:sSupPr>
                          <m:ctrlPr>
                            <a:rPr lang="sl-SI" b="0" i="1" smtClean="0">
                              <a:solidFill>
                                <a:schemeClr val="tx2"/>
                              </a:solidFill>
                              <a:latin typeface="Cambria Math" panose="02040503050406030204" pitchFamily="18" charset="0"/>
                            </a:rPr>
                          </m:ctrlPr>
                        </m:sSupPr>
                        <m:e>
                          <m:r>
                            <a:rPr lang="sl-SI" b="0" i="1" smtClean="0">
                              <a:solidFill>
                                <a:schemeClr val="tx2"/>
                              </a:solidFill>
                              <a:latin typeface="Cambria Math" panose="02040503050406030204" pitchFamily="18" charset="0"/>
                            </a:rPr>
                            <m:t>𝑚𝑚</m:t>
                          </m:r>
                        </m:e>
                        <m:sup>
                          <m:r>
                            <a:rPr lang="sl-SI" b="0" i="1" smtClean="0">
                              <a:solidFill>
                                <a:schemeClr val="tx2"/>
                              </a:solidFill>
                              <a:latin typeface="Cambria Math" panose="02040503050406030204" pitchFamily="18" charset="0"/>
                            </a:rPr>
                            <m:t>2</m:t>
                          </m:r>
                        </m:sup>
                      </m:sSup>
                      <m:r>
                        <a:rPr lang="sl-SI" b="0" i="1" smtClean="0">
                          <a:solidFill>
                            <a:schemeClr val="tx2"/>
                          </a:solidFill>
                          <a:latin typeface="Cambria Math" panose="02040503050406030204" pitchFamily="18" charset="0"/>
                          <a:ea typeface="Cambria Math" panose="02040503050406030204" pitchFamily="18" charset="0"/>
                        </a:rPr>
                        <m:t>&lt;70 </m:t>
                      </m:r>
                      <m:r>
                        <a:rPr lang="sl-SI" b="0" i="1" smtClean="0">
                          <a:solidFill>
                            <a:schemeClr val="tx2"/>
                          </a:solidFill>
                          <a:latin typeface="Cambria Math" panose="02040503050406030204" pitchFamily="18" charset="0"/>
                          <a:ea typeface="Cambria Math" panose="02040503050406030204" pitchFamily="18" charset="0"/>
                        </a:rPr>
                        <m:t>𝑁</m:t>
                      </m:r>
                      <m:r>
                        <a:rPr lang="sl-SI" b="0" i="1" smtClean="0">
                          <a:solidFill>
                            <a:schemeClr val="tx2"/>
                          </a:solidFill>
                          <a:latin typeface="Cambria Math" panose="02040503050406030204" pitchFamily="18" charset="0"/>
                          <a:ea typeface="Cambria Math" panose="02040503050406030204" pitchFamily="18" charset="0"/>
                        </a:rPr>
                        <m:t>/</m:t>
                      </m:r>
                      <m:sSup>
                        <m:sSupPr>
                          <m:ctrlPr>
                            <a:rPr lang="sl-SI" b="0" i="1" smtClean="0">
                              <a:solidFill>
                                <a:schemeClr val="tx2"/>
                              </a:solidFill>
                              <a:latin typeface="Cambria Math" panose="02040503050406030204" pitchFamily="18" charset="0"/>
                              <a:ea typeface="Cambria Math" panose="02040503050406030204" pitchFamily="18" charset="0"/>
                            </a:rPr>
                          </m:ctrlPr>
                        </m:sSupPr>
                        <m:e>
                          <m:r>
                            <a:rPr lang="sl-SI" b="0" i="1" smtClean="0">
                              <a:solidFill>
                                <a:schemeClr val="tx2"/>
                              </a:solidFill>
                              <a:latin typeface="Cambria Math" panose="02040503050406030204" pitchFamily="18" charset="0"/>
                              <a:ea typeface="Cambria Math" panose="02040503050406030204" pitchFamily="18" charset="0"/>
                            </a:rPr>
                            <m:t>𝑚𝑚</m:t>
                          </m:r>
                        </m:e>
                        <m:sup>
                          <m:r>
                            <a:rPr lang="sl-SI" b="0" i="1" smtClean="0">
                              <a:solidFill>
                                <a:schemeClr val="tx2"/>
                              </a:solidFill>
                              <a:latin typeface="Cambria Math" panose="02040503050406030204" pitchFamily="18" charset="0"/>
                              <a:ea typeface="Cambria Math" panose="02040503050406030204" pitchFamily="18" charset="0"/>
                            </a:rPr>
                            <m:t>2</m:t>
                          </m:r>
                        </m:sup>
                      </m:sSup>
                    </m:oMath>
                  </m:oMathPara>
                </a14:m>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233265"/>
                <a:ext cx="10212373" cy="6330535"/>
              </a:xfrm>
              <a:blipFill>
                <a:blip r:embed="rId2"/>
                <a:stretch>
                  <a:fillRect l="-597" t="-770"/>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864194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značba mesta vsebine 2">
                <a:extLst>
                  <a:ext uri="{FF2B5EF4-FFF2-40B4-BE49-F238E27FC236}">
                    <a16:creationId xmlns:a16="http://schemas.microsoft.com/office/drawing/2014/main" id="{0FB8B7DF-6949-26BE-BF15-0FBBA51B23FD}"/>
                  </a:ext>
                </a:extLst>
              </p:cNvPr>
              <p:cNvSpPr>
                <a:spLocks noGrp="1"/>
              </p:cNvSpPr>
              <p:nvPr>
                <p:ph idx="1"/>
              </p:nvPr>
            </p:nvSpPr>
            <p:spPr>
              <a:xfrm>
                <a:off x="819421" y="503853"/>
                <a:ext cx="10212373" cy="6059947"/>
              </a:xfrm>
            </p:spPr>
            <p:txBody>
              <a:bodyPr>
                <a:normAutofit/>
              </a:bodyPr>
              <a:lstStyle/>
              <a:p>
                <a:pPr marL="0" indent="0">
                  <a:buNone/>
                </a:pPr>
                <a:r>
                  <a:rPr lang="sl-SI" b="1" dirty="0">
                    <a:solidFill>
                      <a:schemeClr val="accent1"/>
                    </a:solidFill>
                  </a:rPr>
                  <a:t>PRIMER</a:t>
                </a:r>
              </a:p>
              <a:p>
                <a:pPr marL="0" indent="0">
                  <a:buNone/>
                </a:pPr>
                <a:r>
                  <a:rPr lang="sl-SI" dirty="0">
                    <a:solidFill>
                      <a:schemeClr val="tx2"/>
                    </a:solidFill>
                  </a:rPr>
                  <a:t>2. Na rotirajočo os je pritrjena vrvenica, ki je obremenjena z mirujočo radialno silo F = 20</a:t>
                </a:r>
                <a14:m>
                  <m:oMath xmlns:m="http://schemas.openxmlformats.org/officeDocument/2006/math">
                    <m:r>
                      <a:rPr lang="sl-SI" i="1" smtClean="0">
                        <a:solidFill>
                          <a:schemeClr val="tx2"/>
                        </a:solidFill>
                        <a:latin typeface="Cambria Math" panose="02040503050406030204" pitchFamily="18" charset="0"/>
                        <a:ea typeface="Cambria Math" panose="02040503050406030204" pitchFamily="18" charset="0"/>
                      </a:rPr>
                      <m:t>∙</m:t>
                    </m:r>
                    <m:sSup>
                      <m:sSupPr>
                        <m:ctrlPr>
                          <a:rPr lang="sl-SI" i="1" smtClean="0">
                            <a:solidFill>
                              <a:schemeClr val="tx2"/>
                            </a:solidFill>
                            <a:latin typeface="Cambria Math" panose="02040503050406030204" pitchFamily="18" charset="0"/>
                            <a:ea typeface="Cambria Math" panose="02040503050406030204" pitchFamily="18" charset="0"/>
                          </a:rPr>
                        </m:ctrlPr>
                      </m:sSupPr>
                      <m:e>
                        <m:r>
                          <a:rPr lang="sl-SI" b="0" i="1" smtClean="0">
                            <a:solidFill>
                              <a:schemeClr val="tx2"/>
                            </a:solidFill>
                            <a:latin typeface="Cambria Math" panose="02040503050406030204" pitchFamily="18" charset="0"/>
                            <a:ea typeface="Cambria Math" panose="02040503050406030204" pitchFamily="18" charset="0"/>
                          </a:rPr>
                          <m:t>10</m:t>
                        </m:r>
                      </m:e>
                      <m:sup>
                        <m:r>
                          <a:rPr lang="sl-SI" b="0" i="1" smtClean="0">
                            <a:solidFill>
                              <a:schemeClr val="tx2"/>
                            </a:solidFill>
                            <a:latin typeface="Cambria Math" panose="02040503050406030204" pitchFamily="18" charset="0"/>
                            <a:ea typeface="Cambria Math" panose="02040503050406030204" pitchFamily="18" charset="0"/>
                          </a:rPr>
                          <m:t>4</m:t>
                        </m:r>
                      </m:sup>
                    </m:sSup>
                  </m:oMath>
                </a14:m>
                <a:r>
                  <a:rPr lang="sl-SI" dirty="0">
                    <a:solidFill>
                      <a:schemeClr val="tx2"/>
                    </a:solidFill>
                  </a:rPr>
                  <a:t> N. Geometrijske mere so podane na skici. Os je iz gradiva ST50-2.</a:t>
                </a:r>
              </a:p>
              <a:p>
                <a:pPr marL="0" indent="0">
                  <a:buNone/>
                </a:pPr>
                <a:r>
                  <a:rPr lang="sl-SI" dirty="0">
                    <a:solidFill>
                      <a:schemeClr val="tx2"/>
                    </a:solidFill>
                  </a:rPr>
                  <a:t>Dopustni površinski pritisk v ležajih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𝑝</m:t>
                        </m:r>
                      </m:e>
                      <m:sub>
                        <m:r>
                          <a:rPr lang="sl-SI" b="0" i="1" smtClean="0">
                            <a:solidFill>
                              <a:schemeClr val="tx2"/>
                            </a:solidFill>
                            <a:latin typeface="Cambria Math" panose="02040503050406030204" pitchFamily="18" charset="0"/>
                          </a:rPr>
                          <m:t>𝑑𝑜𝑝</m:t>
                        </m:r>
                      </m:sub>
                    </m:sSub>
                    <m:r>
                      <a:rPr lang="sl-SI" b="0" i="1" smtClean="0">
                        <a:solidFill>
                          <a:schemeClr val="tx2"/>
                        </a:solidFill>
                        <a:latin typeface="Cambria Math" panose="02040503050406030204" pitchFamily="18" charset="0"/>
                      </a:rPr>
                      <m:t>=8 </m:t>
                    </m:r>
                    <m:r>
                      <a:rPr lang="sl-SI" b="0" i="1" smtClean="0">
                        <a:solidFill>
                          <a:schemeClr val="tx2"/>
                        </a:solidFill>
                        <a:latin typeface="Cambria Math" panose="02040503050406030204" pitchFamily="18" charset="0"/>
                      </a:rPr>
                      <m:t>𝑁</m:t>
                    </m:r>
                    <m:r>
                      <a:rPr lang="sl-SI" b="0" i="1" smtClean="0">
                        <a:solidFill>
                          <a:schemeClr val="tx2"/>
                        </a:solidFill>
                        <a:latin typeface="Cambria Math" panose="02040503050406030204" pitchFamily="18" charset="0"/>
                      </a:rPr>
                      <m:t>/</m:t>
                    </m:r>
                    <m:sSup>
                      <m:sSupPr>
                        <m:ctrlPr>
                          <a:rPr lang="sl-SI" b="0" i="1" smtClean="0">
                            <a:solidFill>
                              <a:schemeClr val="tx2"/>
                            </a:solidFill>
                            <a:latin typeface="Cambria Math" panose="02040503050406030204" pitchFamily="18" charset="0"/>
                          </a:rPr>
                        </m:ctrlPr>
                      </m:sSupPr>
                      <m:e>
                        <m:r>
                          <a:rPr lang="sl-SI" b="0" i="1" smtClean="0">
                            <a:solidFill>
                              <a:schemeClr val="tx2"/>
                            </a:solidFill>
                            <a:latin typeface="Cambria Math" panose="02040503050406030204" pitchFamily="18" charset="0"/>
                          </a:rPr>
                          <m:t>𝑚𝑚</m:t>
                        </m:r>
                      </m:e>
                      <m:sup>
                        <m:r>
                          <a:rPr lang="sl-SI" b="0" i="1" smtClean="0">
                            <a:solidFill>
                              <a:schemeClr val="tx2"/>
                            </a:solidFill>
                            <a:latin typeface="Cambria Math" panose="02040503050406030204" pitchFamily="18" charset="0"/>
                          </a:rPr>
                          <m:t>2</m:t>
                        </m:r>
                      </m:sup>
                    </m:sSup>
                  </m:oMath>
                </a14:m>
                <a:r>
                  <a:rPr lang="sl-SI" dirty="0">
                    <a:solidFill>
                      <a:schemeClr val="tx2"/>
                    </a:solidFill>
                  </a:rPr>
                  <a:t>. Razmerje med širino ležaja b in premerom osi </a:t>
                </a:r>
                <a14:m>
                  <m:oMath xmlns:m="http://schemas.openxmlformats.org/officeDocument/2006/math">
                    <m:sSub>
                      <m:sSubPr>
                        <m:ctrlPr>
                          <a:rPr lang="sl-SI"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𝑑</m:t>
                        </m:r>
                      </m:e>
                      <m:sub>
                        <m:r>
                          <a:rPr lang="sl-SI" b="0" i="1" smtClean="0">
                            <a:solidFill>
                              <a:schemeClr val="tx2"/>
                            </a:solidFill>
                            <a:latin typeface="Cambria Math" panose="02040503050406030204" pitchFamily="18" charset="0"/>
                          </a:rPr>
                          <m:t>1</m:t>
                        </m:r>
                      </m:sub>
                    </m:sSub>
                  </m:oMath>
                </a14:m>
                <a:r>
                  <a:rPr lang="sl-SI" dirty="0">
                    <a:solidFill>
                      <a:schemeClr val="tx2"/>
                    </a:solidFill>
                  </a:rPr>
                  <a:t> v ležaju je </a:t>
                </a:r>
                <a14:m>
                  <m:oMath xmlns:m="http://schemas.openxmlformats.org/officeDocument/2006/math">
                    <m:f>
                      <m:fPr>
                        <m:ctrlPr>
                          <a:rPr lang="sl-SI" b="0" i="1" smtClean="0">
                            <a:solidFill>
                              <a:schemeClr val="tx2"/>
                            </a:solidFill>
                            <a:latin typeface="Cambria Math" panose="02040503050406030204" pitchFamily="18" charset="0"/>
                          </a:rPr>
                        </m:ctrlPr>
                      </m:fPr>
                      <m:num>
                        <m:r>
                          <a:rPr lang="sl-SI" b="0" i="1" smtClean="0">
                            <a:solidFill>
                              <a:schemeClr val="tx2"/>
                            </a:solidFill>
                            <a:latin typeface="Cambria Math" panose="02040503050406030204" pitchFamily="18" charset="0"/>
                          </a:rPr>
                          <m:t>𝑏</m:t>
                        </m:r>
                      </m:num>
                      <m:den>
                        <m:sSub>
                          <m:sSubPr>
                            <m:ctrlPr>
                              <a:rPr lang="sl-SI" b="0" i="1" smtClean="0">
                                <a:solidFill>
                                  <a:schemeClr val="tx2"/>
                                </a:solidFill>
                                <a:latin typeface="Cambria Math" panose="02040503050406030204" pitchFamily="18" charset="0"/>
                              </a:rPr>
                            </m:ctrlPr>
                          </m:sSubPr>
                          <m:e>
                            <m:r>
                              <a:rPr lang="sl-SI" b="0" i="1" smtClean="0">
                                <a:solidFill>
                                  <a:schemeClr val="tx2"/>
                                </a:solidFill>
                                <a:latin typeface="Cambria Math" panose="02040503050406030204" pitchFamily="18" charset="0"/>
                              </a:rPr>
                              <m:t>𝑑</m:t>
                            </m:r>
                          </m:e>
                          <m:sub>
                            <m:r>
                              <a:rPr lang="sl-SI" b="0" i="1" smtClean="0">
                                <a:solidFill>
                                  <a:schemeClr val="tx2"/>
                                </a:solidFill>
                                <a:latin typeface="Cambria Math" panose="02040503050406030204" pitchFamily="18" charset="0"/>
                              </a:rPr>
                              <m:t>1</m:t>
                            </m:r>
                          </m:sub>
                        </m:sSub>
                      </m:den>
                    </m:f>
                    <m:r>
                      <a:rPr lang="sl-SI" b="0" i="1" smtClean="0">
                        <a:solidFill>
                          <a:schemeClr val="tx2"/>
                        </a:solidFill>
                        <a:latin typeface="Cambria Math" panose="02040503050406030204" pitchFamily="18" charset="0"/>
                      </a:rPr>
                      <m:t>=1</m:t>
                    </m:r>
                  </m:oMath>
                </a14:m>
                <a:r>
                  <a:rPr lang="sl-SI" dirty="0">
                    <a:solidFill>
                      <a:schemeClr val="tx2"/>
                    </a:solidFill>
                  </a:rPr>
                  <a:t>.</a:t>
                </a:r>
              </a:p>
              <a:p>
                <a:pPr marL="0" indent="0">
                  <a:buNone/>
                </a:pPr>
                <a:r>
                  <a:rPr lang="sl-SI" dirty="0">
                    <a:solidFill>
                      <a:schemeClr val="tx2"/>
                    </a:solidFill>
                  </a:rPr>
                  <a:t>Izračunajmo premer osi na mestu največjega upogibnega momenta in premer osi v ležaju.</a:t>
                </a: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a:p>
                <a:pPr marL="0" indent="0">
                  <a:buNone/>
                </a:pPr>
                <a:endParaRPr lang="sl-SI" dirty="0">
                  <a:solidFill>
                    <a:schemeClr val="tx2"/>
                  </a:solidFill>
                </a:endParaRPr>
              </a:p>
            </p:txBody>
          </p:sp>
        </mc:Choice>
        <mc:Fallback xmlns="">
          <p:sp>
            <p:nvSpPr>
              <p:cNvPr id="3" name="Označba mesta vsebine 2">
                <a:extLst>
                  <a:ext uri="{FF2B5EF4-FFF2-40B4-BE49-F238E27FC236}">
                    <a16:creationId xmlns:a16="http://schemas.microsoft.com/office/drawing/2014/main" id="{0FB8B7DF-6949-26BE-BF15-0FBBA51B23FD}"/>
                  </a:ext>
                </a:extLst>
              </p:cNvPr>
              <p:cNvSpPr>
                <a:spLocks noGrp="1" noRot="1" noChangeAspect="1" noMove="1" noResize="1" noEditPoints="1" noAdjustHandles="1" noChangeArrowheads="1" noChangeShapeType="1" noTextEdit="1"/>
              </p:cNvSpPr>
              <p:nvPr>
                <p:ph idx="1"/>
              </p:nvPr>
            </p:nvSpPr>
            <p:spPr>
              <a:xfrm>
                <a:off x="819421" y="503853"/>
                <a:ext cx="10212373" cy="6059947"/>
              </a:xfrm>
              <a:blipFill>
                <a:blip r:embed="rId2"/>
                <a:stretch>
                  <a:fillRect l="-597" t="-905" r="-656"/>
                </a:stretch>
              </a:blipFill>
            </p:spPr>
            <p:txBody>
              <a:bodyPr/>
              <a:lstStyle/>
              <a:p>
                <a:r>
                  <a:rPr lang="sl-SI">
                    <a:noFill/>
                  </a:rPr>
                  <a:t> </a:t>
                </a:r>
              </a:p>
            </p:txBody>
          </p:sp>
        </mc:Fallback>
      </mc:AlternateContent>
      <p:sp>
        <p:nvSpPr>
          <p:cNvPr id="4" name="Označba mesta številke diapozitiva 3">
            <a:extLst>
              <a:ext uri="{FF2B5EF4-FFF2-40B4-BE49-F238E27FC236}">
                <a16:creationId xmlns:a16="http://schemas.microsoft.com/office/drawing/2014/main" id="{E4DF0007-C6B5-FF88-1556-BC0F143EC8D0}"/>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p:cNvPicPr>
            <a:picLocks noChangeAspect="1"/>
          </p:cNvPicPr>
          <p:nvPr/>
        </p:nvPicPr>
        <p:blipFill>
          <a:blip r:embed="rId3"/>
          <a:stretch>
            <a:fillRect/>
          </a:stretch>
        </p:blipFill>
        <p:spPr>
          <a:xfrm>
            <a:off x="4581330" y="3123486"/>
            <a:ext cx="3105899" cy="3734513"/>
          </a:xfrm>
          <a:prstGeom prst="rect">
            <a:avLst/>
          </a:prstGeom>
        </p:spPr>
      </p:pic>
    </p:spTree>
    <p:extLst>
      <p:ext uri="{BB962C8B-B14F-4D97-AF65-F5344CB8AC3E}">
        <p14:creationId xmlns:p14="http://schemas.microsoft.com/office/powerpoint/2010/main" val="313423642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1693</Words>
  <Application>Microsoft Office PowerPoint</Application>
  <PresentationFormat>Širokozaslonsko</PresentationFormat>
  <Paragraphs>155</Paragraphs>
  <Slides>18</Slides>
  <Notes>0</Notes>
  <HiddenSlides>0</HiddenSlides>
  <MMClips>0</MMClips>
  <ScaleCrop>false</ScaleCrop>
  <HeadingPairs>
    <vt:vector size="6" baseType="variant">
      <vt:variant>
        <vt:lpstr>Uporabljene pisave</vt:lpstr>
      </vt:variant>
      <vt:variant>
        <vt:i4>7</vt:i4>
      </vt:variant>
      <vt:variant>
        <vt:lpstr>Tema</vt:lpstr>
      </vt:variant>
      <vt:variant>
        <vt:i4>2</vt:i4>
      </vt:variant>
      <vt:variant>
        <vt:lpstr>Naslovi diapozitivov</vt:lpstr>
      </vt:variant>
      <vt:variant>
        <vt:i4>18</vt:i4>
      </vt:variant>
    </vt:vector>
  </HeadingPairs>
  <TitlesOfParts>
    <vt:vector size="27" baseType="lpstr">
      <vt:lpstr>Aptos</vt:lpstr>
      <vt:lpstr>Aptos Display</vt:lpstr>
      <vt:lpstr>Arial</vt:lpstr>
      <vt:lpstr>Cambria Math</vt:lpstr>
      <vt:lpstr>Century Schoolbook</vt:lpstr>
      <vt:lpstr>Wingdings</vt:lpstr>
      <vt:lpstr>Wingdings 2</vt:lpstr>
      <vt:lpstr>Officeova tema</vt:lpstr>
      <vt:lpstr>3_View</vt:lpstr>
      <vt:lpstr>1.4 OSI IN GREDI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Gaja Vouk</dc:creator>
  <cp:lastModifiedBy>Gaja Vouk</cp:lastModifiedBy>
  <cp:revision>40</cp:revision>
  <dcterms:created xsi:type="dcterms:W3CDTF">2024-11-14T19:14:15Z</dcterms:created>
  <dcterms:modified xsi:type="dcterms:W3CDTF">2026-05-16T11:48:13Z</dcterms:modified>
</cp:coreProperties>
</file>