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72" r:id="rId4"/>
    <p:sldId id="259" r:id="rId5"/>
    <p:sldId id="263" r:id="rId6"/>
    <p:sldId id="264" r:id="rId7"/>
    <p:sldId id="265" r:id="rId8"/>
    <p:sldId id="266" r:id="rId9"/>
    <p:sldId id="268" r:id="rId10"/>
    <p:sldId id="267" r:id="rId11"/>
    <p:sldId id="270" r:id="rId12"/>
    <p:sldId id="269" r:id="rId13"/>
    <p:sldId id="271" r:id="rId14"/>
    <p:sldId id="261" r:id="rId15"/>
    <p:sldId id="262" r:id="rId16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ECFF"/>
    <a:srgbClr val="99CCFF"/>
    <a:srgbClr val="6666FF"/>
    <a:srgbClr val="CCCCFF"/>
    <a:srgbClr val="6699FF"/>
    <a:srgbClr val="33CC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660"/>
  </p:normalViewPr>
  <p:slideViewPr>
    <p:cSldViewPr>
      <p:cViewPr varScale="1">
        <p:scale>
          <a:sx n="69" d="100"/>
          <a:sy n="69" d="100"/>
        </p:scale>
        <p:origin x="-12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C92101-C924-4E12-BD65-F9BA57ECE210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9F9F8A-00C7-4CA0-8C2D-A43BF8351830}" type="slidenum">
              <a:rPr lang="sl-SI"/>
              <a:pPr/>
              <a:t>1</a:t>
            </a:fld>
            <a:endParaRPr lang="sl-SI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98E5B-4971-413B-B2E7-7B43D111567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B2EAD-6947-4DF2-9733-D226C572C83A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FEB21-1C94-4C87-8DCA-E30C2E06A6E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slov, vsebina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44E6DB-E9AA-48F2-B8DC-B4A4996FCDCE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3F9B34C-1AF3-4DB5-8331-0B5B289E8C3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slov, vsebina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29E098-04C8-4FEA-9B11-2E7804CDF6D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Naslov, 2 vsebini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A232564-D25E-41A8-90A9-9CD77B7CDAE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slov in vsebina nad besedi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2D20066-CA7A-497A-9F9C-52DAF5F2073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2A72A-A571-41A5-9C75-1DA751B1198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DE7FC-7D57-419B-86DF-2DFC9EC86330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297F2-C3F6-4EB5-9FA0-06C7AF67792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07076-2AC8-4895-AF31-19FBDCB3E23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AEAC8-1771-4DCC-84CA-EC0B5E04BF3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8B216-FDEA-4AA1-A1F9-F1CBA0A6606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E6759-2DFE-481B-8953-D23C96D09FE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15887-557F-4F5B-88B3-0490CD72D7B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med"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FF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sl-SI"/>
              <a:t>Mojca Pozvek, prof.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8D5B46-226C-4CD1-8A54-7A45E034F548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>
    <p:split dir="in"/>
  </p:transition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si/url?sa=t&amp;source=web&amp;ct=res&amp;cd=3&amp;url=http%3A%2F%2Fwww.unicef.si%2Fmain%2Fkop.wlgt&amp;ei=0Hy0SoHjFdiHsAbC3oDvDA&amp;usg=AFQjCNEcABnPqbNgDc3S3ULWyvyQb68zn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google.si/url?sa=t&amp;source=web&amp;ct=res&amp;cd=3&amp;url=http%3A%2F%2Fwww.unicef.si%2Fmain%2Fkop.wlgt&amp;ei=0Hy0SoHjFdiHsAbC3oDvDA&amp;usg=AFQjCNEcABnPqbNgDc3S3ULWyvyQb68znw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42988" y="3573463"/>
            <a:ext cx="7345362" cy="720725"/>
          </a:xfrm>
          <a:prstGeom prst="rect">
            <a:avLst/>
          </a:prstGeom>
          <a:solidFill>
            <a:srgbClr val="6600FF"/>
          </a:solidFill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l-SI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OTROKOVE PRAVICE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908175" y="5300663"/>
            <a:ext cx="5543550" cy="576262"/>
          </a:xfrm>
          <a:prstGeom prst="rect">
            <a:avLst/>
          </a:prstGeom>
          <a:solidFill>
            <a:srgbClr val="FFFF99"/>
          </a:solidFill>
          <a:ln w="25400">
            <a:solidFill>
              <a:srgbClr val="66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sl-SI" sz="2000"/>
              <a:t>“Družba smo mi 4”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sl-SI" sz="2000"/>
              <a:t>Založba Rokus-Klett d.o.o.</a:t>
            </a: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  <a:solidFill>
            <a:srgbClr val="66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600" b="1">
                <a:solidFill>
                  <a:srgbClr val="FFFF00"/>
                </a:solidFill>
              </a:rPr>
              <a:t>5.</a:t>
            </a:r>
            <a:r>
              <a:rPr lang="sl-SI" sz="3600" b="1">
                <a:solidFill>
                  <a:schemeClr val="bg1"/>
                </a:solidFill>
              </a:rPr>
              <a:t> Pravica do igre in prijateljev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475162" cy="4525963"/>
          </a:xfrm>
          <a:solidFill>
            <a:schemeClr val="bg1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r>
              <a:rPr lang="sl-SI" sz="2800">
                <a:solidFill>
                  <a:srgbClr val="0033CC"/>
                </a:solidFill>
              </a:rPr>
              <a:t>Otroci imajo pravico, da si </a:t>
            </a:r>
            <a:r>
              <a:rPr lang="sl-SI" sz="28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odpočijejo</a:t>
            </a:r>
            <a:r>
              <a:rPr lang="sl-SI" sz="2800">
                <a:solidFill>
                  <a:srgbClr val="0033CC"/>
                </a:solidFill>
              </a:rPr>
              <a:t> po napornem delu ali učenju, saj je počitek pomemben za zdravje in dobro počutje.</a:t>
            </a:r>
          </a:p>
          <a:p>
            <a:r>
              <a:rPr lang="sl-SI" sz="2800">
                <a:solidFill>
                  <a:srgbClr val="660033"/>
                </a:solidFill>
              </a:rPr>
              <a:t>V </a:t>
            </a:r>
            <a:r>
              <a:rPr lang="sl-SI" sz="2800" b="1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prostem času</a:t>
            </a:r>
            <a:r>
              <a:rPr lang="sl-SI" sz="2800">
                <a:solidFill>
                  <a:srgbClr val="660033"/>
                </a:solidFill>
              </a:rPr>
              <a:t> lahko počivamo, se ukvarjamo s športom, počnemo stvari, ki so nam všeč. </a:t>
            </a:r>
          </a:p>
        </p:txBody>
      </p:sp>
      <p:pic>
        <p:nvPicPr>
          <p:cNvPr id="17413" name="Picture 5" descr="kids_playing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19700" y="2420938"/>
            <a:ext cx="3295650" cy="2543175"/>
          </a:xfrm>
          <a:noFill/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274638"/>
            <a:ext cx="8435975" cy="922337"/>
          </a:xfrm>
          <a:solidFill>
            <a:srgbClr val="66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200" b="1">
                <a:solidFill>
                  <a:srgbClr val="FFFF00"/>
                </a:solidFill>
              </a:rPr>
              <a:t>6.</a:t>
            </a:r>
            <a:r>
              <a:rPr lang="sl-SI" sz="3200" b="1">
                <a:solidFill>
                  <a:schemeClr val="bg1"/>
                </a:solidFill>
              </a:rPr>
              <a:t> Pravica do lastnega mnenja in izražanja</a:t>
            </a:r>
          </a:p>
        </p:txBody>
      </p:sp>
      <p:pic>
        <p:nvPicPr>
          <p:cNvPr id="20484" name="Picture 4" descr="boys_talking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00338" y="1281113"/>
            <a:ext cx="3771900" cy="2503487"/>
          </a:xfrm>
          <a:noFill/>
          <a:ln/>
        </p:spPr>
      </p:pic>
      <p:sp>
        <p:nvSpPr>
          <p:cNvPr id="204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3933825"/>
            <a:ext cx="8580438" cy="2303463"/>
          </a:xfrm>
          <a:solidFill>
            <a:schemeClr val="bg1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r>
              <a:rPr lang="sl-SI" sz="2800">
                <a:solidFill>
                  <a:srgbClr val="0000FF"/>
                </a:solidFill>
              </a:rPr>
              <a:t>Ljudje smo si različni in ne razmišljamo vsi enako.</a:t>
            </a:r>
            <a:r>
              <a:rPr lang="sl-SI" sz="2800"/>
              <a:t> </a:t>
            </a:r>
          </a:p>
          <a:p>
            <a:r>
              <a:rPr lang="sl-SI" sz="2800">
                <a:solidFill>
                  <a:srgbClr val="00CC00"/>
                </a:solidFill>
              </a:rPr>
              <a:t>Vsi imamo pravico, da povemo svoje mnenje.</a:t>
            </a:r>
            <a:r>
              <a:rPr lang="sl-SI" sz="2800"/>
              <a:t> </a:t>
            </a:r>
          </a:p>
          <a:p>
            <a:r>
              <a:rPr lang="sl-SI" sz="2800">
                <a:solidFill>
                  <a:srgbClr val="660033"/>
                </a:solidFill>
              </a:rPr>
              <a:t>Tudi vsak otrok ima pravico, da pove tisto, kar misli, pri tem pa ne sme lagati ali žaliti. </a:t>
            </a: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22338"/>
          </a:xfrm>
          <a:solidFill>
            <a:srgbClr val="66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600" b="1">
                <a:solidFill>
                  <a:srgbClr val="FFFF00"/>
                </a:solidFill>
              </a:rPr>
              <a:t>7.</a:t>
            </a:r>
            <a:r>
              <a:rPr lang="sl-SI" sz="3600" b="1">
                <a:solidFill>
                  <a:schemeClr val="bg1"/>
                </a:solidFill>
              </a:rPr>
              <a:t> Pravica do nenasilnega ravnanja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4038600" cy="4641850"/>
          </a:xfrm>
          <a:solidFill>
            <a:schemeClr val="bg1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r>
              <a:rPr lang="sl-SI" sz="2800"/>
              <a:t>Odrasli morajo otroke </a:t>
            </a:r>
            <a:r>
              <a:rPr lang="sl-SI" sz="2800" b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varovati</a:t>
            </a:r>
            <a:r>
              <a:rPr lang="sl-SI" sz="2800"/>
              <a:t> </a:t>
            </a:r>
            <a:r>
              <a:rPr lang="sl-SI" sz="2800" b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</a:t>
            </a:r>
            <a:r>
              <a:rPr lang="sl-SI" sz="2800"/>
              <a:t> kakršnim koli </a:t>
            </a:r>
            <a:r>
              <a:rPr lang="sl-SI" sz="2800" b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nasiljem</a:t>
            </a:r>
            <a:r>
              <a:rPr lang="sl-SI" sz="2800"/>
              <a:t>. </a:t>
            </a:r>
            <a:br>
              <a:rPr lang="sl-SI" sz="2800"/>
            </a:br>
            <a:endParaRPr lang="sl-SI" sz="2800"/>
          </a:p>
          <a:p>
            <a:r>
              <a:rPr lang="sl-SI" sz="2800"/>
              <a:t>Kadar si v stiski, </a:t>
            </a:r>
            <a:r>
              <a:rPr lang="sl-SI" sz="2800" b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poišči pomoč</a:t>
            </a:r>
            <a:r>
              <a:rPr lang="sl-SI" sz="2800"/>
              <a:t> pri starših, učiteljih ali tistih odraslih, ki jim zaupaš.</a:t>
            </a:r>
          </a:p>
        </p:txBody>
      </p:sp>
      <p:pic>
        <p:nvPicPr>
          <p:cNvPr id="19467" name="Picture 11" descr="Slika1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32363" y="1557338"/>
            <a:ext cx="3433762" cy="3495675"/>
          </a:xfrm>
          <a:noFill/>
          <a:ln/>
        </p:spPr>
      </p:pic>
      <p:pic>
        <p:nvPicPr>
          <p:cNvPr id="19468" name="Picture 12" descr="friends_hu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5445125"/>
            <a:ext cx="633412" cy="8477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66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200" b="1">
                <a:solidFill>
                  <a:srgbClr val="FFFF00"/>
                </a:solidFill>
              </a:rPr>
              <a:t>8.</a:t>
            </a:r>
            <a:r>
              <a:rPr lang="sl-SI" sz="3200" b="1">
                <a:solidFill>
                  <a:schemeClr val="bg1"/>
                </a:solidFill>
              </a:rPr>
              <a:t> Pravica do posebne skrbi za otroke invalide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56100" y="1628775"/>
            <a:ext cx="4325938" cy="4525963"/>
          </a:xfrm>
          <a:solidFill>
            <a:schemeClr val="bg1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r>
              <a:rPr lang="sl-SI" sz="2800">
                <a:solidFill>
                  <a:srgbClr val="0033CC"/>
                </a:solidFill>
              </a:rPr>
              <a:t>Otroci, ki so </a:t>
            </a:r>
            <a:r>
              <a:rPr lang="sl-SI" sz="2800" b="1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duševno, telesno ali vedenjsko prizadeti</a:t>
            </a:r>
            <a:r>
              <a:rPr lang="sl-SI" sz="2800">
                <a:solidFill>
                  <a:srgbClr val="0033CC"/>
                </a:solidFill>
              </a:rPr>
              <a:t>, ne zmorejo istega kot zdravi. Zato potrebujejo našo podporo, pomoč in razumevanje. Tudi oni imajo pravico do šolanja in razvoja svojih sposobnosti.</a:t>
            </a:r>
            <a:r>
              <a:rPr lang="sl-SI" sz="2800">
                <a:solidFill>
                  <a:srgbClr val="660033"/>
                </a:solidFill>
              </a:rPr>
              <a:t> </a:t>
            </a:r>
            <a:endParaRPr lang="sl-SI" sz="2000">
              <a:solidFill>
                <a:srgbClr val="660033"/>
              </a:solidFill>
            </a:endParaRPr>
          </a:p>
        </p:txBody>
      </p:sp>
      <p:pic>
        <p:nvPicPr>
          <p:cNvPr id="21513" name="Picture 9" descr="Slika2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2420938"/>
            <a:ext cx="3473450" cy="2947987"/>
          </a:xfrm>
          <a:noFill/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77875"/>
          </a:xfrm>
          <a:solidFill>
            <a:srgbClr val="6600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pPr algn="l"/>
            <a:r>
              <a:rPr lang="sl-SI" sz="4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Ponovimo</a:t>
            </a:r>
            <a:r>
              <a:rPr lang="sl-SI" sz="4000">
                <a:solidFill>
                  <a:srgbClr val="FF9933"/>
                </a:solidFill>
              </a:rPr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3375"/>
            <a:ext cx="8229600" cy="4525963"/>
          </a:xfrm>
          <a:solidFill>
            <a:schemeClr val="bg1"/>
          </a:solidFill>
        </p:spPr>
        <p:txBody>
          <a:bodyPr/>
          <a:lstStyle/>
          <a:p>
            <a:pPr marL="609600" indent="-609600">
              <a:buClr>
                <a:srgbClr val="FF3300"/>
              </a:buClr>
              <a:buFontTx/>
              <a:buAutoNum type="arabicPeriod"/>
            </a:pPr>
            <a:r>
              <a:rPr lang="sl-SI"/>
              <a:t>Zakaj so pravice otrok še posebej zapisane?</a:t>
            </a:r>
          </a:p>
          <a:p>
            <a:pPr marL="609600" indent="-609600">
              <a:buClr>
                <a:srgbClr val="FF3300"/>
              </a:buClr>
              <a:buFontTx/>
              <a:buAutoNum type="arabicPeriod"/>
            </a:pPr>
            <a:r>
              <a:rPr lang="sl-SI"/>
              <a:t>Naštej vsaj pet otrokovih pravic.</a:t>
            </a:r>
          </a:p>
          <a:p>
            <a:pPr marL="609600" indent="-609600">
              <a:buClr>
                <a:srgbClr val="FF3300"/>
              </a:buClr>
              <a:buFontTx/>
              <a:buAutoNum type="arabicPeriod"/>
            </a:pPr>
            <a:r>
              <a:rPr lang="sl-SI"/>
              <a:t>S katero besedo bi lahko nadomestili besedo </a:t>
            </a:r>
            <a:r>
              <a:rPr lang="sl-SI" b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“konvencija”</a:t>
            </a:r>
            <a:r>
              <a:rPr lang="sl-SI"/>
              <a:t>?</a:t>
            </a:r>
          </a:p>
          <a:p>
            <a:pPr marL="609600" indent="-609600">
              <a:buClr>
                <a:srgbClr val="FF3300"/>
              </a:buClr>
              <a:buFontTx/>
              <a:buAutoNum type="arabicPeriod"/>
            </a:pPr>
            <a:endParaRPr lang="sl-SI"/>
          </a:p>
        </p:txBody>
      </p:sp>
      <p:pic>
        <p:nvPicPr>
          <p:cNvPr id="9220" name="Picture 4" descr="cartoonki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4365625"/>
            <a:ext cx="3375025" cy="1752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346075"/>
          </a:xfrm>
          <a:solidFill>
            <a:srgbClr val="6600FF"/>
          </a:solidFill>
        </p:spPr>
        <p:txBody>
          <a:bodyPr/>
          <a:lstStyle/>
          <a:p>
            <a:pPr algn="l"/>
            <a:r>
              <a:rPr lang="sl-SI" sz="2000">
                <a:solidFill>
                  <a:schemeClr val="bg1"/>
                </a:solidFill>
              </a:rPr>
              <a:t>Opomba 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  <a:solidFill>
            <a:srgbClr val="CCECFF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1400"/>
              <a:t>Fotografije, slike in določeni deli besedila so intelektualna last avtorjev. Moja vloga je bila v zbiranju in oblikovanju gradiva za osnovnošolsko uporabo.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sl-SI" sz="1400"/>
              <a:t>Mojca Pozvek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l-SI" sz="1400"/>
              <a:t>Ljubljana, 15. 08. 2009</a:t>
            </a:r>
          </a:p>
          <a:p>
            <a:pPr>
              <a:lnSpc>
                <a:spcPct val="80000"/>
              </a:lnSpc>
              <a:buFontTx/>
              <a:buNone/>
            </a:pPr>
            <a:endParaRPr lang="sl-SI" sz="1400"/>
          </a:p>
          <a:p>
            <a:pPr>
              <a:lnSpc>
                <a:spcPct val="80000"/>
              </a:lnSpc>
            </a:pPr>
            <a:r>
              <a:rPr lang="sl-SI" sz="1400" u="sng"/>
              <a:t>Viri: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sl-SI" sz="1400" b="1" u="sng"/>
              <a:t>Učbenik</a:t>
            </a:r>
            <a:r>
              <a:rPr lang="sl-SI" sz="1400" b="1"/>
              <a:t>:</a:t>
            </a:r>
            <a:r>
              <a:rPr lang="sl-SI" sz="1400"/>
              <a:t> Vesna Jurač, Jelka Razpotnik, Ana Vovk Korže, 2009. </a:t>
            </a:r>
            <a:r>
              <a:rPr lang="sl-SI" sz="1400" b="1" i="1"/>
              <a:t>Družba smo mi 4.</a:t>
            </a:r>
            <a:r>
              <a:rPr lang="sl-SI" sz="1400"/>
              <a:t> Ljubljana, Rokus Klett.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sl-SI" sz="1400"/>
              <a:t>Internetna slikovna gradiva: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sl-SI" sz="1400">
                <a:hlinkClick r:id="rId2"/>
              </a:rPr>
              <a:t>Unicef Slovenije</a:t>
            </a:r>
            <a:r>
              <a:rPr lang="sl-SI" sz="1400"/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sl-SI" sz="1400"/>
          </a:p>
          <a:p>
            <a:pPr>
              <a:lnSpc>
                <a:spcPct val="80000"/>
              </a:lnSpc>
              <a:buFontTx/>
              <a:buNone/>
            </a:pPr>
            <a:endParaRPr lang="sl-SI" sz="1400"/>
          </a:p>
          <a:p>
            <a:pPr>
              <a:lnSpc>
                <a:spcPct val="80000"/>
              </a:lnSpc>
              <a:buFontTx/>
              <a:buNone/>
            </a:pPr>
            <a:endParaRPr lang="sl-SI" sz="1400"/>
          </a:p>
          <a:p>
            <a:pPr>
              <a:lnSpc>
                <a:spcPct val="80000"/>
              </a:lnSpc>
              <a:buFontTx/>
              <a:buNone/>
            </a:pPr>
            <a:endParaRPr lang="sl-SI" sz="1400"/>
          </a:p>
          <a:p>
            <a:pPr>
              <a:lnSpc>
                <a:spcPct val="80000"/>
              </a:lnSpc>
              <a:buFontTx/>
              <a:buNone/>
            </a:pPr>
            <a:endParaRPr lang="sl-SI" sz="1400"/>
          </a:p>
          <a:p>
            <a:pPr>
              <a:lnSpc>
                <a:spcPct val="80000"/>
              </a:lnSpc>
              <a:buFontTx/>
              <a:buNone/>
            </a:pPr>
            <a:r>
              <a:rPr lang="sl-SI" sz="1400" i="1"/>
              <a:t>© Založba Rokus Klett, (leto prve izdaje). Vse pravice pridržane.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l-SI" sz="1400" i="1"/>
              <a:t>Brez pisnega dovoljenja Založbe Rokus Klett je prepovedano reproduciranje, distribuiranje, dajanje v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l-SI" sz="1400" i="1"/>
              <a:t>najem, javna priobčitev, predelava ali druga uporaba tega avtorskega dela ali njegovih delov v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l-SI" sz="1400" i="1"/>
              <a:t>kakršnemkoli obsegu ali postopku, vključno s tiskanjem ali shranitvijo v elektronski obliki.</a:t>
            </a:r>
          </a:p>
          <a:p>
            <a:pPr>
              <a:lnSpc>
                <a:spcPct val="80000"/>
              </a:lnSpc>
              <a:buFontTx/>
              <a:buNone/>
            </a:pPr>
            <a:endParaRPr lang="sl-SI" sz="1400"/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  <a:solidFill>
            <a:srgbClr val="FF6600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r>
              <a:rPr lang="sl-SI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Otroci nekoč</a:t>
            </a:r>
          </a:p>
        </p:txBody>
      </p:sp>
      <p:pic>
        <p:nvPicPr>
          <p:cNvPr id="6159" name="Picture 15" descr="Slika3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557338"/>
            <a:ext cx="4038600" cy="3797300"/>
          </a:xfrm>
          <a:noFill/>
          <a:ln/>
        </p:spPr>
      </p:pic>
      <p:pic>
        <p:nvPicPr>
          <p:cNvPr id="6161" name="Picture 17" descr="Slika4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2420938"/>
            <a:ext cx="4038600" cy="2914650"/>
          </a:xfrm>
          <a:noFill/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008063"/>
          </a:xfrm>
          <a:solidFill>
            <a:srgbClr val="FF6600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r>
              <a:rPr lang="sl-SI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Otroci danes, ta trenutek</a:t>
            </a:r>
          </a:p>
        </p:txBody>
      </p:sp>
      <p:pic>
        <p:nvPicPr>
          <p:cNvPr id="29704" name="Picture 8" descr="kamenje_show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1628775"/>
            <a:ext cx="3394075" cy="4525963"/>
          </a:xfrm>
          <a:noFill/>
          <a:ln/>
        </p:spPr>
      </p:pic>
      <p:pic>
        <p:nvPicPr>
          <p:cNvPr id="29705" name="Picture 9" descr="Slika7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1557338"/>
            <a:ext cx="3167063" cy="2330450"/>
          </a:xfrm>
          <a:noFill/>
          <a:ln/>
        </p:spPr>
      </p:pic>
      <p:pic>
        <p:nvPicPr>
          <p:cNvPr id="29706" name="Picture 10" descr="Slika5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940425" y="4005263"/>
            <a:ext cx="2717800" cy="2549525"/>
          </a:xfrm>
          <a:noFill/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93775"/>
          </a:xfrm>
          <a:solidFill>
            <a:srgbClr val="6600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Otrokove pravice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  <a:solidFill>
            <a:schemeClr val="bg1"/>
          </a:solidFill>
          <a:ln w="38100">
            <a:solidFill>
              <a:srgbClr val="6600FF"/>
            </a:solidFill>
          </a:ln>
        </p:spPr>
        <p:txBody>
          <a:bodyPr/>
          <a:lstStyle/>
          <a:p>
            <a:r>
              <a:rPr lang="sl-SI" sz="2800"/>
              <a:t>Vsi ljudje (odrasli in otroci) imamo svoje pravice. Odrasli smo tisti, ki skrbimo, da pravice otrok niso kršene. Pravice otrok so zapisane v </a:t>
            </a:r>
            <a:r>
              <a:rPr lang="sl-SI" sz="2800" b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Konvenciji o otrokovih pravicah.</a:t>
            </a:r>
          </a:p>
          <a:p>
            <a:r>
              <a:rPr lang="sl-SI" sz="2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Klik  na sliko </a:t>
            </a:r>
            <a:r>
              <a:rPr lang="sl-SI" sz="2800" b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7177" name="Picture 9" descr="unicef222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87900" y="1916113"/>
            <a:ext cx="4092575" cy="3943350"/>
          </a:xfrm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  <a:solidFill>
            <a:srgbClr val="6600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Konvencija o otrokovih pravicah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  <a:solidFill>
            <a:schemeClr val="bg1"/>
          </a:solidFill>
          <a:ln w="38100">
            <a:solidFill>
              <a:srgbClr val="6600FF"/>
            </a:solidFill>
          </a:ln>
        </p:spPr>
        <p:txBody>
          <a:bodyPr/>
          <a:lstStyle/>
          <a:p>
            <a:r>
              <a:rPr lang="sl-SI" sz="2800">
                <a:solidFill>
                  <a:srgbClr val="660033"/>
                </a:solidFill>
              </a:rPr>
              <a:t>Leta </a:t>
            </a:r>
            <a:r>
              <a:rPr lang="sl-SI" sz="2800" b="1">
                <a:solidFill>
                  <a:srgbClr val="660033"/>
                </a:solidFill>
              </a:rPr>
              <a:t>1989</a:t>
            </a:r>
            <a:r>
              <a:rPr lang="sl-SI" sz="2800">
                <a:solidFill>
                  <a:srgbClr val="660033"/>
                </a:solidFill>
              </a:rPr>
              <a:t> je 190 različnih držav ob Konvenciji o človekovih pravicah zagotovilo, da bodo poskrbele za zaščito pravic otrok</a:t>
            </a:r>
            <a:r>
              <a:rPr lang="sl-SI" sz="2800">
                <a:solidFill>
                  <a:schemeClr val="accent2"/>
                </a:solidFill>
              </a:rPr>
              <a:t>.</a:t>
            </a:r>
          </a:p>
          <a:p>
            <a:r>
              <a:rPr lang="sl-SI" sz="2800">
                <a:solidFill>
                  <a:schemeClr val="accent2"/>
                </a:solidFill>
              </a:rPr>
              <a:t>Te države so pod vodstvom OZN podpisale </a:t>
            </a:r>
            <a:r>
              <a:rPr lang="sl-SI" sz="2800" b="1">
                <a:solidFill>
                  <a:schemeClr val="accent2"/>
                </a:solidFill>
              </a:rPr>
              <a:t>Konvencijo o otrokovih pravicah</a:t>
            </a:r>
            <a:r>
              <a:rPr lang="sl-SI" sz="2800">
                <a:solidFill>
                  <a:schemeClr val="accent2"/>
                </a:solidFill>
              </a:rPr>
              <a:t>.</a:t>
            </a:r>
          </a:p>
          <a:p>
            <a:r>
              <a:rPr lang="sl-SI" sz="2800">
                <a:solidFill>
                  <a:srgbClr val="660033"/>
                </a:solidFill>
              </a:rPr>
              <a:t>V Konvenciji o otrokovih pravicah so zapisane osnovne pravice otrok. Te pravice naj bi imeli </a:t>
            </a:r>
            <a:r>
              <a:rPr lang="sl-SI" sz="2800" b="1">
                <a:solidFill>
                  <a:srgbClr val="660033"/>
                </a:solidFill>
              </a:rPr>
              <a:t>vsi otroci na svetu, </a:t>
            </a:r>
            <a:r>
              <a:rPr lang="sl-SI" sz="2800">
                <a:solidFill>
                  <a:srgbClr val="660033"/>
                </a:solidFill>
              </a:rPr>
              <a:t>ne glede na raso, barvo kože, spol, jezik, veroizpoved in politično ali drugo prepričanje.</a:t>
            </a:r>
          </a:p>
        </p:txBody>
      </p:sp>
      <p:pic>
        <p:nvPicPr>
          <p:cNvPr id="13317" name="Picture 5" descr="xxx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420938"/>
            <a:ext cx="949325" cy="135413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  <a:solidFill>
            <a:srgbClr val="6600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600" b="1">
                <a:solidFill>
                  <a:srgbClr val="FFFF00"/>
                </a:solidFill>
                <a:latin typeface="Comic Sans MS" pitchFamily="66" charset="0"/>
              </a:rPr>
              <a:t>1.</a:t>
            </a:r>
            <a:r>
              <a:rPr lang="sl-SI" sz="3600" b="1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sl-SI" sz="3600" b="1">
                <a:solidFill>
                  <a:schemeClr val="bg1"/>
                </a:solidFill>
              </a:rPr>
              <a:t>Pravica do imena in državljanstva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628775"/>
            <a:ext cx="4038600" cy="4525963"/>
          </a:xfrm>
          <a:solidFill>
            <a:schemeClr val="bg1"/>
          </a:solidFill>
          <a:ln w="38100">
            <a:solidFill>
              <a:srgbClr val="6699FF"/>
            </a:solidFill>
          </a:ln>
        </p:spPr>
        <p:txBody>
          <a:bodyPr/>
          <a:lstStyle/>
          <a:p>
            <a:r>
              <a:rPr lang="sl-SI" sz="2800"/>
              <a:t>Ko se otrok rodi, njegovo ime, priimek, datum rojstva, imena staršev in državljanstvo zapišejo v </a:t>
            </a:r>
            <a:r>
              <a:rPr lang="sl-SI" sz="2800">
                <a:solidFill>
                  <a:srgbClr val="6600FF"/>
                </a:solidFill>
              </a:rPr>
              <a:t>rojstni list</a:t>
            </a:r>
            <a:r>
              <a:rPr lang="sl-SI" sz="2800"/>
              <a:t>.</a:t>
            </a:r>
          </a:p>
          <a:p>
            <a:r>
              <a:rPr lang="sl-SI" sz="2800"/>
              <a:t>Državljani Slovenije imamo </a:t>
            </a:r>
            <a:r>
              <a:rPr lang="sl-SI" sz="2800" b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slovensko državljanstvo</a:t>
            </a:r>
            <a:r>
              <a:rPr lang="sl-SI" sz="2800"/>
              <a:t>.</a:t>
            </a:r>
            <a:endParaRPr lang="sl-SI" sz="2400"/>
          </a:p>
        </p:txBody>
      </p:sp>
      <p:pic>
        <p:nvPicPr>
          <p:cNvPr id="14340" name="Picture 4" descr="8459-dojencek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3573463"/>
            <a:ext cx="3544887" cy="2409825"/>
          </a:xfrm>
          <a:noFill/>
          <a:ln/>
        </p:spPr>
      </p:pic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1187450" y="1341438"/>
            <a:ext cx="3313113" cy="1727200"/>
          </a:xfrm>
          <a:prstGeom prst="cloudCallout">
            <a:avLst>
              <a:gd name="adj1" fmla="val 17847"/>
              <a:gd name="adj2" fmla="val 9623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sl-SI"/>
              <a:t>Upam, da si mami in oči ne bosta premislila in bo bratcu ime Jakob.</a:t>
            </a: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 animBg="1"/>
      <p:bldP spid="143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008063"/>
          </a:xfrm>
          <a:solidFill>
            <a:srgbClr val="6600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600" b="1">
                <a:solidFill>
                  <a:srgbClr val="FFFF00"/>
                </a:solidFill>
              </a:rPr>
              <a:t>2.</a:t>
            </a:r>
            <a:r>
              <a:rPr lang="sl-SI" sz="3600" b="1">
                <a:solidFill>
                  <a:schemeClr val="bg1"/>
                </a:solidFill>
              </a:rPr>
              <a:t> Pravica do družine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475162" cy="4525963"/>
          </a:xfrm>
          <a:solidFill>
            <a:schemeClr val="bg1"/>
          </a:solidFill>
          <a:ln w="38100">
            <a:solidFill>
              <a:srgbClr val="6600FF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800">
                <a:solidFill>
                  <a:schemeClr val="accent2"/>
                </a:solidFill>
              </a:rPr>
              <a:t>Vsak otrok ima pravico živeti s svojimi starši.</a:t>
            </a:r>
            <a:r>
              <a:rPr lang="sl-SI" sz="2800"/>
              <a:t> </a:t>
            </a:r>
          </a:p>
          <a:p>
            <a:pPr>
              <a:lnSpc>
                <a:spcPct val="90000"/>
              </a:lnSpc>
            </a:pPr>
            <a:r>
              <a:rPr lang="sl-SI" sz="2800">
                <a:solidFill>
                  <a:srgbClr val="990000"/>
                </a:solidFill>
              </a:rPr>
              <a:t>Otrokom, ki ne morejo živeti s svojimi  starši, moramo poiskati ljudi, ki bodo zanje skrbeli.</a:t>
            </a:r>
            <a:r>
              <a:rPr lang="sl-SI" sz="2800"/>
              <a:t> </a:t>
            </a:r>
          </a:p>
          <a:p>
            <a:pPr>
              <a:lnSpc>
                <a:spcPct val="90000"/>
              </a:lnSpc>
            </a:pPr>
            <a:r>
              <a:rPr lang="sl-SI" sz="2800">
                <a:solidFill>
                  <a:srgbClr val="33CC33"/>
                </a:solidFill>
              </a:rPr>
              <a:t>Če starša živita ločeno, potem ima otrok pravico, da ima stike tudi s tistim staršem, pri katerem ne živi.</a:t>
            </a:r>
            <a:r>
              <a:rPr lang="sl-SI" sz="2800"/>
              <a:t> </a:t>
            </a:r>
          </a:p>
        </p:txBody>
      </p:sp>
      <p:pic>
        <p:nvPicPr>
          <p:cNvPr id="15364" name="Picture 4" descr="FamilyStudies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76825" y="2060575"/>
            <a:ext cx="3613150" cy="3613150"/>
          </a:xfrm>
          <a:noFill/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22338"/>
          </a:xfrm>
          <a:solidFill>
            <a:srgbClr val="66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600" b="1">
                <a:solidFill>
                  <a:srgbClr val="FFFF00"/>
                </a:solidFill>
              </a:rPr>
              <a:t>3.</a:t>
            </a:r>
            <a:r>
              <a:rPr lang="sl-SI" sz="3600" b="1">
                <a:solidFill>
                  <a:schemeClr val="bg1"/>
                </a:solidFill>
              </a:rPr>
              <a:t> Pravica do zdravja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  <a:solidFill>
            <a:schemeClr val="bg1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sl-SI" sz="90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sl-SI" sz="2800">
                <a:solidFill>
                  <a:srgbClr val="0000FF"/>
                </a:solidFill>
              </a:rPr>
              <a:t>Odrasli v družini poskrbijo, da imajo otroci primerno hrano, obleko in zdravo okolje.</a:t>
            </a:r>
          </a:p>
          <a:p>
            <a:pPr>
              <a:lnSpc>
                <a:spcPct val="80000"/>
              </a:lnSpc>
              <a:buFontTx/>
              <a:buNone/>
            </a:pPr>
            <a:endParaRPr lang="sl-SI" sz="280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sl-SI" sz="2800">
                <a:solidFill>
                  <a:srgbClr val="660033"/>
                </a:solidFill>
              </a:rPr>
              <a:t>Otroci imajo pravico, da gredo k zdravniku in zobozdravniku, kadar potrebujejo zdravniško pomoč.</a:t>
            </a:r>
          </a:p>
        </p:txBody>
      </p:sp>
      <p:pic>
        <p:nvPicPr>
          <p:cNvPr id="16388" name="Picture 4" descr="družinski zdravnik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87900" y="1590675"/>
            <a:ext cx="3700463" cy="4525963"/>
          </a:xfrm>
          <a:noFill/>
          <a:ln/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no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Mojca Pozvek, prof.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  <a:solidFill>
            <a:srgbClr val="66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sl-SI" sz="3600" b="1">
                <a:solidFill>
                  <a:srgbClr val="FFFF00"/>
                </a:solidFill>
              </a:rPr>
              <a:t>4.</a:t>
            </a:r>
            <a:r>
              <a:rPr lang="sl-SI" sz="3600">
                <a:solidFill>
                  <a:schemeClr val="bg1"/>
                </a:solidFill>
              </a:rPr>
              <a:t> </a:t>
            </a:r>
            <a:r>
              <a:rPr lang="sl-SI" sz="3600" b="1">
                <a:solidFill>
                  <a:schemeClr val="bg1"/>
                </a:solidFill>
              </a:rPr>
              <a:t>Pravica do izobraževanja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716463" y="1628775"/>
            <a:ext cx="3970337" cy="4176713"/>
          </a:xfrm>
          <a:solidFill>
            <a:schemeClr val="bg1"/>
          </a:solidFill>
          <a:ln w="38100">
            <a:solidFill>
              <a:srgbClr val="6666FF"/>
            </a:solidFill>
          </a:ln>
        </p:spPr>
        <p:txBody>
          <a:bodyPr/>
          <a:lstStyle/>
          <a:p>
            <a:endParaRPr lang="sl-SI" sz="2800"/>
          </a:p>
          <a:p>
            <a:r>
              <a:rPr lang="sl-SI" sz="2800"/>
              <a:t>Ta pravica </a:t>
            </a:r>
            <a:r>
              <a:rPr lang="sl-SI" sz="2800" b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otrokom omogoča, da pridejo do poklica in znanja</a:t>
            </a:r>
            <a:r>
              <a:rPr lang="sl-SI" sz="2800"/>
              <a:t>, ki jim bosta omogočila dostojno življenje.</a:t>
            </a:r>
          </a:p>
          <a:p>
            <a:endParaRPr lang="sl-SI" sz="2800"/>
          </a:p>
        </p:txBody>
      </p:sp>
      <p:pic>
        <p:nvPicPr>
          <p:cNvPr id="18436" name="Picture 4" descr="learningCenter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484313"/>
            <a:ext cx="3257550" cy="2147887"/>
          </a:xfrm>
          <a:noFill/>
          <a:ln/>
        </p:spPr>
      </p:pic>
      <p:pic>
        <p:nvPicPr>
          <p:cNvPr id="18437" name="Picture 5" descr="Zapisimo-si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76375" y="3860800"/>
            <a:ext cx="3019425" cy="2262188"/>
          </a:xfrm>
          <a:noFill/>
          <a:ln/>
        </p:spPr>
      </p:pic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539750" y="1412875"/>
            <a:ext cx="1439863" cy="1008063"/>
          </a:xfrm>
          <a:prstGeom prst="wedgeRoundRectCallout">
            <a:avLst>
              <a:gd name="adj1" fmla="val 65769"/>
              <a:gd name="adj2" fmla="val 4275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sl-SI"/>
              <a:t>Uau, kakšen pajek!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179388" y="4149725"/>
            <a:ext cx="2447925" cy="1223963"/>
          </a:xfrm>
          <a:prstGeom prst="cloudCallout">
            <a:avLst>
              <a:gd name="adj1" fmla="val 91505"/>
              <a:gd name="adj2" fmla="val -694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sl-SI"/>
              <a:t>Drugič se moram bolj naučit!</a:t>
            </a: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 animBg="1"/>
      <p:bldP spid="18438" grpId="0" animBg="1"/>
      <p:bldP spid="18439" grpId="0" animBg="1"/>
    </p:bld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667</Words>
  <Application>Microsoft Office PowerPoint</Application>
  <PresentationFormat>Diaprojekcija na zaslonu (4:3)</PresentationFormat>
  <Paragraphs>80</Paragraphs>
  <Slides>15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8" baseType="lpstr">
      <vt:lpstr>Arial</vt:lpstr>
      <vt:lpstr>Comic Sans MS</vt:lpstr>
      <vt:lpstr>Privzeti načrt</vt:lpstr>
      <vt:lpstr>Diapozitiv 1</vt:lpstr>
      <vt:lpstr>Otroci nekoč</vt:lpstr>
      <vt:lpstr>Otroci danes, ta trenutek</vt:lpstr>
      <vt:lpstr>Otrokove pravice</vt:lpstr>
      <vt:lpstr>Konvencija o otrokovih pravicah</vt:lpstr>
      <vt:lpstr>1. Pravica do imena in državljanstva</vt:lpstr>
      <vt:lpstr>2. Pravica do družine</vt:lpstr>
      <vt:lpstr>3. Pravica do zdravja</vt:lpstr>
      <vt:lpstr>4. Pravica do izobraževanja</vt:lpstr>
      <vt:lpstr>5. Pravica do igre in prijateljev</vt:lpstr>
      <vt:lpstr>6. Pravica do lastnega mnenja in izražanja</vt:lpstr>
      <vt:lpstr>7. Pravica do nenasilnega ravnanja</vt:lpstr>
      <vt:lpstr>8. Pravica do posebne skrbi za otroke invalide</vt:lpstr>
      <vt:lpstr>Ponovimo </vt:lpstr>
      <vt:lpstr>Opomba 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Otrokove pravice</dc:title>
  <dc:subject>PPP</dc:subject>
  <dc:creator>Mojca Pozvek</dc:creator>
  <cp:lastModifiedBy>Martina</cp:lastModifiedBy>
  <cp:revision>41</cp:revision>
  <dcterms:created xsi:type="dcterms:W3CDTF">2009-08-20T10:36:51Z</dcterms:created>
  <dcterms:modified xsi:type="dcterms:W3CDTF">2014-01-19T21:01:02Z</dcterms:modified>
</cp:coreProperties>
</file>