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3"/>
  </p:notesMasterIdLst>
  <p:sldIdLst>
    <p:sldId id="266" r:id="rId3"/>
    <p:sldId id="267" r:id="rId4"/>
    <p:sldId id="268" r:id="rId5"/>
    <p:sldId id="269" r:id="rId6"/>
    <p:sldId id="270" r:id="rId7"/>
    <p:sldId id="271" r:id="rId8"/>
    <p:sldId id="272" r:id="rId9"/>
    <p:sldId id="274" r:id="rId10"/>
    <p:sldId id="275" r:id="rId11"/>
    <p:sldId id="276" r:id="rId12"/>
    <p:sldId id="277" r:id="rId13"/>
    <p:sldId id="278" r:id="rId14"/>
    <p:sldId id="279" r:id="rId15"/>
    <p:sldId id="280" r:id="rId16"/>
    <p:sldId id="281"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6" r:id="rId30"/>
    <p:sldId id="298" r:id="rId31"/>
    <p:sldId id="299" r:id="rId32"/>
  </p:sldIdLst>
  <p:sldSz cx="9144000" cy="6858000" type="screen4x3"/>
  <p:notesSz cx="6858000" cy="9144000"/>
  <p:embeddedFontLst>
    <p:embeddedFont>
      <p:font typeface="Source Code Pro" panose="020B0604020202020204" charset="-18"/>
      <p:regular r:id="rId34"/>
      <p:bold r:id="rId35"/>
    </p:embeddedFont>
    <p:embeddedFont>
      <p:font typeface="Comic Sans MS" panose="030F0702030302020204" pitchFamily="66" charset="0"/>
      <p:regular r:id="rId36"/>
      <p:bold r:id="rId37"/>
    </p:embeddedFont>
    <p:embeddedFont>
      <p:font typeface="Amatic SC" panose="020B0604020202020204" charset="-79"/>
      <p:regular r:id="rId38"/>
      <p:bold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akecode.microbit.org/projects/crashy-bird"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a5394fdd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a5394f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c420352b7_0_6: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4c420352b7_0_6: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c420352b7_0_14: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4c420352b7_0_14: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420352b7_0_20: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4c420352b7_0_20: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c483cbb3e_0_20: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4c483cbb3e_0_20: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c31be5c6a_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c31be5c6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c483cbb3e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c483cbb3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c31be5c6a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c31be5c6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c31be5c6a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c31be5c6a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4902f8c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4902f8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c4902f8c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c4902f8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a5394fdd6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a5394fdd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c4902f8c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c4902f8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c4902f8c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c4902f8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c4902f8cd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c4902f8c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c31be5c6a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c31be5c6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bb6ad6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bb6ad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3bb6ad67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3bb6ad6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3bb6ad673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3bb6ad67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c3662755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c366275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4b9df74c1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4b9df74c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Za rezervo je še igrica Crachy Bird (</a:t>
            </a:r>
            <a:r>
              <a:rPr lang="sl" u="sng">
                <a:solidFill>
                  <a:schemeClr val="hlink"/>
                </a:solidFill>
                <a:hlinkClick r:id="rId3"/>
              </a:rPr>
              <a:t>https://makecode.microbit.org/projects/crashy-bird</a:t>
            </a:r>
            <a:r>
              <a:rPr lang="sl"/>
              <a:t>)</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c420352b7_0_43: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4c420352b7_0_43: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b9df74c16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b9df74c1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c420352b7_0_48: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4c420352b7_0_48: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a5394fdd6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a5394fdd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Uvod v programiranje, microbit.org - Lets code; opis vmesnika, </a:t>
            </a:r>
            <a:endParaRPr/>
          </a:p>
          <a:p>
            <a:pPr marL="0" lvl="0" indent="0" algn="l" rtl="0">
              <a:spcBef>
                <a:spcPts val="0"/>
              </a:spcBef>
              <a:spcAft>
                <a:spcPts val="0"/>
              </a:spcAft>
              <a:buNone/>
            </a:pPr>
            <a:r>
              <a:rPr lang="sl"/>
              <a:t>razlika med shranjevanjem in downloadanjem. Bolje shraniti in nato kopirati na Micro:bit, </a:t>
            </a:r>
            <a:endParaRPr/>
          </a:p>
          <a:p>
            <a:pPr marL="0" lvl="0" indent="0" algn="l" rtl="0">
              <a:spcBef>
                <a:spcPts val="0"/>
              </a:spcBef>
              <a:spcAft>
                <a:spcPts val="0"/>
              </a:spcAft>
              <a:buClr>
                <a:srgbClr val="000000"/>
              </a:buClr>
              <a:buSzPts val="1100"/>
              <a:buFont typeface="Arial"/>
              <a:buNone/>
            </a:pPr>
            <a:r>
              <a:rPr lang="sl"/>
              <a:t>Pokazati kje v brskalniku se nastavi mesto shranjevanja. </a:t>
            </a:r>
            <a:endParaRPr/>
          </a:p>
          <a:p>
            <a:pPr marL="0" lvl="0" indent="0" algn="l" rtl="0">
              <a:spcBef>
                <a:spcPts val="0"/>
              </a:spcBef>
              <a:spcAft>
                <a:spcPts val="0"/>
              </a:spcAft>
              <a:buNone/>
            </a:pPr>
            <a:r>
              <a:rPr lang="sl"/>
              <a:t>Narediti prvi projekt (razložiti On start-inicializacija-nariši črtico, Forever,) </a:t>
            </a:r>
            <a:endParaRPr/>
          </a:p>
          <a:p>
            <a:pPr marL="0" lvl="0" indent="0" algn="l" rtl="0">
              <a:spcBef>
                <a:spcPts val="0"/>
              </a:spcBef>
              <a:spcAft>
                <a:spcPts val="0"/>
              </a:spcAft>
              <a:buClr>
                <a:srgbClr val="000000"/>
              </a:buClr>
              <a:buSzPts val="1100"/>
              <a:buFont typeface="Arial"/>
              <a:buNone/>
            </a:pPr>
            <a:r>
              <a:rPr lang="sl"/>
              <a:t>Prikaz slike: uporabijo tipke, shake; prikažejo število, besedilo, sliko), Prikažemo emulator.</a:t>
            </a:r>
            <a:endParaRPr/>
          </a:p>
          <a:p>
            <a:pPr marL="0" lvl="0" indent="0" algn="l" rtl="0">
              <a:spcBef>
                <a:spcPts val="0"/>
              </a:spcBef>
              <a:spcAft>
                <a:spcPts val="0"/>
              </a:spcAft>
              <a:buClr>
                <a:srgbClr val="000000"/>
              </a:buClr>
              <a:buSzPts val="1100"/>
              <a:buFont typeface="Arial"/>
              <a:buNone/>
            </a:pPr>
            <a:r>
              <a:rPr lang="sl"/>
              <a:t>Priključitev Micro:bita, prenos programa</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a5394fdd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a5394fd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c420352b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c420352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483cbb3e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483cbb3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c31be5c6a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c31be5c6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c31be5c6a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c31be5c6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1070000"/>
            <a:ext cx="3538500" cy="47181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638233"/>
            <a:ext cx="8520600" cy="44535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638233"/>
            <a:ext cx="3999900" cy="44535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638233"/>
            <a:ext cx="3999900" cy="44535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412467"/>
            <a:ext cx="8537700" cy="9975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59940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441867"/>
            <a:ext cx="4045200" cy="228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3793630"/>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653700"/>
            <a:ext cx="8520600" cy="26424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44061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638233"/>
            <a:ext cx="8520600" cy="44535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ech.microbit.org/hardware/#nrf51-application-processo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makecode.microbit.org/projects/mood-radi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makecode.microbit.org/projects/tele-potat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makecode.microbit.org/projects/tele-potat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ech.microbit.org/hardware/#nrf51-application-processo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akecode.microbit.org/projects/voting-machin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akecode.microbit.org/projects/snap-the-do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101computing.net/gold-rus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microbi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itronik.co.uk/pdf/the-kitronik-parents-guide-to-the-bbc-microbi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kecode.microbit.org/projects/love-met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101computing.net/micro-bit-stopwat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Predstavitev Micro:bita - sprednja stran</a:t>
            </a:r>
            <a:endParaRPr sz="5000"/>
          </a:p>
        </p:txBody>
      </p:sp>
      <p:pic>
        <p:nvPicPr>
          <p:cNvPr id="124" name="Google Shape;124;p25"/>
          <p:cNvPicPr preferRelativeResize="0"/>
          <p:nvPr/>
        </p:nvPicPr>
        <p:blipFill>
          <a:blip r:embed="rId3">
            <a:alphaModFix/>
          </a:blip>
          <a:stretch>
            <a:fillRect/>
          </a:stretch>
        </p:blipFill>
        <p:spPr>
          <a:xfrm>
            <a:off x="152400" y="1610867"/>
            <a:ext cx="8839200" cy="3552733"/>
          </a:xfrm>
          <a:prstGeom prst="rect">
            <a:avLst/>
          </a:prstGeom>
          <a:noFill/>
          <a:ln>
            <a:noFill/>
          </a:ln>
        </p:spPr>
      </p:pic>
      <p:sp>
        <p:nvSpPr>
          <p:cNvPr id="125" name="Google Shape;125;p25"/>
          <p:cNvSpPr txBox="1"/>
          <p:nvPr/>
        </p:nvSpPr>
        <p:spPr>
          <a:xfrm>
            <a:off x="573250" y="6274125"/>
            <a:ext cx="69216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1200"/>
              <a:t>vir: </a:t>
            </a:r>
            <a:r>
              <a:rPr lang="sl" sz="1200" u="sng">
                <a:solidFill>
                  <a:schemeClr val="hlink"/>
                </a:solidFill>
                <a:hlinkClick r:id="rId4"/>
              </a:rPr>
              <a:t>https://tech.microbit.org/hardware/#nrf51-application-processor</a:t>
            </a:r>
            <a:endParaRPr sz="1200"/>
          </a:p>
          <a:p>
            <a:pPr marL="0" lvl="0" indent="0" algn="l" rtl="0">
              <a:spcBef>
                <a:spcPts val="0"/>
              </a:spcBef>
              <a:spcAft>
                <a:spcPts val="0"/>
              </a:spcAft>
              <a:buNone/>
            </a:pPr>
            <a:endParaRPr sz="1200"/>
          </a:p>
        </p:txBody>
      </p:sp>
      <p:sp>
        <p:nvSpPr>
          <p:cNvPr id="126" name="Google Shape;126;p25"/>
          <p:cNvSpPr txBox="1"/>
          <p:nvPr/>
        </p:nvSpPr>
        <p:spPr>
          <a:xfrm>
            <a:off x="8371850" y="162550"/>
            <a:ext cx="6096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9.38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sp>
        <p:nvSpPr>
          <p:cNvPr id="198" name="Google Shape;198;p35"/>
          <p:cNvSpPr txBox="1"/>
          <p:nvPr/>
        </p:nvSpPr>
        <p:spPr>
          <a:xfrm>
            <a:off x="319177" y="1224951"/>
            <a:ext cx="3176100" cy="4113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chemeClr val="dk1"/>
              </a:buClr>
              <a:buSzPts val="2100"/>
              <a:buFont typeface="Arial"/>
              <a:buNone/>
            </a:pPr>
            <a:r>
              <a:rPr lang="sl" sz="2100">
                <a:solidFill>
                  <a:schemeClr val="dk1"/>
                </a:solidFill>
                <a:latin typeface="Calibri"/>
                <a:ea typeface="Calibri"/>
                <a:cs typeface="Calibri"/>
                <a:sym typeface="Calibri"/>
              </a:rPr>
              <a:t>Sestavite kompas, ki prikazuje smeri neba: </a:t>
            </a:r>
            <a:r>
              <a:rPr lang="sl" sz="2100" b="1">
                <a:solidFill>
                  <a:schemeClr val="dk1"/>
                </a:solidFill>
                <a:latin typeface="Calibri"/>
                <a:ea typeface="Calibri"/>
                <a:cs typeface="Calibri"/>
                <a:sym typeface="Calibri"/>
              </a:rPr>
              <a:t>S</a:t>
            </a:r>
            <a:r>
              <a:rPr lang="sl" sz="2100">
                <a:solidFill>
                  <a:schemeClr val="dk1"/>
                </a:solidFill>
                <a:latin typeface="Calibri"/>
                <a:ea typeface="Calibri"/>
                <a:cs typeface="Calibri"/>
                <a:sym typeface="Calibri"/>
              </a:rPr>
              <a:t>ever, </a:t>
            </a:r>
            <a:r>
              <a:rPr lang="sl" sz="2100" b="1">
                <a:solidFill>
                  <a:schemeClr val="dk1"/>
                </a:solidFill>
                <a:latin typeface="Calibri"/>
                <a:ea typeface="Calibri"/>
                <a:cs typeface="Calibri"/>
                <a:sym typeface="Calibri"/>
              </a:rPr>
              <a:t>J</a:t>
            </a:r>
            <a:r>
              <a:rPr lang="sl" sz="2100">
                <a:solidFill>
                  <a:schemeClr val="dk1"/>
                </a:solidFill>
                <a:latin typeface="Calibri"/>
                <a:ea typeface="Calibri"/>
                <a:cs typeface="Calibri"/>
                <a:sym typeface="Calibri"/>
              </a:rPr>
              <a:t>ug, </a:t>
            </a:r>
            <a:r>
              <a:rPr lang="sl" sz="2100" b="1">
                <a:solidFill>
                  <a:schemeClr val="dk1"/>
                </a:solidFill>
                <a:latin typeface="Calibri"/>
                <a:ea typeface="Calibri"/>
                <a:cs typeface="Calibri"/>
                <a:sym typeface="Calibri"/>
              </a:rPr>
              <a:t>V</a:t>
            </a:r>
            <a:r>
              <a:rPr lang="sl" sz="2100">
                <a:solidFill>
                  <a:schemeClr val="dk1"/>
                </a:solidFill>
                <a:latin typeface="Calibri"/>
                <a:ea typeface="Calibri"/>
                <a:cs typeface="Calibri"/>
                <a:sym typeface="Calibri"/>
              </a:rPr>
              <a:t>zhod, </a:t>
            </a:r>
            <a:r>
              <a:rPr lang="sl" sz="2100" b="1">
                <a:solidFill>
                  <a:schemeClr val="dk1"/>
                </a:solidFill>
                <a:latin typeface="Calibri"/>
                <a:ea typeface="Calibri"/>
                <a:cs typeface="Calibri"/>
                <a:sym typeface="Calibri"/>
              </a:rPr>
              <a:t>Z</a:t>
            </a:r>
            <a:r>
              <a:rPr lang="sl" sz="2100">
                <a:solidFill>
                  <a:schemeClr val="dk1"/>
                </a:solidFill>
                <a:latin typeface="Calibri"/>
                <a:ea typeface="Calibri"/>
                <a:cs typeface="Calibri"/>
                <a:sym typeface="Calibri"/>
              </a:rPr>
              <a:t>ahod</a:t>
            </a:r>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sl" sz="2100">
                <a:solidFill>
                  <a:schemeClr val="dk1"/>
                </a:solidFill>
                <a:latin typeface="Calibri"/>
                <a:ea typeface="Calibri"/>
                <a:cs typeface="Calibri"/>
                <a:sym typeface="Calibri"/>
              </a:rPr>
              <a:t> </a:t>
            </a:r>
            <a:endParaRPr/>
          </a:p>
          <a:p>
            <a:pPr marL="171450" marR="0" lvl="0" indent="-3810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p:txBody>
      </p:sp>
      <p:sp>
        <p:nvSpPr>
          <p:cNvPr id="199" name="Google Shape;199;p35"/>
          <p:cNvSpPr txBox="1">
            <a:spLocks noGrp="1"/>
          </p:cNvSpPr>
          <p:nvPr>
            <p:ph type="title"/>
          </p:nvPr>
        </p:nvSpPr>
        <p:spPr>
          <a:xfrm>
            <a:off x="319177" y="365128"/>
            <a:ext cx="8350500" cy="85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Calibri"/>
              <a:buNone/>
            </a:pPr>
            <a:r>
              <a:rPr lang="sl" sz="5000" b="1">
                <a:solidFill>
                  <a:schemeClr val="accent1"/>
                </a:solidFill>
                <a:latin typeface="Amatic SC"/>
                <a:ea typeface="Amatic SC"/>
                <a:cs typeface="Amatic SC"/>
                <a:sym typeface="Amatic SC"/>
              </a:rPr>
              <a:t>Tretja naloga: Kompas</a:t>
            </a:r>
            <a:endParaRPr sz="5000" b="1">
              <a:solidFill>
                <a:schemeClr val="accent1"/>
              </a:solidFill>
              <a:latin typeface="Amatic SC"/>
              <a:ea typeface="Amatic SC"/>
              <a:cs typeface="Amatic SC"/>
              <a:sym typeface="Amatic SC"/>
            </a:endParaRPr>
          </a:p>
        </p:txBody>
      </p:sp>
      <p:pic>
        <p:nvPicPr>
          <p:cNvPr id="200" name="Google Shape;200;p35"/>
          <p:cNvPicPr preferRelativeResize="0"/>
          <p:nvPr/>
        </p:nvPicPr>
        <p:blipFill rotWithShape="1">
          <a:blip r:embed="rId3">
            <a:alphaModFix/>
          </a:blip>
          <a:srcRect/>
          <a:stretch/>
        </p:blipFill>
        <p:spPr>
          <a:xfrm>
            <a:off x="319177" y="4210665"/>
            <a:ext cx="5897968" cy="1408470"/>
          </a:xfrm>
          <a:prstGeom prst="rect">
            <a:avLst/>
          </a:prstGeom>
          <a:noFill/>
          <a:ln>
            <a:noFill/>
          </a:ln>
        </p:spPr>
      </p:pic>
      <p:pic>
        <p:nvPicPr>
          <p:cNvPr id="201" name="Google Shape;201;p35"/>
          <p:cNvPicPr preferRelativeResize="0"/>
          <p:nvPr/>
        </p:nvPicPr>
        <p:blipFill rotWithShape="1">
          <a:blip r:embed="rId4">
            <a:alphaModFix/>
          </a:blip>
          <a:srcRect/>
          <a:stretch/>
        </p:blipFill>
        <p:spPr>
          <a:xfrm>
            <a:off x="3540777" y="1224951"/>
            <a:ext cx="5352735" cy="2373261"/>
          </a:xfrm>
          <a:prstGeom prst="rect">
            <a:avLst/>
          </a:prstGeom>
          <a:noFill/>
          <a:ln>
            <a:noFill/>
          </a:ln>
        </p:spPr>
      </p:pic>
      <p:sp>
        <p:nvSpPr>
          <p:cNvPr id="202" name="Google Shape;202;p35"/>
          <p:cNvSpPr txBox="1"/>
          <p:nvPr/>
        </p:nvSpPr>
        <p:spPr>
          <a:xfrm>
            <a:off x="6354926" y="4049525"/>
            <a:ext cx="26898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l" sz="4800" b="1">
                <a:solidFill>
                  <a:srgbClr val="FF0000"/>
                </a:solidFill>
                <a:latin typeface="Calibri"/>
                <a:ea typeface="Calibri"/>
                <a:cs typeface="Calibri"/>
                <a:sym typeface="Calibri"/>
              </a:rPr>
              <a:t>Tilt to fill screen</a:t>
            </a:r>
            <a:endParaRPr/>
          </a:p>
        </p:txBody>
      </p:sp>
      <p:sp>
        <p:nvSpPr>
          <p:cNvPr id="203" name="Google Shape;203;p35"/>
          <p:cNvSpPr txBox="1"/>
          <p:nvPr/>
        </p:nvSpPr>
        <p:spPr>
          <a:xfrm>
            <a:off x="8394500" y="863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11.28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6"/>
          <p:cNvPicPr preferRelativeResize="0"/>
          <p:nvPr/>
        </p:nvPicPr>
        <p:blipFill rotWithShape="1">
          <a:blip r:embed="rId3">
            <a:alphaModFix/>
          </a:blip>
          <a:srcRect/>
          <a:stretch/>
        </p:blipFill>
        <p:spPr>
          <a:xfrm>
            <a:off x="0" y="603310"/>
            <a:ext cx="9143998" cy="6241890"/>
          </a:xfrm>
          <a:prstGeom prst="rect">
            <a:avLst/>
          </a:prstGeom>
          <a:noFill/>
          <a:ln>
            <a:noFill/>
          </a:ln>
        </p:spPr>
      </p:pic>
      <p:sp>
        <p:nvSpPr>
          <p:cNvPr id="209" name="Google Shape;209;p36"/>
          <p:cNvSpPr txBox="1"/>
          <p:nvPr/>
        </p:nvSpPr>
        <p:spPr>
          <a:xfrm>
            <a:off x="0" y="6591285"/>
            <a:ext cx="3166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l" sz="1050">
                <a:solidFill>
                  <a:schemeClr val="dk1"/>
                </a:solidFill>
                <a:latin typeface="Calibri"/>
                <a:ea typeface="Calibri"/>
                <a:cs typeface="Calibri"/>
                <a:sym typeface="Calibri"/>
              </a:rPr>
              <a:t>Vir: https://www.youtube.com/watch?v=tzK1AKUiGy0</a:t>
            </a:r>
            <a:endParaRPr/>
          </a:p>
        </p:txBody>
      </p:sp>
      <p:sp>
        <p:nvSpPr>
          <p:cNvPr id="210" name="Google Shape;210;p36"/>
          <p:cNvSpPr txBox="1">
            <a:spLocks noGrp="1"/>
          </p:cNvSpPr>
          <p:nvPr>
            <p:ph type="title"/>
          </p:nvPr>
        </p:nvSpPr>
        <p:spPr>
          <a:xfrm>
            <a:off x="628650" y="-56025"/>
            <a:ext cx="8040900" cy="552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Calibri"/>
              <a:buNone/>
            </a:pPr>
            <a:r>
              <a:rPr lang="sl" sz="5000" b="1">
                <a:solidFill>
                  <a:schemeClr val="accent1"/>
                </a:solidFill>
                <a:latin typeface="Amatic SC"/>
                <a:ea typeface="Amatic SC"/>
                <a:cs typeface="Amatic SC"/>
                <a:sym typeface="Amatic SC"/>
              </a:rPr>
              <a:t>Izziv: Kompas, ki ni čisto natančen ☺</a:t>
            </a:r>
            <a:endParaRPr/>
          </a:p>
        </p:txBody>
      </p:sp>
      <p:sp>
        <p:nvSpPr>
          <p:cNvPr id="211" name="Google Shape;211;p36"/>
          <p:cNvSpPr txBox="1"/>
          <p:nvPr/>
        </p:nvSpPr>
        <p:spPr>
          <a:xfrm>
            <a:off x="8394500" y="863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11.36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p:nvPr/>
        </p:nvSpPr>
        <p:spPr>
          <a:xfrm>
            <a:off x="319177" y="1224951"/>
            <a:ext cx="8603700" cy="2635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chemeClr val="dk1"/>
              </a:buClr>
              <a:buSzPts val="2100"/>
              <a:buFont typeface="Arial"/>
              <a:buNone/>
            </a:pPr>
            <a:r>
              <a:rPr lang="sl" sz="2100" b="1" i="1">
                <a:solidFill>
                  <a:schemeClr val="dk1"/>
                </a:solidFill>
                <a:latin typeface="Calibri"/>
                <a:ea typeface="Calibri"/>
                <a:cs typeface="Calibri"/>
                <a:sym typeface="Calibri"/>
              </a:rPr>
              <a:t>Boljši (nenatančni) kompas</a:t>
            </a:r>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sl" sz="2100">
                <a:solidFill>
                  <a:schemeClr val="dk1"/>
                </a:solidFill>
                <a:latin typeface="Calibri"/>
                <a:ea typeface="Calibri"/>
                <a:cs typeface="Calibri"/>
                <a:sym typeface="Calibri"/>
              </a:rPr>
              <a:t>Sestavite kompas, ki prikazuje smeri neba: </a:t>
            </a:r>
            <a:r>
              <a:rPr lang="sl" sz="2100" b="1">
                <a:solidFill>
                  <a:schemeClr val="dk1"/>
                </a:solidFill>
                <a:latin typeface="Calibri"/>
                <a:ea typeface="Calibri"/>
                <a:cs typeface="Calibri"/>
                <a:sym typeface="Calibri"/>
              </a:rPr>
              <a:t>S</a:t>
            </a:r>
            <a:r>
              <a:rPr lang="sl" sz="2100">
                <a:solidFill>
                  <a:schemeClr val="dk1"/>
                </a:solidFill>
                <a:latin typeface="Calibri"/>
                <a:ea typeface="Calibri"/>
                <a:cs typeface="Calibri"/>
                <a:sym typeface="Calibri"/>
              </a:rPr>
              <a:t>ever, </a:t>
            </a:r>
            <a:r>
              <a:rPr lang="sl" sz="2100" b="1">
                <a:solidFill>
                  <a:schemeClr val="dk1"/>
                </a:solidFill>
                <a:latin typeface="Calibri"/>
                <a:ea typeface="Calibri"/>
                <a:cs typeface="Calibri"/>
                <a:sym typeface="Calibri"/>
              </a:rPr>
              <a:t>J</a:t>
            </a:r>
            <a:r>
              <a:rPr lang="sl" sz="2100">
                <a:solidFill>
                  <a:schemeClr val="dk1"/>
                </a:solidFill>
                <a:latin typeface="Calibri"/>
                <a:ea typeface="Calibri"/>
                <a:cs typeface="Calibri"/>
                <a:sym typeface="Calibri"/>
              </a:rPr>
              <a:t>ug, </a:t>
            </a:r>
            <a:r>
              <a:rPr lang="sl" sz="2100" b="1">
                <a:solidFill>
                  <a:schemeClr val="dk1"/>
                </a:solidFill>
                <a:latin typeface="Calibri"/>
                <a:ea typeface="Calibri"/>
                <a:cs typeface="Calibri"/>
                <a:sym typeface="Calibri"/>
              </a:rPr>
              <a:t>V</a:t>
            </a:r>
            <a:r>
              <a:rPr lang="sl" sz="2100">
                <a:solidFill>
                  <a:schemeClr val="dk1"/>
                </a:solidFill>
                <a:latin typeface="Calibri"/>
                <a:ea typeface="Calibri"/>
                <a:cs typeface="Calibri"/>
                <a:sym typeface="Calibri"/>
              </a:rPr>
              <a:t>zhod, </a:t>
            </a:r>
            <a:r>
              <a:rPr lang="sl" sz="2100" b="1">
                <a:solidFill>
                  <a:schemeClr val="dk1"/>
                </a:solidFill>
                <a:latin typeface="Calibri"/>
                <a:ea typeface="Calibri"/>
                <a:cs typeface="Calibri"/>
                <a:sym typeface="Calibri"/>
              </a:rPr>
              <a:t>Z</a:t>
            </a:r>
            <a:r>
              <a:rPr lang="sl" sz="2100">
                <a:solidFill>
                  <a:schemeClr val="dk1"/>
                </a:solidFill>
                <a:latin typeface="Calibri"/>
                <a:ea typeface="Calibri"/>
                <a:cs typeface="Calibri"/>
                <a:sym typeface="Calibri"/>
              </a:rPr>
              <a:t>ahod, pri tem pa je lahko Mikro:bit do + - 20 stopinj odmaknjen od severa, juga, vzhoda ali zahoda.</a:t>
            </a:r>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sl" sz="2100">
                <a:solidFill>
                  <a:schemeClr val="dk1"/>
                </a:solidFill>
                <a:latin typeface="Calibri"/>
                <a:ea typeface="Calibri"/>
                <a:cs typeface="Calibri"/>
                <a:sym typeface="Calibri"/>
              </a:rPr>
              <a:t> </a:t>
            </a:r>
            <a:endParaRPr/>
          </a:p>
          <a:p>
            <a:pPr marL="171450" marR="0" lvl="0" indent="-38100" algn="l" rtl="0">
              <a:lnSpc>
                <a:spcPct val="90000"/>
              </a:lnSpc>
              <a:spcBef>
                <a:spcPts val="75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p:txBody>
      </p:sp>
      <p:pic>
        <p:nvPicPr>
          <p:cNvPr id="217" name="Google Shape;217;p37"/>
          <p:cNvPicPr preferRelativeResize="0"/>
          <p:nvPr/>
        </p:nvPicPr>
        <p:blipFill rotWithShape="1">
          <a:blip r:embed="rId3">
            <a:alphaModFix/>
          </a:blip>
          <a:srcRect/>
          <a:stretch/>
        </p:blipFill>
        <p:spPr>
          <a:xfrm>
            <a:off x="5617547" y="241149"/>
            <a:ext cx="2313801" cy="1579450"/>
          </a:xfrm>
          <a:prstGeom prst="rect">
            <a:avLst/>
          </a:prstGeom>
          <a:noFill/>
          <a:ln>
            <a:noFill/>
          </a:ln>
        </p:spPr>
      </p:pic>
      <p:pic>
        <p:nvPicPr>
          <p:cNvPr id="218" name="Google Shape;218;p37"/>
          <p:cNvPicPr preferRelativeResize="0"/>
          <p:nvPr/>
        </p:nvPicPr>
        <p:blipFill rotWithShape="1">
          <a:blip r:embed="rId4">
            <a:alphaModFix/>
          </a:blip>
          <a:srcRect/>
          <a:stretch/>
        </p:blipFill>
        <p:spPr>
          <a:xfrm>
            <a:off x="182771" y="3679114"/>
            <a:ext cx="8486775" cy="2314575"/>
          </a:xfrm>
          <a:prstGeom prst="rect">
            <a:avLst/>
          </a:prstGeom>
          <a:noFill/>
          <a:ln>
            <a:noFill/>
          </a:ln>
        </p:spPr>
      </p:pic>
      <p:sp>
        <p:nvSpPr>
          <p:cNvPr id="219" name="Google Shape;219;p37"/>
          <p:cNvSpPr txBox="1"/>
          <p:nvPr/>
        </p:nvSpPr>
        <p:spPr>
          <a:xfrm>
            <a:off x="8394500" y="863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11.36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p:nvPr/>
        </p:nvSpPr>
        <p:spPr>
          <a:xfrm>
            <a:off x="32775" y="6558500"/>
            <a:ext cx="79713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l" sz="1050">
                <a:solidFill>
                  <a:schemeClr val="dk1"/>
                </a:solidFill>
                <a:latin typeface="Calibri"/>
                <a:ea typeface="Calibri"/>
                <a:cs typeface="Calibri"/>
                <a:sym typeface="Calibri"/>
              </a:rPr>
              <a:t>Vir: https://www.kitronik.co.uk/pdf/the-kitronik-parents-guide-to-the-bbc-microbit.pdf</a:t>
            </a:r>
            <a:endParaRPr/>
          </a:p>
        </p:txBody>
      </p:sp>
      <p:sp>
        <p:nvSpPr>
          <p:cNvPr id="225" name="Google Shape;225;p38"/>
          <p:cNvSpPr txBox="1">
            <a:spLocks noGrp="1"/>
          </p:cNvSpPr>
          <p:nvPr>
            <p:ph type="title"/>
          </p:nvPr>
        </p:nvSpPr>
        <p:spPr>
          <a:xfrm>
            <a:off x="743350" y="387750"/>
            <a:ext cx="8040900" cy="552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Calibri"/>
              <a:buNone/>
            </a:pPr>
            <a:r>
              <a:rPr lang="sl" sz="5000" b="1">
                <a:solidFill>
                  <a:schemeClr val="accent1"/>
                </a:solidFill>
                <a:latin typeface="Amatic SC"/>
                <a:ea typeface="Amatic SC"/>
                <a:cs typeface="Amatic SC"/>
                <a:sym typeface="Amatic SC"/>
              </a:rPr>
              <a:t>najmanj natančen Kompas</a:t>
            </a:r>
            <a:endParaRPr/>
          </a:p>
        </p:txBody>
      </p:sp>
      <p:pic>
        <p:nvPicPr>
          <p:cNvPr id="226" name="Google Shape;226;p38"/>
          <p:cNvPicPr preferRelativeResize="0"/>
          <p:nvPr/>
        </p:nvPicPr>
        <p:blipFill>
          <a:blip r:embed="rId3">
            <a:alphaModFix/>
          </a:blip>
          <a:stretch>
            <a:fillRect/>
          </a:stretch>
        </p:blipFill>
        <p:spPr>
          <a:xfrm>
            <a:off x="2012350" y="1389625"/>
            <a:ext cx="5231125" cy="4719900"/>
          </a:xfrm>
          <a:prstGeom prst="rect">
            <a:avLst/>
          </a:prstGeom>
          <a:noFill/>
          <a:ln>
            <a:noFill/>
          </a:ln>
        </p:spPr>
      </p:pic>
      <p:sp>
        <p:nvSpPr>
          <p:cNvPr id="227" name="Google Shape;227;p38"/>
          <p:cNvSpPr txBox="1"/>
          <p:nvPr/>
        </p:nvSpPr>
        <p:spPr>
          <a:xfrm>
            <a:off x="8394500" y="863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11.40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kompas s puščicami</a:t>
            </a:r>
            <a:endParaRPr sz="5000"/>
          </a:p>
        </p:txBody>
      </p:sp>
      <p:sp>
        <p:nvSpPr>
          <p:cNvPr id="233" name="Google Shape;233;p39"/>
          <p:cNvSpPr txBox="1">
            <a:spLocks noGrp="1"/>
          </p:cNvSpPr>
          <p:nvPr>
            <p:ph type="body" idx="1"/>
          </p:nvPr>
        </p:nvSpPr>
        <p:spPr>
          <a:xfrm>
            <a:off x="311700" y="1638224"/>
            <a:ext cx="8520600" cy="506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Ustvarite kompas, ki s puščico ves čas kaže proti severu.</a:t>
            </a: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l" sz="3000">
                <a:solidFill>
                  <a:srgbClr val="000000"/>
                </a:solidFill>
                <a:latin typeface="Arial"/>
                <a:ea typeface="Arial"/>
                <a:cs typeface="Arial"/>
                <a:sym typeface="Arial"/>
              </a:rPr>
              <a:t>Namig:</a:t>
            </a:r>
            <a:endParaRPr sz="30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l" sz="3000">
                <a:solidFill>
                  <a:srgbClr val="000000"/>
                </a:solidFill>
                <a:latin typeface="Arial"/>
                <a:ea typeface="Arial"/>
                <a:cs typeface="Arial"/>
                <a:sym typeface="Arial"/>
              </a:rPr>
              <a:t>puščica narišite z ukazom Images/Arrow image (North …</a:t>
            </a:r>
            <a:endParaRPr sz="30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l" sz="3000">
                <a:solidFill>
                  <a:srgbClr val="000000"/>
                </a:solidFill>
                <a:latin typeface="Arial"/>
                <a:ea typeface="Arial"/>
                <a:cs typeface="Arial"/>
                <a:sym typeface="Arial"/>
              </a:rPr>
              <a:t>Ko boste obračali Micro:bit, naj izrisana puščica ves čas kaže proti severu</a:t>
            </a:r>
            <a:endParaRPr sz="30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234" name="Google Shape;234;p39"/>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11.55</a:t>
            </a:r>
            <a:endParaRPr/>
          </a:p>
        </p:txBody>
      </p:sp>
      <p:pic>
        <p:nvPicPr>
          <p:cNvPr id="235" name="Google Shape;235;p39"/>
          <p:cNvPicPr preferRelativeResize="0"/>
          <p:nvPr/>
        </p:nvPicPr>
        <p:blipFill>
          <a:blip r:embed="rId3">
            <a:alphaModFix/>
          </a:blip>
          <a:stretch>
            <a:fillRect/>
          </a:stretch>
        </p:blipFill>
        <p:spPr>
          <a:xfrm>
            <a:off x="4176050" y="2690800"/>
            <a:ext cx="1562100" cy="147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Detektor magneta</a:t>
            </a:r>
            <a:endParaRPr sz="5000"/>
          </a:p>
        </p:txBody>
      </p:sp>
      <p:sp>
        <p:nvSpPr>
          <p:cNvPr id="241" name="Google Shape;241;p40"/>
          <p:cNvSpPr txBox="1">
            <a:spLocks noGrp="1"/>
          </p:cNvSpPr>
          <p:nvPr>
            <p:ph type="body" idx="1"/>
          </p:nvPr>
        </p:nvSpPr>
        <p:spPr>
          <a:xfrm>
            <a:off x="311700" y="1638224"/>
            <a:ext cx="8520600" cy="506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Ustvarite detektor magneta, ki izriše X, ko v bližini začuti magnetno polje.</a:t>
            </a: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l" sz="3000">
                <a:solidFill>
                  <a:srgbClr val="000000"/>
                </a:solidFill>
                <a:latin typeface="Arial"/>
                <a:ea typeface="Arial"/>
                <a:cs typeface="Arial"/>
                <a:sym typeface="Arial"/>
              </a:rPr>
              <a:t>Namig: merite magnetno silo v smeri x koordinate</a:t>
            </a:r>
            <a:endParaRPr sz="30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242" name="Google Shape;242;p40"/>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11.55</a:t>
            </a:r>
            <a:endParaRPr/>
          </a:p>
        </p:txBody>
      </p:sp>
      <p:pic>
        <p:nvPicPr>
          <p:cNvPr id="243" name="Google Shape;243;p40"/>
          <p:cNvPicPr preferRelativeResize="0"/>
          <p:nvPr/>
        </p:nvPicPr>
        <p:blipFill>
          <a:blip r:embed="rId3">
            <a:alphaModFix/>
          </a:blip>
          <a:stretch>
            <a:fillRect/>
          </a:stretch>
        </p:blipFill>
        <p:spPr>
          <a:xfrm>
            <a:off x="5423888" y="2208213"/>
            <a:ext cx="2524125" cy="1933575"/>
          </a:xfrm>
          <a:prstGeom prst="rect">
            <a:avLst/>
          </a:prstGeom>
          <a:noFill/>
          <a:ln>
            <a:noFill/>
          </a:ln>
        </p:spPr>
      </p:pic>
      <p:pic>
        <p:nvPicPr>
          <p:cNvPr id="244" name="Google Shape;244;p40"/>
          <p:cNvPicPr preferRelativeResize="0"/>
          <p:nvPr/>
        </p:nvPicPr>
        <p:blipFill>
          <a:blip r:embed="rId4">
            <a:alphaModFix/>
          </a:blip>
          <a:stretch>
            <a:fillRect/>
          </a:stretch>
        </p:blipFill>
        <p:spPr>
          <a:xfrm>
            <a:off x="2749750" y="5068525"/>
            <a:ext cx="2566900" cy="474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Radio</a:t>
            </a:r>
            <a:endParaRPr sz="5000"/>
          </a:p>
        </p:txBody>
      </p:sp>
      <p:sp>
        <p:nvSpPr>
          <p:cNvPr id="257" name="Google Shape;257;p42"/>
          <p:cNvSpPr txBox="1">
            <a:spLocks noGrp="1"/>
          </p:cNvSpPr>
          <p:nvPr>
            <p:ph type="body" idx="1"/>
          </p:nvPr>
        </p:nvSpPr>
        <p:spPr>
          <a:xfrm>
            <a:off x="311700" y="2298501"/>
            <a:ext cx="8520600" cy="3793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Clr>
                <a:srgbClr val="000000"/>
              </a:buClr>
              <a:buSzPts val="3000"/>
              <a:buFont typeface="Arial"/>
              <a:buAutoNum type="arabicPeriod"/>
            </a:pPr>
            <a:r>
              <a:rPr lang="sl" sz="3000">
                <a:solidFill>
                  <a:srgbClr val="000000"/>
                </a:solidFill>
                <a:latin typeface="Arial"/>
                <a:ea typeface="Arial"/>
                <a:cs typeface="Arial"/>
                <a:sym typeface="Arial"/>
              </a:rPr>
              <a:t>Dva udeleženca sprogramirata svoj Micro:bit tako, da drug drugemu pošiljata znak katera tipka je bila stisnjena. </a:t>
            </a:r>
            <a:endParaRPr sz="300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457200" lvl="0" indent="-419100" algn="l" rtl="0">
              <a:lnSpc>
                <a:spcPct val="100000"/>
              </a:lnSpc>
              <a:spcBef>
                <a:spcPts val="0"/>
              </a:spcBef>
              <a:spcAft>
                <a:spcPts val="0"/>
              </a:spcAft>
              <a:buClr>
                <a:srgbClr val="000000"/>
              </a:buClr>
              <a:buSzPts val="3000"/>
              <a:buFont typeface="Arial"/>
              <a:buAutoNum type="arabicPeriod"/>
            </a:pPr>
            <a:r>
              <a:rPr lang="sl" sz="3000">
                <a:solidFill>
                  <a:srgbClr val="000000"/>
                </a:solidFill>
                <a:latin typeface="Arial"/>
                <a:ea typeface="Arial"/>
                <a:cs typeface="Arial"/>
                <a:sym typeface="Arial"/>
              </a:rPr>
              <a:t>Nato si pošiljata signale kakšne </a:t>
            </a:r>
            <a:endParaRPr sz="300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r>
              <a:rPr lang="sl" sz="3000">
                <a:solidFill>
                  <a:srgbClr val="000000"/>
                </a:solidFill>
                <a:uFill>
                  <a:noFill/>
                </a:uFill>
                <a:latin typeface="Arial"/>
                <a:ea typeface="Arial"/>
                <a:cs typeface="Arial"/>
                <a:sym typeface="Arial"/>
                <a:hlinkClick r:id="rId3"/>
              </a:rPr>
              <a:t>volje </a:t>
            </a:r>
            <a:r>
              <a:rPr lang="sl" sz="3000">
                <a:solidFill>
                  <a:srgbClr val="000000"/>
                </a:solidFill>
                <a:latin typeface="Arial"/>
                <a:ea typeface="Arial"/>
                <a:cs typeface="Arial"/>
                <a:sym typeface="Arial"/>
              </a:rPr>
              <a:t>sta (A-smejko, B-žalosten).</a:t>
            </a: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258" name="Google Shape;258;p42"/>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12.55</a:t>
            </a:r>
            <a:endParaRPr/>
          </a:p>
        </p:txBody>
      </p:sp>
      <p:pic>
        <p:nvPicPr>
          <p:cNvPr id="259" name="Google Shape;259;p42"/>
          <p:cNvPicPr preferRelativeResize="0"/>
          <p:nvPr/>
        </p:nvPicPr>
        <p:blipFill>
          <a:blip r:embed="rId4">
            <a:alphaModFix/>
          </a:blip>
          <a:stretch>
            <a:fillRect/>
          </a:stretch>
        </p:blipFill>
        <p:spPr>
          <a:xfrm>
            <a:off x="6327213" y="4311850"/>
            <a:ext cx="2505075" cy="2190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Vroči krompirček</a:t>
            </a:r>
            <a:endParaRPr sz="5000"/>
          </a:p>
        </p:txBody>
      </p:sp>
      <p:sp>
        <p:nvSpPr>
          <p:cNvPr id="265" name="Google Shape;265;p43"/>
          <p:cNvSpPr txBox="1">
            <a:spLocks noGrp="1"/>
          </p:cNvSpPr>
          <p:nvPr>
            <p:ph type="body" idx="1"/>
          </p:nvPr>
        </p:nvSpPr>
        <p:spPr>
          <a:xfrm>
            <a:off x="311700" y="1773850"/>
            <a:ext cx="8520600" cy="3793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l" sz="3000">
                <a:solidFill>
                  <a:srgbClr val="000000"/>
                </a:solidFill>
                <a:uFill>
                  <a:noFill/>
                </a:uFill>
                <a:latin typeface="Arial"/>
                <a:ea typeface="Arial"/>
                <a:cs typeface="Arial"/>
                <a:sym typeface="Arial"/>
                <a:hlinkClick r:id="rId3"/>
              </a:rPr>
              <a:t>Vroči krompirček</a:t>
            </a:r>
            <a:r>
              <a:rPr lang="sl" sz="3000">
                <a:solidFill>
                  <a:srgbClr val="000000"/>
                </a:solidFill>
                <a:latin typeface="Arial"/>
                <a:ea typeface="Arial"/>
                <a:cs typeface="Arial"/>
                <a:sym typeface="Arial"/>
              </a:rPr>
              <a:t> - Drug drugemu mečeta vroči krompirček. Tisti, ki ima krompirček v roki, ko čas poteče, izgubi.</a:t>
            </a:r>
            <a:endParaRPr sz="3000">
              <a:solidFill>
                <a:srgbClr val="000000"/>
              </a:solidFill>
              <a:latin typeface="Arial"/>
              <a:ea typeface="Arial"/>
              <a:cs typeface="Arial"/>
              <a:sym typeface="Arial"/>
            </a:endParaRPr>
          </a:p>
        </p:txBody>
      </p:sp>
      <p:sp>
        <p:nvSpPr>
          <p:cNvPr id="266" name="Google Shape;266;p43"/>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13.15</a:t>
            </a:r>
            <a:endParaRPr/>
          </a:p>
        </p:txBody>
      </p:sp>
      <p:pic>
        <p:nvPicPr>
          <p:cNvPr id="267" name="Google Shape;267;p43"/>
          <p:cNvPicPr preferRelativeResize="0"/>
          <p:nvPr/>
        </p:nvPicPr>
        <p:blipFill>
          <a:blip r:embed="rId4">
            <a:alphaModFix/>
          </a:blip>
          <a:stretch>
            <a:fillRect/>
          </a:stretch>
        </p:blipFill>
        <p:spPr>
          <a:xfrm>
            <a:off x="6162200" y="4256813"/>
            <a:ext cx="2590800" cy="2066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232400" y="44192"/>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Vroči krompirček</a:t>
            </a:r>
            <a:endParaRPr sz="5000"/>
          </a:p>
        </p:txBody>
      </p:sp>
      <p:sp>
        <p:nvSpPr>
          <p:cNvPr id="273" name="Google Shape;273;p44"/>
          <p:cNvSpPr txBox="1">
            <a:spLocks noGrp="1"/>
          </p:cNvSpPr>
          <p:nvPr>
            <p:ph type="body" idx="1"/>
          </p:nvPr>
        </p:nvSpPr>
        <p:spPr>
          <a:xfrm>
            <a:off x="311700" y="1112200"/>
            <a:ext cx="8520600" cy="5312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l" sz="3000">
                <a:solidFill>
                  <a:srgbClr val="000000"/>
                </a:solidFill>
                <a:uFill>
                  <a:noFill/>
                </a:uFill>
                <a:latin typeface="Arial"/>
                <a:ea typeface="Arial"/>
                <a:cs typeface="Arial"/>
                <a:sym typeface="Arial"/>
                <a:hlinkClick r:id="rId3"/>
              </a:rPr>
              <a:t>Vroči krompirček</a:t>
            </a:r>
            <a:r>
              <a:rPr lang="sl" sz="3000">
                <a:solidFill>
                  <a:srgbClr val="000000"/>
                </a:solidFill>
                <a:latin typeface="Arial"/>
                <a:ea typeface="Arial"/>
                <a:cs typeface="Arial"/>
                <a:sym typeface="Arial"/>
              </a:rPr>
              <a:t> = spremenljivka KROMPIR</a:t>
            </a:r>
            <a:endParaRPr sz="30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3000">
              <a:solidFill>
                <a:srgbClr val="000000"/>
              </a:solidFill>
              <a:latin typeface="Arial"/>
              <a:ea typeface="Arial"/>
              <a:cs typeface="Arial"/>
              <a:sym typeface="Arial"/>
            </a:endParaRPr>
          </a:p>
          <a:p>
            <a:pPr marL="457200" marR="0" lvl="0" indent="-419100" algn="l" rtl="0">
              <a:lnSpc>
                <a:spcPct val="100000"/>
              </a:lnSpc>
              <a:spcBef>
                <a:spcPts val="0"/>
              </a:spcBef>
              <a:spcAft>
                <a:spcPts val="0"/>
              </a:spcAft>
              <a:buClr>
                <a:srgbClr val="000000"/>
              </a:buClr>
              <a:buSzPts val="3000"/>
              <a:buFont typeface="Arial"/>
              <a:buChar char="●"/>
            </a:pPr>
            <a:r>
              <a:rPr lang="sl" sz="3000">
                <a:solidFill>
                  <a:srgbClr val="000000"/>
                </a:solidFill>
                <a:latin typeface="Arial"/>
                <a:ea typeface="Arial"/>
                <a:cs typeface="Arial"/>
                <a:sym typeface="Arial"/>
              </a:rPr>
              <a:t>Če je KROMPIR pozitivno št. ima igralec krompir na Microbitu.</a:t>
            </a:r>
            <a:endParaRPr sz="300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457200" marR="0" lvl="0" indent="-419100" algn="l" rtl="0">
              <a:lnSpc>
                <a:spcPct val="100000"/>
              </a:lnSpc>
              <a:spcBef>
                <a:spcPts val="0"/>
              </a:spcBef>
              <a:spcAft>
                <a:spcPts val="0"/>
              </a:spcAft>
              <a:buClr>
                <a:srgbClr val="000000"/>
              </a:buClr>
              <a:buSzPts val="3000"/>
              <a:buFont typeface="Arial"/>
              <a:buChar char="●"/>
            </a:pPr>
            <a:r>
              <a:rPr lang="sl" sz="3000">
                <a:solidFill>
                  <a:srgbClr val="000000"/>
                </a:solidFill>
                <a:latin typeface="Arial"/>
                <a:ea typeface="Arial"/>
                <a:cs typeface="Arial"/>
                <a:sym typeface="Arial"/>
              </a:rPr>
              <a:t>Če KROMPIR doseže 0, je konec igre in tisti igralec ki se mu to zgodi izgubi.</a:t>
            </a:r>
            <a:endParaRPr sz="300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457200" marR="0" lvl="0" indent="-419100" algn="l" rtl="0">
              <a:lnSpc>
                <a:spcPct val="100000"/>
              </a:lnSpc>
              <a:spcBef>
                <a:spcPts val="0"/>
              </a:spcBef>
              <a:spcAft>
                <a:spcPts val="0"/>
              </a:spcAft>
              <a:buClr>
                <a:srgbClr val="000000"/>
              </a:buClr>
              <a:buSzPts val="3000"/>
              <a:buFont typeface="Arial"/>
              <a:buChar char="●"/>
            </a:pPr>
            <a:r>
              <a:rPr lang="sl" sz="3000">
                <a:solidFill>
                  <a:srgbClr val="000000"/>
                </a:solidFill>
                <a:latin typeface="Arial"/>
                <a:ea typeface="Arial"/>
                <a:cs typeface="Arial"/>
                <a:sym typeface="Arial"/>
              </a:rPr>
              <a:t>Če je KROMPIR negativno število, igralec nima krompirja.</a:t>
            </a:r>
            <a:endParaRPr sz="3000">
              <a:solidFill>
                <a:srgbClr val="000000"/>
              </a:solidFill>
              <a:latin typeface="Arial"/>
              <a:ea typeface="Arial"/>
              <a:cs typeface="Arial"/>
              <a:sym typeface="Arial"/>
            </a:endParaRPr>
          </a:p>
        </p:txBody>
      </p:sp>
      <p:sp>
        <p:nvSpPr>
          <p:cNvPr id="274" name="Google Shape;274;p44"/>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13.15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Inicializacija</a:t>
            </a:r>
            <a:endParaRPr/>
          </a:p>
        </p:txBody>
      </p:sp>
      <p:sp>
        <p:nvSpPr>
          <p:cNvPr id="280" name="Google Shape;280;p45"/>
          <p:cNvSpPr txBox="1">
            <a:spLocks noGrp="1"/>
          </p:cNvSpPr>
          <p:nvPr>
            <p:ph type="body" idx="1"/>
          </p:nvPr>
        </p:nvSpPr>
        <p:spPr>
          <a:xfrm>
            <a:off x="3617350" y="1638225"/>
            <a:ext cx="5214900" cy="445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Na začetku oba igralca postavita spremenljivko na -1.</a:t>
            </a:r>
            <a:endParaRPr/>
          </a:p>
          <a:p>
            <a:pPr marL="0" lvl="0" indent="0" algn="l" rtl="0">
              <a:spcBef>
                <a:spcPts val="1600"/>
              </a:spcBef>
              <a:spcAft>
                <a:spcPts val="1600"/>
              </a:spcAft>
              <a:buNone/>
            </a:pPr>
            <a:r>
              <a:rPr lang="sl"/>
              <a:t>Dogovorita se tudi na katerem kanalu bosta poslušala. Vsak par mora  imeti drugo številko kanala.</a:t>
            </a:r>
            <a:endParaRPr/>
          </a:p>
        </p:txBody>
      </p:sp>
      <p:pic>
        <p:nvPicPr>
          <p:cNvPr id="281" name="Google Shape;281;p45"/>
          <p:cNvPicPr preferRelativeResize="0"/>
          <p:nvPr/>
        </p:nvPicPr>
        <p:blipFill>
          <a:blip r:embed="rId3">
            <a:alphaModFix/>
          </a:blip>
          <a:stretch>
            <a:fillRect/>
          </a:stretch>
        </p:blipFill>
        <p:spPr>
          <a:xfrm>
            <a:off x="152400" y="1610878"/>
            <a:ext cx="3162025" cy="4839050"/>
          </a:xfrm>
          <a:prstGeom prst="rect">
            <a:avLst/>
          </a:prstGeom>
          <a:noFill/>
          <a:ln>
            <a:noFill/>
          </a:ln>
        </p:spPr>
      </p:pic>
      <p:sp>
        <p:nvSpPr>
          <p:cNvPr id="282" name="Google Shape;282;p45"/>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13.15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Predstavitev Micro:bita - zadnja stran</a:t>
            </a:r>
            <a:endParaRPr sz="5000"/>
          </a:p>
        </p:txBody>
      </p:sp>
      <p:pic>
        <p:nvPicPr>
          <p:cNvPr id="132" name="Google Shape;132;p26"/>
          <p:cNvPicPr preferRelativeResize="0"/>
          <p:nvPr/>
        </p:nvPicPr>
        <p:blipFill>
          <a:blip r:embed="rId3">
            <a:alphaModFix/>
          </a:blip>
          <a:stretch>
            <a:fillRect/>
          </a:stretch>
        </p:blipFill>
        <p:spPr>
          <a:xfrm>
            <a:off x="152400" y="1610867"/>
            <a:ext cx="8839200" cy="3206470"/>
          </a:xfrm>
          <a:prstGeom prst="rect">
            <a:avLst/>
          </a:prstGeom>
          <a:noFill/>
          <a:ln>
            <a:noFill/>
          </a:ln>
        </p:spPr>
      </p:pic>
      <p:sp>
        <p:nvSpPr>
          <p:cNvPr id="133" name="Google Shape;133;p26"/>
          <p:cNvSpPr txBox="1"/>
          <p:nvPr/>
        </p:nvSpPr>
        <p:spPr>
          <a:xfrm>
            <a:off x="679450" y="6252875"/>
            <a:ext cx="69216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1200"/>
              <a:t>vir: </a:t>
            </a:r>
            <a:r>
              <a:rPr lang="sl" sz="1200" u="sng">
                <a:solidFill>
                  <a:schemeClr val="hlink"/>
                </a:solidFill>
                <a:hlinkClick r:id="rId4"/>
              </a:rPr>
              <a:t>https://tech.microbit.org/hardware/#nrf51-application-processor</a:t>
            </a:r>
            <a:endParaRPr sz="1200"/>
          </a:p>
          <a:p>
            <a:pPr marL="0" lvl="0" indent="0" algn="l" rtl="0">
              <a:spcBef>
                <a:spcPts val="0"/>
              </a:spcBef>
              <a:spcAft>
                <a:spcPts val="0"/>
              </a:spcAft>
              <a:buNone/>
            </a:pPr>
            <a:endParaRPr sz="1200"/>
          </a:p>
        </p:txBody>
      </p:sp>
      <p:sp>
        <p:nvSpPr>
          <p:cNvPr id="134" name="Google Shape;134;p26"/>
          <p:cNvSpPr txBox="1"/>
          <p:nvPr/>
        </p:nvSpPr>
        <p:spPr>
          <a:xfrm>
            <a:off x="8371850" y="162550"/>
            <a:ext cx="6096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9.40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311700" y="382092"/>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Začetek igre</a:t>
            </a:r>
            <a:endParaRPr/>
          </a:p>
        </p:txBody>
      </p:sp>
      <p:sp>
        <p:nvSpPr>
          <p:cNvPr id="288" name="Google Shape;288;p46"/>
          <p:cNvSpPr txBox="1">
            <a:spLocks noGrp="1"/>
          </p:cNvSpPr>
          <p:nvPr>
            <p:ph type="body" idx="1"/>
          </p:nvPr>
        </p:nvSpPr>
        <p:spPr>
          <a:xfrm>
            <a:off x="311700" y="2723550"/>
            <a:ext cx="8520600" cy="336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sl" sz="3000"/>
              <a:t>Igra se prične tako, da en igralec pritisne A+B. Temu igralcu se spremenljivka KROMPIR naključno določi med 10 in 20.</a:t>
            </a:r>
            <a:endParaRPr sz="3000"/>
          </a:p>
        </p:txBody>
      </p:sp>
      <p:pic>
        <p:nvPicPr>
          <p:cNvPr id="289" name="Google Shape;289;p46"/>
          <p:cNvPicPr preferRelativeResize="0"/>
          <p:nvPr/>
        </p:nvPicPr>
        <p:blipFill>
          <a:blip r:embed="rId3">
            <a:alphaModFix/>
          </a:blip>
          <a:stretch>
            <a:fillRect/>
          </a:stretch>
        </p:blipFill>
        <p:spPr>
          <a:xfrm>
            <a:off x="2747175" y="462205"/>
            <a:ext cx="5530050" cy="1759550"/>
          </a:xfrm>
          <a:prstGeom prst="rect">
            <a:avLst/>
          </a:prstGeom>
          <a:noFill/>
          <a:ln>
            <a:noFill/>
          </a:ln>
        </p:spPr>
      </p:pic>
      <p:sp>
        <p:nvSpPr>
          <p:cNvPr id="290" name="Google Shape;290;p46"/>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13.15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pOŠILJANJE KROMPIRJA</a:t>
            </a:r>
            <a:endParaRPr/>
          </a:p>
        </p:txBody>
      </p:sp>
      <p:sp>
        <p:nvSpPr>
          <p:cNvPr id="296" name="Google Shape;296;p47"/>
          <p:cNvSpPr txBox="1">
            <a:spLocks noGrp="1"/>
          </p:cNvSpPr>
          <p:nvPr>
            <p:ph type="body" idx="1"/>
          </p:nvPr>
        </p:nvSpPr>
        <p:spPr>
          <a:xfrm>
            <a:off x="311700" y="3429003"/>
            <a:ext cx="8520600" cy="288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sl" sz="2400"/>
              <a:t>Ko igralec s krompirjem zatrese Micro:bit, se vrednost spremenljivke pošlje drugemu igralcu. Prvemu igralcu se vrednost spremenljivke KROMPIR spremeni na -1 in s tem se reši krompirja</a:t>
            </a:r>
            <a:endParaRPr sz="2400"/>
          </a:p>
        </p:txBody>
      </p:sp>
      <p:pic>
        <p:nvPicPr>
          <p:cNvPr id="297" name="Google Shape;297;p47"/>
          <p:cNvPicPr preferRelativeResize="0"/>
          <p:nvPr/>
        </p:nvPicPr>
        <p:blipFill>
          <a:blip r:embed="rId3">
            <a:alphaModFix/>
          </a:blip>
          <a:stretch>
            <a:fillRect/>
          </a:stretch>
        </p:blipFill>
        <p:spPr>
          <a:xfrm>
            <a:off x="5552313" y="193475"/>
            <a:ext cx="3419475" cy="2419350"/>
          </a:xfrm>
          <a:prstGeom prst="rect">
            <a:avLst/>
          </a:prstGeom>
          <a:noFill/>
          <a:ln>
            <a:noFill/>
          </a:ln>
        </p:spPr>
      </p:pic>
      <p:sp>
        <p:nvSpPr>
          <p:cNvPr id="298" name="Google Shape;298;p47"/>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13.15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Sprejemanje krompirja</a:t>
            </a:r>
            <a:endParaRPr/>
          </a:p>
        </p:txBody>
      </p:sp>
      <p:sp>
        <p:nvSpPr>
          <p:cNvPr id="304" name="Google Shape;304;p48"/>
          <p:cNvSpPr txBox="1">
            <a:spLocks noGrp="1"/>
          </p:cNvSpPr>
          <p:nvPr>
            <p:ph type="body" idx="1"/>
          </p:nvPr>
        </p:nvSpPr>
        <p:spPr>
          <a:xfrm>
            <a:off x="261950" y="2277550"/>
            <a:ext cx="8784300" cy="40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Ko igralec prejme število, se njegova spremeljivka KROMPIR SPREMENI.</a:t>
            </a:r>
            <a:endParaRPr/>
          </a:p>
          <a:p>
            <a:pPr marL="0" lvl="0" indent="0" algn="l" rtl="0">
              <a:spcBef>
                <a:spcPts val="1600"/>
              </a:spcBef>
              <a:spcAft>
                <a:spcPts val="0"/>
              </a:spcAft>
              <a:buNone/>
            </a:pPr>
            <a:endParaRPr/>
          </a:p>
          <a:p>
            <a:pPr marL="0" lvl="0" indent="0" algn="l" rtl="0">
              <a:spcBef>
                <a:spcPts val="1600"/>
              </a:spcBef>
              <a:spcAft>
                <a:spcPts val="0"/>
              </a:spcAft>
              <a:buNone/>
            </a:pPr>
            <a:r>
              <a:rPr lang="sl" b="1"/>
              <a:t>Dodati je potrebno še ključni del programa</a:t>
            </a:r>
            <a:r>
              <a:rPr lang="sl"/>
              <a:t>, kjer se izriše krompir, če je spremenljivka &gt;0.</a:t>
            </a:r>
            <a:endParaRPr/>
          </a:p>
          <a:p>
            <a:pPr marL="0" lvl="0" indent="0" algn="l" rtl="0">
              <a:spcBef>
                <a:spcPts val="1600"/>
              </a:spcBef>
              <a:spcAft>
                <a:spcPts val="0"/>
              </a:spcAft>
              <a:buNone/>
            </a:pPr>
            <a:r>
              <a:rPr lang="sl"/>
              <a:t>Če je spremenljivka = 0 se izriše X in igra se konča.</a:t>
            </a:r>
            <a:endParaRPr/>
          </a:p>
          <a:p>
            <a:pPr marL="0" lvl="0" indent="0" algn="l" rtl="0">
              <a:spcBef>
                <a:spcPts val="1600"/>
              </a:spcBef>
              <a:spcAft>
                <a:spcPts val="0"/>
              </a:spcAft>
              <a:buNone/>
            </a:pPr>
            <a:r>
              <a:rPr lang="sl"/>
              <a:t>Če je spremenljivka &lt; 0 se diode ugasnejo.</a:t>
            </a:r>
            <a:endParaRPr/>
          </a:p>
          <a:p>
            <a:pPr marL="0" lvl="0" indent="0" algn="l" rtl="0">
              <a:spcBef>
                <a:spcPts val="1600"/>
              </a:spcBef>
              <a:spcAft>
                <a:spcPts val="1600"/>
              </a:spcAft>
              <a:buNone/>
            </a:pPr>
            <a:r>
              <a:rPr lang="sl"/>
              <a:t>In vsako sekundo se mora spremenljivka KROMPIR zmanjšati za 1.</a:t>
            </a:r>
            <a:endParaRPr/>
          </a:p>
        </p:txBody>
      </p:sp>
      <p:pic>
        <p:nvPicPr>
          <p:cNvPr id="305" name="Google Shape;305;p48"/>
          <p:cNvPicPr preferRelativeResize="0"/>
          <p:nvPr/>
        </p:nvPicPr>
        <p:blipFill>
          <a:blip r:embed="rId3">
            <a:alphaModFix/>
          </a:blip>
          <a:stretch>
            <a:fillRect/>
          </a:stretch>
        </p:blipFill>
        <p:spPr>
          <a:xfrm>
            <a:off x="4245080" y="194180"/>
            <a:ext cx="4716425" cy="1685350"/>
          </a:xfrm>
          <a:prstGeom prst="rect">
            <a:avLst/>
          </a:prstGeom>
          <a:noFill/>
          <a:ln>
            <a:noFill/>
          </a:ln>
        </p:spPr>
      </p:pic>
      <p:sp>
        <p:nvSpPr>
          <p:cNvPr id="306" name="Google Shape;306;p48"/>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13.15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u="sng">
                <a:solidFill>
                  <a:schemeClr val="hlink"/>
                </a:solidFill>
                <a:hlinkClick r:id="rId3"/>
              </a:rPr>
              <a:t>Glasovalni strojček</a:t>
            </a:r>
            <a:endParaRPr sz="5000"/>
          </a:p>
        </p:txBody>
      </p:sp>
      <p:sp>
        <p:nvSpPr>
          <p:cNvPr id="312" name="Google Shape;312;p49"/>
          <p:cNvSpPr txBox="1">
            <a:spLocks noGrp="1"/>
          </p:cNvSpPr>
          <p:nvPr>
            <p:ph type="body" idx="1"/>
          </p:nvPr>
        </p:nvSpPr>
        <p:spPr>
          <a:xfrm>
            <a:off x="383725" y="1773850"/>
            <a:ext cx="8847600" cy="379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Izdelajte program, s katerim glasujete za eno od možnosti. S predavateljem bova pripravila vprašanja za kviz, vi boste odgovarjali na najina vprašanja.</a:t>
            </a:r>
            <a:br>
              <a:rPr lang="sl" sz="3000">
                <a:solidFill>
                  <a:srgbClr val="000000"/>
                </a:solidFill>
                <a:latin typeface="Arial"/>
                <a:ea typeface="Arial"/>
                <a:cs typeface="Arial"/>
                <a:sym typeface="Arial"/>
              </a:rPr>
            </a:br>
            <a:r>
              <a:rPr lang="sl" sz="3000">
                <a:solidFill>
                  <a:srgbClr val="000000"/>
                </a:solidFill>
                <a:latin typeface="Arial"/>
                <a:ea typeface="Arial"/>
                <a:cs typeface="Arial"/>
                <a:sym typeface="Arial"/>
              </a:rPr>
              <a:t>Vprašanja bodo  imela tri odgovore: A, B in C.</a:t>
            </a: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Eden med vami naj napiše program, ki bo zbiral rezultate.</a:t>
            </a:r>
            <a:endParaRPr sz="3000">
              <a:solidFill>
                <a:srgbClr val="000000"/>
              </a:solidFill>
              <a:latin typeface="Arial"/>
              <a:ea typeface="Arial"/>
              <a:cs typeface="Arial"/>
              <a:sym typeface="Arial"/>
            </a:endParaRPr>
          </a:p>
        </p:txBody>
      </p:sp>
      <p:pic>
        <p:nvPicPr>
          <p:cNvPr id="313" name="Google Shape;313;p49"/>
          <p:cNvPicPr preferRelativeResize="0"/>
          <p:nvPr/>
        </p:nvPicPr>
        <p:blipFill>
          <a:blip r:embed="rId4">
            <a:alphaModFix/>
          </a:blip>
          <a:stretch>
            <a:fillRect/>
          </a:stretch>
        </p:blipFill>
        <p:spPr>
          <a:xfrm>
            <a:off x="5522801" y="4791750"/>
            <a:ext cx="3516200" cy="1957675"/>
          </a:xfrm>
          <a:prstGeom prst="rect">
            <a:avLst/>
          </a:prstGeom>
          <a:noFill/>
          <a:ln>
            <a:noFill/>
          </a:ln>
        </p:spPr>
      </p:pic>
      <p:sp>
        <p:nvSpPr>
          <p:cNvPr id="314" name="Google Shape;314;p49"/>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13.45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6000"/>
              <a:t>Ali ste pripravljeni na test?</a:t>
            </a:r>
            <a:endParaRPr sz="6000"/>
          </a:p>
        </p:txBody>
      </p:sp>
      <p:sp>
        <p:nvSpPr>
          <p:cNvPr id="320" name="Google Shape;320;p50"/>
          <p:cNvSpPr txBox="1">
            <a:spLocks noGrp="1"/>
          </p:cNvSpPr>
          <p:nvPr>
            <p:ph type="body" idx="1"/>
          </p:nvPr>
        </p:nvSpPr>
        <p:spPr>
          <a:xfrm>
            <a:off x="619900" y="2169550"/>
            <a:ext cx="8084400" cy="44535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lphaUcParenR"/>
            </a:pPr>
            <a:r>
              <a:rPr lang="sl" sz="3600"/>
              <a:t>Da, seveda</a:t>
            </a:r>
            <a:endParaRPr sz="3600"/>
          </a:p>
          <a:p>
            <a:pPr marL="457200" lvl="0" indent="-457200" algn="l" rtl="0">
              <a:spcBef>
                <a:spcPts val="0"/>
              </a:spcBef>
              <a:spcAft>
                <a:spcPts val="0"/>
              </a:spcAft>
              <a:buSzPts val="3600"/>
              <a:buAutoNum type="alphaUcParenR"/>
            </a:pPr>
            <a:r>
              <a:rPr lang="sl" sz="3600"/>
              <a:t>Ne, kakšen test!!</a:t>
            </a:r>
            <a:endParaRPr sz="3600"/>
          </a:p>
          <a:p>
            <a:pPr marL="457200" lvl="0" indent="-457200" algn="l" rtl="0">
              <a:spcBef>
                <a:spcPts val="0"/>
              </a:spcBef>
              <a:spcAft>
                <a:spcPts val="0"/>
              </a:spcAft>
              <a:buSzPts val="3600"/>
              <a:buAutoNum type="alphaUcParenR"/>
            </a:pPr>
            <a:r>
              <a:rPr lang="sl" sz="3600"/>
              <a:t>Ne priznavam tega testa in ne želim sodelovati.</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Ob kliku na tipko B se:</a:t>
            </a:r>
            <a:endParaRPr/>
          </a:p>
        </p:txBody>
      </p:sp>
      <p:sp>
        <p:nvSpPr>
          <p:cNvPr id="326" name="Google Shape;326;p51"/>
          <p:cNvSpPr txBox="1">
            <a:spLocks noGrp="1"/>
          </p:cNvSpPr>
          <p:nvPr>
            <p:ph type="body" idx="1"/>
          </p:nvPr>
        </p:nvSpPr>
        <p:spPr>
          <a:xfrm>
            <a:off x="311700" y="4142355"/>
            <a:ext cx="8520600" cy="1949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lphaUcParenR"/>
            </a:pPr>
            <a:r>
              <a:rPr lang="sl" sz="2400"/>
              <a:t>prikaže vrednost spremenljivke Temp_C</a:t>
            </a:r>
            <a:endParaRPr sz="2400"/>
          </a:p>
          <a:p>
            <a:pPr marL="457200" lvl="0" indent="-381000" algn="l" rtl="0">
              <a:spcBef>
                <a:spcPts val="0"/>
              </a:spcBef>
              <a:spcAft>
                <a:spcPts val="0"/>
              </a:spcAft>
              <a:buSzPts val="2400"/>
              <a:buAutoNum type="alphaUcParenR"/>
            </a:pPr>
            <a:r>
              <a:rPr lang="sl" sz="2400"/>
              <a:t>prikaže temperaturo v stopinjah Celzija</a:t>
            </a:r>
            <a:endParaRPr sz="2400"/>
          </a:p>
          <a:p>
            <a:pPr marL="457200" lvl="0" indent="-381000" algn="l" rtl="0">
              <a:spcBef>
                <a:spcPts val="0"/>
              </a:spcBef>
              <a:spcAft>
                <a:spcPts val="0"/>
              </a:spcAft>
              <a:buSzPts val="2400"/>
              <a:buAutoNum type="alphaUcParenR"/>
            </a:pPr>
            <a:r>
              <a:rPr lang="sl" sz="2400"/>
              <a:t>drugo</a:t>
            </a:r>
            <a:endParaRPr sz="2400"/>
          </a:p>
        </p:txBody>
      </p:sp>
      <p:pic>
        <p:nvPicPr>
          <p:cNvPr id="327" name="Google Shape;327;p51"/>
          <p:cNvPicPr preferRelativeResize="0"/>
          <p:nvPr/>
        </p:nvPicPr>
        <p:blipFill>
          <a:blip r:embed="rId3">
            <a:alphaModFix/>
          </a:blip>
          <a:stretch>
            <a:fillRect/>
          </a:stretch>
        </p:blipFill>
        <p:spPr>
          <a:xfrm>
            <a:off x="1228550" y="1141349"/>
            <a:ext cx="7915450" cy="2784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Ob kliku na </a:t>
            </a:r>
            <a:br>
              <a:rPr lang="sl"/>
            </a:br>
            <a:r>
              <a:rPr lang="sl"/>
              <a:t>gumb A:</a:t>
            </a:r>
            <a:endParaRPr/>
          </a:p>
        </p:txBody>
      </p:sp>
      <p:sp>
        <p:nvSpPr>
          <p:cNvPr id="333" name="Google Shape;333;p52"/>
          <p:cNvSpPr txBox="1">
            <a:spLocks noGrp="1"/>
          </p:cNvSpPr>
          <p:nvPr>
            <p:ph type="body" idx="1"/>
          </p:nvPr>
        </p:nvSpPr>
        <p:spPr>
          <a:xfrm>
            <a:off x="311700" y="3581479"/>
            <a:ext cx="8520600" cy="2510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lphaUcParenR"/>
            </a:pPr>
            <a:r>
              <a:rPr lang="sl" sz="2400"/>
              <a:t>Spremenljivko Start postavi na 0</a:t>
            </a:r>
            <a:endParaRPr sz="2400"/>
          </a:p>
          <a:p>
            <a:pPr marL="457200" lvl="0" indent="-381000" algn="l" rtl="0">
              <a:spcBef>
                <a:spcPts val="0"/>
              </a:spcBef>
              <a:spcAft>
                <a:spcPts val="0"/>
              </a:spcAft>
              <a:buSzPts val="2400"/>
              <a:buAutoNum type="alphaUcParenR"/>
            </a:pPr>
            <a:r>
              <a:rPr lang="sl" sz="2400"/>
              <a:t>Spremenljivko Start postavi na 1</a:t>
            </a:r>
            <a:endParaRPr sz="2400"/>
          </a:p>
          <a:p>
            <a:pPr marL="457200" lvl="0" indent="-381000" algn="l" rtl="0">
              <a:spcBef>
                <a:spcPts val="0"/>
              </a:spcBef>
              <a:spcAft>
                <a:spcPts val="0"/>
              </a:spcAft>
              <a:buSzPts val="2400"/>
              <a:buAutoNum type="alphaUcParenR"/>
            </a:pPr>
            <a:r>
              <a:rPr lang="sl" sz="2400"/>
              <a:t>Spremeni vrednost spremenljivke Start</a:t>
            </a:r>
            <a:endParaRPr sz="2400"/>
          </a:p>
        </p:txBody>
      </p:sp>
      <p:pic>
        <p:nvPicPr>
          <p:cNvPr id="334" name="Google Shape;334;p52"/>
          <p:cNvPicPr preferRelativeResize="0"/>
          <p:nvPr/>
        </p:nvPicPr>
        <p:blipFill>
          <a:blip r:embed="rId3">
            <a:alphaModFix/>
          </a:blip>
          <a:stretch>
            <a:fillRect/>
          </a:stretch>
        </p:blipFill>
        <p:spPr>
          <a:xfrm>
            <a:off x="2943213" y="-12"/>
            <a:ext cx="6200775" cy="3305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Igre - ulovi </a:t>
            </a:r>
            <a:r>
              <a:rPr lang="sl" sz="5000" u="sng">
                <a:solidFill>
                  <a:schemeClr val="hlink"/>
                </a:solidFill>
                <a:hlinkClick r:id="rId3"/>
              </a:rPr>
              <a:t>piko</a:t>
            </a:r>
            <a:endParaRPr sz="5000"/>
          </a:p>
        </p:txBody>
      </p:sp>
      <p:sp>
        <p:nvSpPr>
          <p:cNvPr id="340" name="Google Shape;340;p53"/>
          <p:cNvSpPr txBox="1">
            <a:spLocks noGrp="1"/>
          </p:cNvSpPr>
          <p:nvPr>
            <p:ph type="body" idx="1"/>
          </p:nvPr>
        </p:nvSpPr>
        <p:spPr>
          <a:xfrm>
            <a:off x="311700" y="2298501"/>
            <a:ext cx="8520600" cy="379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Uporabite kategorijo blokov Igre (Games) in ustvarite igro v kateri lovite piko. Ko se pika nahaja v središču, morate pritisniti tipko A. Če vam uspe, se prišteje točka, drugače se igra konča. </a:t>
            </a: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341" name="Google Shape;341;p53"/>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14.05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a:t>Pospeškomer</a:t>
            </a:r>
            <a:endParaRPr/>
          </a:p>
        </p:txBody>
      </p:sp>
      <p:pic>
        <p:nvPicPr>
          <p:cNvPr id="354" name="Google Shape;354;p55"/>
          <p:cNvPicPr preferRelativeResize="0"/>
          <p:nvPr/>
        </p:nvPicPr>
        <p:blipFill>
          <a:blip r:embed="rId3">
            <a:alphaModFix/>
          </a:blip>
          <a:stretch>
            <a:fillRect/>
          </a:stretch>
        </p:blipFill>
        <p:spPr>
          <a:xfrm>
            <a:off x="4388325" y="-226325"/>
            <a:ext cx="4005975" cy="3356550"/>
          </a:xfrm>
          <a:prstGeom prst="rect">
            <a:avLst/>
          </a:prstGeom>
          <a:noFill/>
          <a:ln>
            <a:noFill/>
          </a:ln>
        </p:spPr>
      </p:pic>
      <p:sp>
        <p:nvSpPr>
          <p:cNvPr id="355" name="Google Shape;355;p55"/>
          <p:cNvSpPr txBox="1">
            <a:spLocks noGrp="1"/>
          </p:cNvSpPr>
          <p:nvPr>
            <p:ph type="body" idx="1"/>
          </p:nvPr>
        </p:nvSpPr>
        <p:spPr>
          <a:xfrm>
            <a:off x="311700" y="1298800"/>
            <a:ext cx="8682300" cy="5346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Izdelajmo program za </a:t>
            </a:r>
            <a:br>
              <a:rPr lang="sl" sz="3000">
                <a:solidFill>
                  <a:srgbClr val="000000"/>
                </a:solidFill>
                <a:latin typeface="Arial"/>
                <a:ea typeface="Arial"/>
                <a:cs typeface="Arial"/>
                <a:sym typeface="Arial"/>
              </a:rPr>
            </a:br>
            <a:r>
              <a:rPr lang="sl" sz="3000">
                <a:solidFill>
                  <a:srgbClr val="000000"/>
                </a:solidFill>
                <a:latin typeface="Arial"/>
                <a:ea typeface="Arial"/>
                <a:cs typeface="Arial"/>
                <a:sym typeface="Arial"/>
              </a:rPr>
              <a:t>iskanje zlata (</a:t>
            </a:r>
            <a:r>
              <a:rPr lang="sl" sz="3000" u="sng">
                <a:solidFill>
                  <a:schemeClr val="hlink"/>
                </a:solidFill>
                <a:latin typeface="Arial"/>
                <a:ea typeface="Arial"/>
                <a:cs typeface="Arial"/>
                <a:sym typeface="Arial"/>
                <a:hlinkClick r:id="rId4"/>
              </a:rPr>
              <a:t>Zlata mrzlica</a:t>
            </a:r>
            <a:r>
              <a:rPr lang="sl" sz="3000">
                <a:solidFill>
                  <a:srgbClr val="000000"/>
                </a:solidFill>
                <a:latin typeface="Arial"/>
                <a:ea typeface="Arial"/>
                <a:cs typeface="Arial"/>
                <a:sym typeface="Arial"/>
              </a:rPr>
              <a:t>).</a:t>
            </a: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Ustvarimo dve figuri. </a:t>
            </a:r>
            <a:br>
              <a:rPr lang="sl" sz="3000">
                <a:solidFill>
                  <a:srgbClr val="000000"/>
                </a:solidFill>
                <a:latin typeface="Arial"/>
                <a:ea typeface="Arial"/>
                <a:cs typeface="Arial"/>
                <a:sym typeface="Arial"/>
              </a:rPr>
            </a:br>
            <a:r>
              <a:rPr lang="sl" sz="3000">
                <a:solidFill>
                  <a:srgbClr val="000000"/>
                </a:solidFill>
                <a:latin typeface="Arial"/>
                <a:ea typeface="Arial"/>
                <a:cs typeface="Arial"/>
                <a:sym typeface="Arial"/>
              </a:rPr>
              <a:t>Ena je zlatokop, ki se pojavi v sredini (dioda 2,2),druga je zlato zrno, ki se pojavi naključno nekje. S nagibanjem Microbita premikamo rudarja in preverjamo ali se je dotaknil zlata, oz. ali se nahaja na istem mestu kot zlato. Ko se rudar znanjde na istem mestu kot zlato, se prišteje točka. Ko najde 10 zrnc zlata se igra konča.</a:t>
            </a:r>
            <a:endParaRPr sz="30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356" name="Google Shape;356;p55"/>
          <p:cNvSpPr txBox="1"/>
          <p:nvPr/>
        </p:nvSpPr>
        <p:spPr>
          <a:xfrm>
            <a:off x="8394300" y="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14.40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628650" y="365128"/>
            <a:ext cx="7886700" cy="74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Calibri"/>
              <a:buNone/>
            </a:pPr>
            <a:r>
              <a:rPr lang="sl"/>
              <a:t>Rešitev Kompasa</a:t>
            </a:r>
            <a:endParaRPr/>
          </a:p>
        </p:txBody>
      </p:sp>
      <p:pic>
        <p:nvPicPr>
          <p:cNvPr id="368" name="Google Shape;368;p57"/>
          <p:cNvPicPr preferRelativeResize="0"/>
          <p:nvPr/>
        </p:nvPicPr>
        <p:blipFill rotWithShape="1">
          <a:blip r:embed="rId3">
            <a:alphaModFix/>
          </a:blip>
          <a:srcRect/>
          <a:stretch/>
        </p:blipFill>
        <p:spPr>
          <a:xfrm>
            <a:off x="628649" y="1233487"/>
            <a:ext cx="6395473" cy="47248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337392"/>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dirty="0"/>
              <a:t>prvi koraki v programiranje</a:t>
            </a:r>
            <a:endParaRPr sz="5000" dirty="0"/>
          </a:p>
        </p:txBody>
      </p:sp>
      <p:sp>
        <p:nvSpPr>
          <p:cNvPr id="140" name="Google Shape;140;p27"/>
          <p:cNvSpPr txBox="1"/>
          <p:nvPr/>
        </p:nvSpPr>
        <p:spPr>
          <a:xfrm>
            <a:off x="1104500" y="1285250"/>
            <a:ext cx="57333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u="sng" dirty="0">
                <a:solidFill>
                  <a:schemeClr val="hlink"/>
                </a:solidFill>
                <a:hlinkClick r:id="rId3"/>
              </a:rPr>
              <a:t>https://microbit.org</a:t>
            </a:r>
            <a:r>
              <a:rPr lang="sl" u="sng" dirty="0" smtClean="0">
                <a:solidFill>
                  <a:schemeClr val="hlink"/>
                </a:solidFill>
                <a:hlinkClick r:id="rId3"/>
              </a:rPr>
              <a:t>/</a:t>
            </a:r>
            <a:r>
              <a:rPr lang="sl" u="sng" dirty="0" smtClean="0">
                <a:solidFill>
                  <a:schemeClr val="hlink"/>
                </a:solidFill>
              </a:rPr>
              <a:t> - KLIKNEŠ LETS KODE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41" name="Google Shape;141;p27"/>
          <p:cNvPicPr preferRelativeResize="0"/>
          <p:nvPr/>
        </p:nvPicPr>
        <p:blipFill>
          <a:blip r:embed="rId4">
            <a:alphaModFix/>
          </a:blip>
          <a:stretch>
            <a:fillRect/>
          </a:stretch>
        </p:blipFill>
        <p:spPr>
          <a:xfrm>
            <a:off x="152400" y="1969850"/>
            <a:ext cx="8839201" cy="43213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title"/>
          </p:nvPr>
        </p:nvSpPr>
        <p:spPr>
          <a:xfrm>
            <a:off x="628650" y="365128"/>
            <a:ext cx="7886700" cy="62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Calibri"/>
              <a:buNone/>
            </a:pPr>
            <a:r>
              <a:rPr lang="sl"/>
              <a:t>Rešitev nenatančnega Kompasa</a:t>
            </a:r>
            <a:endParaRPr/>
          </a:p>
        </p:txBody>
      </p:sp>
      <p:pic>
        <p:nvPicPr>
          <p:cNvPr id="374" name="Google Shape;374;p58"/>
          <p:cNvPicPr preferRelativeResize="0"/>
          <p:nvPr/>
        </p:nvPicPr>
        <p:blipFill rotWithShape="1">
          <a:blip r:embed="rId3">
            <a:alphaModFix/>
          </a:blip>
          <a:srcRect/>
          <a:stretch/>
        </p:blipFill>
        <p:spPr>
          <a:xfrm>
            <a:off x="0" y="904029"/>
            <a:ext cx="9144001" cy="5049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337392"/>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prvi koraki v programiranje: </a:t>
            </a:r>
            <a:endParaRPr sz="5000"/>
          </a:p>
        </p:txBody>
      </p:sp>
      <p:sp>
        <p:nvSpPr>
          <p:cNvPr id="147" name="Google Shape;147;p28"/>
          <p:cNvSpPr txBox="1"/>
          <p:nvPr/>
        </p:nvSpPr>
        <p:spPr>
          <a:xfrm>
            <a:off x="786975" y="1235275"/>
            <a:ext cx="5976000" cy="2932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sl" sz="2400"/>
              <a:t>Na začetku prikaže ravno črto.</a:t>
            </a:r>
            <a:endParaRPr sz="2400"/>
          </a:p>
          <a:p>
            <a:pPr marL="457200" lvl="0" indent="-381000" algn="l" rtl="0">
              <a:spcBef>
                <a:spcPts val="0"/>
              </a:spcBef>
              <a:spcAft>
                <a:spcPts val="0"/>
              </a:spcAft>
              <a:buSzPts val="2400"/>
              <a:buAutoNum type="arabicPeriod"/>
            </a:pPr>
            <a:r>
              <a:rPr lang="sl" sz="2400"/>
              <a:t>Pritisk na gumb A: Napiše tekst “AAA”</a:t>
            </a:r>
            <a:endParaRPr sz="2400"/>
          </a:p>
          <a:p>
            <a:pPr marL="457200" lvl="0" indent="-381000" algn="l" rtl="0">
              <a:spcBef>
                <a:spcPts val="0"/>
              </a:spcBef>
              <a:spcAft>
                <a:spcPts val="0"/>
              </a:spcAft>
              <a:buSzPts val="2400"/>
              <a:buAutoNum type="arabicPeriod"/>
            </a:pPr>
            <a:r>
              <a:rPr lang="sl" sz="2400"/>
              <a:t>Pritisk na gumb B: izriše sliko “BBB”</a:t>
            </a:r>
            <a:endParaRPr sz="2400"/>
          </a:p>
          <a:p>
            <a:pPr marL="457200" lvl="0" indent="-381000" algn="l" rtl="0">
              <a:spcBef>
                <a:spcPts val="0"/>
              </a:spcBef>
              <a:spcAft>
                <a:spcPts val="0"/>
              </a:spcAft>
              <a:buSzPts val="2400"/>
              <a:buAutoNum type="arabicPeriod"/>
            </a:pPr>
            <a:r>
              <a:rPr lang="sl" sz="2400"/>
              <a:t>Pritisk na gumb A + B: “X”</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AutoNum type="arabicPeriod"/>
            </a:pPr>
            <a:r>
              <a:rPr lang="sl" sz="2400"/>
              <a:t>Program shrani.</a:t>
            </a:r>
            <a:endParaRPr sz="2400"/>
          </a:p>
          <a:p>
            <a:pPr marL="457200" lvl="0" indent="-381000" algn="l" rtl="0">
              <a:spcBef>
                <a:spcPts val="0"/>
              </a:spcBef>
              <a:spcAft>
                <a:spcPts val="0"/>
              </a:spcAft>
              <a:buSzPts val="2400"/>
              <a:buAutoNum type="arabicPeriod"/>
            </a:pPr>
            <a:r>
              <a:rPr lang="sl" sz="2400"/>
              <a:t>Preveri v emulatorju (na levi strani je).</a:t>
            </a:r>
            <a:endParaRPr sz="2400"/>
          </a:p>
          <a:p>
            <a:pPr marL="0" lvl="0" indent="0" algn="l" rtl="0">
              <a:spcBef>
                <a:spcPts val="0"/>
              </a:spcBef>
              <a:spcAft>
                <a:spcPts val="0"/>
              </a:spcAft>
              <a:buNone/>
            </a:pPr>
            <a:endParaRPr/>
          </a:p>
        </p:txBody>
      </p:sp>
      <p:sp>
        <p:nvSpPr>
          <p:cNvPr id="148" name="Google Shape;148;p28"/>
          <p:cNvSpPr txBox="1">
            <a:spLocks noGrp="1"/>
          </p:cNvSpPr>
          <p:nvPr>
            <p:ph type="title"/>
          </p:nvPr>
        </p:nvSpPr>
        <p:spPr>
          <a:xfrm>
            <a:off x="71475" y="4167642"/>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prenos na micro:bit</a:t>
            </a:r>
            <a:endParaRPr sz="5000"/>
          </a:p>
        </p:txBody>
      </p:sp>
      <p:sp>
        <p:nvSpPr>
          <p:cNvPr id="149" name="Google Shape;149;p28"/>
          <p:cNvSpPr txBox="1">
            <a:spLocks noGrp="1"/>
          </p:cNvSpPr>
          <p:nvPr>
            <p:ph type="body" idx="1"/>
          </p:nvPr>
        </p:nvSpPr>
        <p:spPr>
          <a:xfrm>
            <a:off x="602175" y="4871800"/>
            <a:ext cx="8083800" cy="1909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sl" sz="2400">
                <a:solidFill>
                  <a:srgbClr val="000000"/>
                </a:solidFill>
                <a:latin typeface="Arial"/>
                <a:ea typeface="Arial"/>
                <a:cs typeface="Arial"/>
                <a:sym typeface="Arial"/>
              </a:rPr>
              <a:t>Na računalnik - USB</a:t>
            </a:r>
            <a:endParaRPr sz="2400">
              <a:solidFill>
                <a:srgbClr val="000000"/>
              </a:solidFill>
              <a:latin typeface="Arial"/>
              <a:ea typeface="Arial"/>
              <a:cs typeface="Arial"/>
              <a:sym typeface="Arial"/>
            </a:endParaRPr>
          </a:p>
          <a:p>
            <a:pPr marL="914400" marR="0" lvl="1" indent="-381000" algn="l" rtl="0">
              <a:lnSpc>
                <a:spcPct val="100000"/>
              </a:lnSpc>
              <a:spcBef>
                <a:spcPts val="0"/>
              </a:spcBef>
              <a:spcAft>
                <a:spcPts val="0"/>
              </a:spcAft>
              <a:buClr>
                <a:srgbClr val="000000"/>
              </a:buClr>
              <a:buSzPts val="2400"/>
              <a:buFont typeface="Arial"/>
              <a:buChar char="○"/>
            </a:pPr>
            <a:r>
              <a:rPr lang="sl" sz="2400">
                <a:solidFill>
                  <a:srgbClr val="000000"/>
                </a:solidFill>
                <a:latin typeface="Arial"/>
                <a:ea typeface="Arial"/>
                <a:cs typeface="Arial"/>
                <a:sym typeface="Arial"/>
              </a:rPr>
              <a:t>Pojavi se kot usb ključek.</a:t>
            </a:r>
            <a:endParaRPr sz="2400">
              <a:solidFill>
                <a:srgbClr val="000000"/>
              </a:solidFill>
              <a:latin typeface="Arial"/>
              <a:ea typeface="Arial"/>
              <a:cs typeface="Arial"/>
              <a:sym typeface="Arial"/>
            </a:endParaRPr>
          </a:p>
          <a:p>
            <a:pPr marL="914400" marR="0" lvl="1" indent="-381000" algn="l" rtl="0">
              <a:lnSpc>
                <a:spcPct val="100000"/>
              </a:lnSpc>
              <a:spcBef>
                <a:spcPts val="0"/>
              </a:spcBef>
              <a:spcAft>
                <a:spcPts val="0"/>
              </a:spcAft>
              <a:buClr>
                <a:srgbClr val="000000"/>
              </a:buClr>
              <a:buSzPts val="2400"/>
              <a:buFont typeface="Arial"/>
              <a:buChar char="○"/>
            </a:pPr>
            <a:r>
              <a:rPr lang="sl" sz="2400">
                <a:solidFill>
                  <a:srgbClr val="000000"/>
                </a:solidFill>
                <a:latin typeface="Arial"/>
                <a:ea typeface="Arial"/>
                <a:cs typeface="Arial"/>
                <a:sym typeface="Arial"/>
              </a:rPr>
              <a:t>Zunanje napajanje ni potrebno.</a:t>
            </a:r>
            <a:endParaRPr sz="2400">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sl" sz="2400">
                <a:solidFill>
                  <a:srgbClr val="000000"/>
                </a:solidFill>
                <a:latin typeface="Arial"/>
                <a:ea typeface="Arial"/>
                <a:cs typeface="Arial"/>
                <a:sym typeface="Arial"/>
              </a:rPr>
              <a:t>Zunanje napajanje - baterija</a:t>
            </a:r>
            <a:r>
              <a:rPr lang="sl">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150" name="Google Shape;150;p28"/>
          <p:cNvSpPr txBox="1"/>
          <p:nvPr/>
        </p:nvSpPr>
        <p:spPr>
          <a:xfrm>
            <a:off x="8371850" y="162550"/>
            <a:ext cx="6096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9.55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1"/>
            <a:ext cx="8520600" cy="8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Osnovni koncepti programiranja</a:t>
            </a:r>
            <a:endParaRPr sz="5000"/>
          </a:p>
        </p:txBody>
      </p:sp>
      <p:sp>
        <p:nvSpPr>
          <p:cNvPr id="156" name="Google Shape;156;p29"/>
          <p:cNvSpPr txBox="1"/>
          <p:nvPr/>
        </p:nvSpPr>
        <p:spPr>
          <a:xfrm>
            <a:off x="374750" y="936825"/>
            <a:ext cx="8714400" cy="5921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SzPts val="3000"/>
              <a:buAutoNum type="arabicPeriod"/>
            </a:pPr>
            <a:r>
              <a:rPr lang="sl" sz="3000" dirty="0"/>
              <a:t>vhodne in izhodne funkcije</a:t>
            </a:r>
            <a:endParaRPr sz="3000" dirty="0"/>
          </a:p>
          <a:p>
            <a:pPr marL="914400" marR="0" lvl="1" indent="-419100" algn="l" rtl="0">
              <a:lnSpc>
                <a:spcPct val="100000"/>
              </a:lnSpc>
              <a:spcBef>
                <a:spcPts val="0"/>
              </a:spcBef>
              <a:spcAft>
                <a:spcPts val="0"/>
              </a:spcAft>
              <a:buSzPts val="3000"/>
              <a:buAutoNum type="alphaLcPeriod"/>
            </a:pPr>
            <a:r>
              <a:rPr lang="sl" sz="3000" dirty="0"/>
              <a:t>A-temperatura (kako vroče je tukaj? </a:t>
            </a:r>
            <a:r>
              <a:rPr lang="sl" sz="3000" u="sng" dirty="0">
                <a:solidFill>
                  <a:schemeClr val="hlink"/>
                </a:solidFill>
                <a:hlinkClick r:id="rId3"/>
              </a:rPr>
              <a:t>graf</a:t>
            </a:r>
            <a:r>
              <a:rPr lang="sl" sz="3000" dirty="0"/>
              <a:t>); </a:t>
            </a:r>
            <a:endParaRPr sz="3000" dirty="0"/>
          </a:p>
          <a:p>
            <a:pPr marL="914400" marR="0" lvl="1" indent="-419100" algn="l" rtl="0">
              <a:lnSpc>
                <a:spcPct val="100000"/>
              </a:lnSpc>
              <a:spcBef>
                <a:spcPts val="0"/>
              </a:spcBef>
              <a:spcAft>
                <a:spcPts val="0"/>
              </a:spcAft>
              <a:buSzPts val="3000"/>
              <a:buAutoNum type="alphaLcPeriod"/>
            </a:pPr>
            <a:r>
              <a:rPr lang="sl" sz="3000" dirty="0"/>
              <a:t>B-svetloba, </a:t>
            </a:r>
            <a:endParaRPr sz="3000" dirty="0"/>
          </a:p>
          <a:p>
            <a:pPr marL="914400" marR="0" lvl="1" indent="-419100" algn="l" rtl="0">
              <a:lnSpc>
                <a:spcPct val="100000"/>
              </a:lnSpc>
              <a:spcBef>
                <a:spcPts val="0"/>
              </a:spcBef>
              <a:spcAft>
                <a:spcPts val="0"/>
              </a:spcAft>
              <a:buSzPts val="3000"/>
              <a:buAutoNum type="alphaLcPeriod"/>
            </a:pPr>
            <a:r>
              <a:rPr lang="sl" sz="3000" dirty="0"/>
              <a:t>A+B </a:t>
            </a:r>
            <a:r>
              <a:rPr lang="sl" sz="3000" u="sng" dirty="0">
                <a:solidFill>
                  <a:schemeClr val="hlink"/>
                </a:solidFill>
                <a:hlinkClick r:id="rId4"/>
              </a:rPr>
              <a:t>senzor zaljubljenosti</a:t>
            </a:r>
            <a:r>
              <a:rPr lang="sl" sz="3000" dirty="0"/>
              <a:t>)</a:t>
            </a:r>
            <a:endParaRPr sz="3000" dirty="0"/>
          </a:p>
          <a:p>
            <a:pPr marL="457200" marR="0" lvl="0" indent="-419100" algn="l" rtl="0">
              <a:lnSpc>
                <a:spcPct val="100000"/>
              </a:lnSpc>
              <a:spcBef>
                <a:spcPts val="0"/>
              </a:spcBef>
              <a:spcAft>
                <a:spcPts val="0"/>
              </a:spcAft>
              <a:buSzPts val="3000"/>
              <a:buAutoNum type="arabicPeriod"/>
            </a:pPr>
            <a:r>
              <a:rPr lang="sl" sz="3000" dirty="0"/>
              <a:t>utripajoče srce</a:t>
            </a:r>
            <a:endParaRPr sz="3000" dirty="0"/>
          </a:p>
          <a:p>
            <a:pPr marL="457200" marR="0" lvl="0" indent="-419100" algn="l" rtl="0">
              <a:lnSpc>
                <a:spcPct val="100000"/>
              </a:lnSpc>
              <a:spcBef>
                <a:spcPts val="0"/>
              </a:spcBef>
              <a:spcAft>
                <a:spcPts val="0"/>
              </a:spcAft>
              <a:buSzPts val="3000"/>
              <a:buAutoNum type="arabicPeriod"/>
            </a:pPr>
            <a:r>
              <a:rPr lang="sl" sz="3000" dirty="0"/>
              <a:t>met kocke (naključno število)</a:t>
            </a:r>
            <a:endParaRPr sz="3000" dirty="0"/>
          </a:p>
          <a:p>
            <a:pPr marL="457200" marR="0" lvl="0" indent="-419100" algn="l" rtl="0">
              <a:lnSpc>
                <a:spcPct val="100000"/>
              </a:lnSpc>
              <a:spcBef>
                <a:spcPts val="0"/>
              </a:spcBef>
              <a:spcAft>
                <a:spcPts val="0"/>
              </a:spcAft>
              <a:buSzPts val="3000"/>
              <a:buAutoNum type="arabicPeriod"/>
            </a:pPr>
            <a:r>
              <a:rPr lang="sl" sz="3000" dirty="0"/>
              <a:t>čarobna krogla (na vprašanje odgovarja z: vsekakor, mogoče, verjetno ali nikoli</a:t>
            </a:r>
            <a:endParaRPr sz="3000" dirty="0"/>
          </a:p>
          <a:p>
            <a:pPr marL="457200" marR="0" lvl="0" indent="-419100" algn="l" rtl="0">
              <a:lnSpc>
                <a:spcPct val="100000"/>
              </a:lnSpc>
              <a:spcBef>
                <a:spcPts val="0"/>
              </a:spcBef>
              <a:spcAft>
                <a:spcPts val="0"/>
              </a:spcAft>
              <a:buSzPts val="3000"/>
              <a:buAutoNum type="arabicPeriod"/>
            </a:pPr>
            <a:r>
              <a:rPr lang="sl" sz="3000" dirty="0"/>
              <a:t>odštevalnik</a:t>
            </a:r>
            <a:endParaRPr sz="3000" dirty="0"/>
          </a:p>
          <a:p>
            <a:pPr marL="457200" marR="0" lvl="0" indent="-419100" algn="l" rtl="0">
              <a:lnSpc>
                <a:spcPct val="100000"/>
              </a:lnSpc>
              <a:spcBef>
                <a:spcPts val="0"/>
              </a:spcBef>
              <a:spcAft>
                <a:spcPts val="0"/>
              </a:spcAft>
              <a:buSzPts val="3000"/>
              <a:buAutoNum type="arabicPeriod"/>
            </a:pPr>
            <a:r>
              <a:rPr lang="sl" sz="3000" dirty="0"/>
              <a:t>prikaz temperature v stopinjah Celzija ali Fahrenheit</a:t>
            </a:r>
            <a:endParaRPr sz="3000" dirty="0"/>
          </a:p>
          <a:p>
            <a:pPr marL="457200" marR="0" lvl="0" indent="-419100" algn="l" rtl="0">
              <a:lnSpc>
                <a:spcPct val="100000"/>
              </a:lnSpc>
              <a:spcBef>
                <a:spcPts val="0"/>
              </a:spcBef>
              <a:spcAft>
                <a:spcPts val="0"/>
              </a:spcAft>
              <a:buSzPts val="3000"/>
              <a:buAutoNum type="arabicPeriod"/>
            </a:pPr>
            <a:r>
              <a:rPr lang="sl" sz="3000" dirty="0"/>
              <a:t>spreminjanje svetilnosti diod</a:t>
            </a:r>
            <a:endParaRPr sz="3000" dirty="0"/>
          </a:p>
          <a:p>
            <a:pPr marL="0" lvl="0" indent="0" algn="l" rtl="0">
              <a:spcBef>
                <a:spcPts val="0"/>
              </a:spcBef>
              <a:spcAft>
                <a:spcPts val="0"/>
              </a:spcAft>
              <a:buNone/>
            </a:pPr>
            <a:endParaRPr dirty="0"/>
          </a:p>
        </p:txBody>
      </p:sp>
      <p:sp>
        <p:nvSpPr>
          <p:cNvPr id="157" name="Google Shape;157;p29"/>
          <p:cNvSpPr txBox="1"/>
          <p:nvPr/>
        </p:nvSpPr>
        <p:spPr>
          <a:xfrm>
            <a:off x="8371850" y="162550"/>
            <a:ext cx="7722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10.30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162551"/>
            <a:ext cx="85206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Podrobnejša navodila</a:t>
            </a:r>
            <a:endParaRPr sz="5000"/>
          </a:p>
        </p:txBody>
      </p:sp>
      <p:sp>
        <p:nvSpPr>
          <p:cNvPr id="163" name="Google Shape;163;p30"/>
          <p:cNvSpPr txBox="1"/>
          <p:nvPr/>
        </p:nvSpPr>
        <p:spPr>
          <a:xfrm>
            <a:off x="261225" y="1009450"/>
            <a:ext cx="8799900" cy="57393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SzPts val="2000"/>
              <a:buAutoNum type="arabicPeriod"/>
            </a:pPr>
            <a:r>
              <a:rPr lang="sl" sz="2000"/>
              <a:t>ob kliku na tipko A naj pokaže temperaturo z grafom, B prikaže svetlobo, posameznika v paru hkrati pritisneta tipko A in B, Micro:bit pokaže število do 100 (faktor zaljubljenosti)</a:t>
            </a:r>
            <a:endParaRPr sz="2000"/>
          </a:p>
          <a:p>
            <a:pPr marL="457200" marR="0" lvl="0" indent="-355600" algn="l" rtl="0">
              <a:lnSpc>
                <a:spcPct val="100000"/>
              </a:lnSpc>
              <a:spcBef>
                <a:spcPts val="0"/>
              </a:spcBef>
              <a:spcAft>
                <a:spcPts val="0"/>
              </a:spcAft>
              <a:buSzPts val="2000"/>
              <a:buAutoNum type="arabicPeriod"/>
            </a:pPr>
            <a:r>
              <a:rPr lang="sl" sz="2000"/>
              <a:t>na Micro:bitu se prikazuje utripajoče srce </a:t>
            </a:r>
            <a:endParaRPr sz="2000"/>
          </a:p>
          <a:p>
            <a:pPr marL="457200" marR="0" lvl="0" indent="-355600" algn="l" rtl="0">
              <a:lnSpc>
                <a:spcPct val="100000"/>
              </a:lnSpc>
              <a:spcBef>
                <a:spcPts val="0"/>
              </a:spcBef>
              <a:spcAft>
                <a:spcPts val="0"/>
              </a:spcAft>
              <a:buSzPts val="2000"/>
              <a:buAutoNum type="arabicPeriod"/>
            </a:pPr>
            <a:r>
              <a:rPr lang="sl" sz="2000"/>
              <a:t>ko potresemo Micro:bit se prikaže število med 1 in 6 (naključno število pri metu kocke)</a:t>
            </a:r>
            <a:endParaRPr sz="2000"/>
          </a:p>
          <a:p>
            <a:pPr marL="457200" marR="0" lvl="0" indent="-355600" algn="l" rtl="0">
              <a:lnSpc>
                <a:spcPct val="100000"/>
              </a:lnSpc>
              <a:spcBef>
                <a:spcPts val="0"/>
              </a:spcBef>
              <a:spcAft>
                <a:spcPts val="0"/>
              </a:spcAft>
              <a:buSzPts val="2000"/>
              <a:buAutoNum type="arabicPeriod"/>
            </a:pPr>
            <a:r>
              <a:rPr lang="sl" sz="2000"/>
              <a:t>Micro:bitu postavimo vprašanje, čarobna krogla oz. Micro:bit na vprašanje odgovarja z: vsekakor, mogoče, verjetno ali nikoli</a:t>
            </a:r>
            <a:endParaRPr sz="2000"/>
          </a:p>
          <a:p>
            <a:pPr marL="457200" marR="0" lvl="0" indent="-355600" algn="l" rtl="0">
              <a:lnSpc>
                <a:spcPct val="100000"/>
              </a:lnSpc>
              <a:spcBef>
                <a:spcPts val="0"/>
              </a:spcBef>
              <a:spcAft>
                <a:spcPts val="0"/>
              </a:spcAft>
              <a:buSzPts val="2000"/>
              <a:buAutoNum type="arabicPeriod"/>
            </a:pPr>
            <a:r>
              <a:rPr lang="sl" sz="2000"/>
              <a:t>Odštevalnik (s klikom na A+B postavimo čas na 0, s pritiskanjem na tipko A določimo sekunde, s klikom na tipko B prične odštevati od nastavljene številke do nule.</a:t>
            </a:r>
            <a:endParaRPr sz="2000"/>
          </a:p>
          <a:p>
            <a:pPr marL="457200" marR="0" lvl="0" indent="-355600" algn="l" rtl="0">
              <a:lnSpc>
                <a:spcPct val="100000"/>
              </a:lnSpc>
              <a:spcBef>
                <a:spcPts val="0"/>
              </a:spcBef>
              <a:spcAft>
                <a:spcPts val="0"/>
              </a:spcAft>
              <a:buSzPts val="2000"/>
              <a:buAutoNum type="arabicPeriod"/>
            </a:pPr>
            <a:r>
              <a:rPr lang="sl" sz="2000"/>
              <a:t>Ustvari takšen program, ki prebere temperaturo in jo izpiše na zaslon v Celzijih. Če pritisnemo gumb B naj izpiše temperaturo v Fahrenheitih. Če stisnemo gumb A, naj izpiše temperaturo v Celzijih. Formulo za preračun stopinj C v F poišči na spletu.</a:t>
            </a:r>
            <a:endParaRPr sz="2000"/>
          </a:p>
          <a:p>
            <a:pPr marL="457200" marR="0" lvl="0" indent="-355600" algn="l" rtl="0">
              <a:lnSpc>
                <a:spcPct val="100000"/>
              </a:lnSpc>
              <a:spcBef>
                <a:spcPts val="0"/>
              </a:spcBef>
              <a:spcAft>
                <a:spcPts val="0"/>
              </a:spcAft>
              <a:buSzPts val="2000"/>
              <a:buAutoNum type="arabicPeriod"/>
            </a:pPr>
            <a:r>
              <a:rPr lang="sl" sz="2000"/>
              <a:t>Prižgane naj bodo vse diode. Merilnik svetlobe naj izmeri svetlobo in ob nižji svetlobi poveča svetilnost. Če je svetlobe veliko, naj se svetilnost diod zniža.</a:t>
            </a:r>
            <a:endParaRPr sz="2000"/>
          </a:p>
        </p:txBody>
      </p:sp>
      <p:sp>
        <p:nvSpPr>
          <p:cNvPr id="164" name="Google Shape;164;p30"/>
          <p:cNvSpPr txBox="1"/>
          <p:nvPr/>
        </p:nvSpPr>
        <p:spPr>
          <a:xfrm>
            <a:off x="8371850" y="162550"/>
            <a:ext cx="7722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10.30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l" sz="5000"/>
              <a:t>Spreminjanje svetilnosti diod</a:t>
            </a:r>
            <a:endParaRPr sz="5000"/>
          </a:p>
        </p:txBody>
      </p:sp>
      <p:sp>
        <p:nvSpPr>
          <p:cNvPr id="170" name="Google Shape;170;p31"/>
          <p:cNvSpPr txBox="1">
            <a:spLocks noGrp="1"/>
          </p:cNvSpPr>
          <p:nvPr>
            <p:ph type="body" idx="1"/>
          </p:nvPr>
        </p:nvSpPr>
        <p:spPr>
          <a:xfrm>
            <a:off x="311700" y="1646658"/>
            <a:ext cx="8520600" cy="445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lnSpc>
                <a:spcPct val="100000"/>
              </a:lnSpc>
              <a:spcBef>
                <a:spcPts val="1600"/>
              </a:spcBef>
              <a:spcAft>
                <a:spcPts val="0"/>
              </a:spcAft>
              <a:buClr>
                <a:srgbClr val="000000"/>
              </a:buClr>
              <a:buSzPts val="1100"/>
              <a:buFont typeface="Arial"/>
              <a:buNone/>
            </a:pPr>
            <a:r>
              <a:rPr lang="sl" dirty="0"/>
              <a:t>Prižgane naj bodo vse diode. Merilnik svetlobe naj izmeri svetlobo in ob nižji svetlobi poveča svetilnost. Če je svetlobe veliko, naj se svetilnost diod zniža.</a:t>
            </a:r>
            <a:endParaRPr dirty="0"/>
          </a:p>
          <a:p>
            <a:pPr marL="0" lvl="0" indent="0" algn="l" rtl="0">
              <a:lnSpc>
                <a:spcPct val="100000"/>
              </a:lnSpc>
              <a:spcBef>
                <a:spcPts val="0"/>
              </a:spcBef>
              <a:spcAft>
                <a:spcPts val="0"/>
              </a:spcAft>
              <a:buClr>
                <a:srgbClr val="000000"/>
              </a:buClr>
              <a:buSzPts val="1100"/>
              <a:buFont typeface="Arial"/>
              <a:buNone/>
            </a:pPr>
            <a:r>
              <a:rPr lang="sl" dirty="0"/>
              <a:t> </a:t>
            </a:r>
            <a:endParaRPr dirty="0"/>
          </a:p>
          <a:p>
            <a:pPr marL="0" lvl="0" indent="0" algn="l" rtl="0">
              <a:lnSpc>
                <a:spcPct val="100000"/>
              </a:lnSpc>
              <a:spcBef>
                <a:spcPts val="0"/>
              </a:spcBef>
              <a:spcAft>
                <a:spcPts val="0"/>
              </a:spcAft>
              <a:buClr>
                <a:srgbClr val="000000"/>
              </a:buClr>
              <a:buSzPts val="1100"/>
              <a:buFont typeface="Arial"/>
              <a:buNone/>
            </a:pPr>
            <a:r>
              <a:rPr lang="sl" dirty="0"/>
              <a:t>Za merjenje svetlobe uporabljamo             ukaz, ki ga vstavimo v spremenljivko. Light level vrne številko. Če ni svetlobe vrne število 0, če je zelo svetlo pa številko 255.</a:t>
            </a:r>
            <a:endParaRPr dirty="0"/>
          </a:p>
          <a:p>
            <a:pPr marL="0" lvl="0" indent="0" algn="l" rtl="0">
              <a:lnSpc>
                <a:spcPct val="100000"/>
              </a:lnSpc>
              <a:spcBef>
                <a:spcPts val="0"/>
              </a:spcBef>
              <a:spcAft>
                <a:spcPts val="0"/>
              </a:spcAft>
              <a:buClr>
                <a:srgbClr val="000000"/>
              </a:buClr>
              <a:buSzPts val="1100"/>
              <a:buFont typeface="Arial"/>
              <a:buNone/>
            </a:pPr>
            <a:r>
              <a:rPr lang="sl" dirty="0"/>
              <a:t> </a:t>
            </a:r>
            <a:endParaRPr dirty="0"/>
          </a:p>
          <a:p>
            <a:pPr marL="0" lvl="0" indent="0" algn="l" rtl="0">
              <a:lnSpc>
                <a:spcPct val="100000"/>
              </a:lnSpc>
              <a:spcBef>
                <a:spcPts val="0"/>
              </a:spcBef>
              <a:spcAft>
                <a:spcPts val="0"/>
              </a:spcAft>
              <a:buClr>
                <a:srgbClr val="000000"/>
              </a:buClr>
              <a:buSzPts val="1100"/>
              <a:buFont typeface="Arial"/>
              <a:buNone/>
            </a:pPr>
            <a:r>
              <a:rPr lang="sl" dirty="0"/>
              <a:t>Svetilnost diod določimo z ukazom Set brightness (v bloku LED)</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Clr>
                <a:srgbClr val="000000"/>
              </a:buClr>
              <a:buSzPts val="1100"/>
              <a:buFont typeface="Arial"/>
              <a:buNone/>
            </a:pPr>
            <a:r>
              <a:rPr lang="sl" dirty="0"/>
              <a:t>Če želimo, da diode svetijo z največjo svetilnostjo, potem vpišemo število 255, drugače 0.</a:t>
            </a:r>
            <a:endParaRPr dirty="0"/>
          </a:p>
          <a:p>
            <a:pPr marL="0" lvl="0" indent="0" algn="l" rtl="0">
              <a:spcBef>
                <a:spcPts val="0"/>
              </a:spcBef>
              <a:spcAft>
                <a:spcPts val="1600"/>
              </a:spcAft>
              <a:buNone/>
            </a:pPr>
            <a:endParaRPr dirty="0"/>
          </a:p>
        </p:txBody>
      </p:sp>
      <p:pic>
        <p:nvPicPr>
          <p:cNvPr id="171" name="Google Shape;171;p31"/>
          <p:cNvPicPr preferRelativeResize="0"/>
          <p:nvPr/>
        </p:nvPicPr>
        <p:blipFill>
          <a:blip r:embed="rId3">
            <a:alphaModFix/>
          </a:blip>
          <a:stretch>
            <a:fillRect/>
          </a:stretch>
        </p:blipFill>
        <p:spPr>
          <a:xfrm>
            <a:off x="4907400" y="3252796"/>
            <a:ext cx="1428750" cy="352425"/>
          </a:xfrm>
          <a:prstGeom prst="rect">
            <a:avLst/>
          </a:prstGeom>
          <a:noFill/>
          <a:ln>
            <a:noFill/>
          </a:ln>
        </p:spPr>
      </p:pic>
      <p:pic>
        <p:nvPicPr>
          <p:cNvPr id="172" name="Google Shape;172;p31"/>
          <p:cNvPicPr preferRelativeResize="0"/>
          <p:nvPr/>
        </p:nvPicPr>
        <p:blipFill>
          <a:blip r:embed="rId4">
            <a:alphaModFix/>
          </a:blip>
          <a:stretch>
            <a:fillRect/>
          </a:stretch>
        </p:blipFill>
        <p:spPr>
          <a:xfrm>
            <a:off x="1005425" y="4749208"/>
            <a:ext cx="2190750" cy="438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9371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5000"/>
              <a:t>pogojni stavki, zanka</a:t>
            </a:r>
            <a:endParaRPr sz="5000"/>
          </a:p>
        </p:txBody>
      </p:sp>
      <p:sp>
        <p:nvSpPr>
          <p:cNvPr id="185" name="Google Shape;185;p33"/>
          <p:cNvSpPr txBox="1"/>
          <p:nvPr/>
        </p:nvSpPr>
        <p:spPr>
          <a:xfrm>
            <a:off x="479450" y="1114000"/>
            <a:ext cx="8444100" cy="54192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00000"/>
              </a:lnSpc>
              <a:spcBef>
                <a:spcPts val="0"/>
              </a:spcBef>
              <a:spcAft>
                <a:spcPts val="0"/>
              </a:spcAft>
              <a:buClr>
                <a:srgbClr val="000000"/>
              </a:buClr>
              <a:buSzPts val="2600"/>
              <a:buFont typeface="Arial"/>
              <a:buChar char="●"/>
            </a:pPr>
            <a:r>
              <a:rPr lang="sl" sz="2600"/>
              <a:t>naredimo </a:t>
            </a:r>
            <a:r>
              <a:rPr lang="sl" sz="2600">
                <a:uFill>
                  <a:noFill/>
                </a:uFill>
                <a:hlinkClick r:id="rId3"/>
              </a:rPr>
              <a:t>štoparico</a:t>
            </a:r>
            <a:r>
              <a:rPr lang="sl" sz="2600"/>
              <a:t>. </a:t>
            </a:r>
            <a:endParaRPr sz="2600"/>
          </a:p>
          <a:p>
            <a:pPr marL="914400" lvl="1" indent="-393700" algn="l" rtl="0">
              <a:spcBef>
                <a:spcPts val="0"/>
              </a:spcBef>
              <a:spcAft>
                <a:spcPts val="0"/>
              </a:spcAft>
              <a:buSzPts val="2600"/>
              <a:buChar char="○"/>
            </a:pPr>
            <a:r>
              <a:rPr lang="sl" sz="2600"/>
              <a:t>Z A+B resetiramo, </a:t>
            </a:r>
            <a:endParaRPr sz="2600"/>
          </a:p>
          <a:p>
            <a:pPr marL="914400" lvl="1" indent="-393700" algn="l" rtl="0">
              <a:spcBef>
                <a:spcPts val="0"/>
              </a:spcBef>
              <a:spcAft>
                <a:spcPts val="0"/>
              </a:spcAft>
              <a:buSzPts val="2600"/>
              <a:buChar char="○"/>
            </a:pPr>
            <a:r>
              <a:rPr lang="sl" sz="2600"/>
              <a:t>z A začnemo meriti, vsako sekundo sredinska dioda zasveti</a:t>
            </a:r>
            <a:endParaRPr sz="2600"/>
          </a:p>
          <a:p>
            <a:pPr marL="914400" lvl="1" indent="-393700" algn="l" rtl="0">
              <a:spcBef>
                <a:spcPts val="0"/>
              </a:spcBef>
              <a:spcAft>
                <a:spcPts val="0"/>
              </a:spcAft>
              <a:buSzPts val="2600"/>
              <a:buChar char="○"/>
            </a:pPr>
            <a:r>
              <a:rPr lang="sl" sz="2600"/>
              <a:t>z B ustavimo merjenje, izpiše se čas</a:t>
            </a:r>
            <a:endParaRPr sz="2600"/>
          </a:p>
          <a:p>
            <a:pPr marL="914400" lvl="0" indent="0" algn="l" rtl="0">
              <a:spcBef>
                <a:spcPts val="0"/>
              </a:spcBef>
              <a:spcAft>
                <a:spcPts val="0"/>
              </a:spcAft>
              <a:buNone/>
            </a:pPr>
            <a:endParaRPr sz="2600"/>
          </a:p>
          <a:p>
            <a:pPr marL="457200" marR="0" lvl="0" indent="-393700" algn="l" rtl="0">
              <a:lnSpc>
                <a:spcPct val="100000"/>
              </a:lnSpc>
              <a:spcBef>
                <a:spcPts val="0"/>
              </a:spcBef>
              <a:spcAft>
                <a:spcPts val="0"/>
              </a:spcAft>
              <a:buSzPts val="2600"/>
              <a:buChar char="●"/>
            </a:pPr>
            <a:r>
              <a:rPr lang="sl" sz="2600"/>
              <a:t>Nadgradnja štoparice</a:t>
            </a:r>
            <a:endParaRPr sz="2600"/>
          </a:p>
          <a:p>
            <a:pPr marL="914400" marR="0" lvl="1" indent="-393700" algn="l" rtl="0">
              <a:lnSpc>
                <a:spcPct val="100000"/>
              </a:lnSpc>
              <a:spcBef>
                <a:spcPts val="0"/>
              </a:spcBef>
              <a:spcAft>
                <a:spcPts val="0"/>
              </a:spcAft>
              <a:buClr>
                <a:srgbClr val="000000"/>
              </a:buClr>
              <a:buSzPts val="2600"/>
              <a:buFont typeface="Arial"/>
              <a:buChar char="○"/>
            </a:pPr>
            <a:r>
              <a:rPr lang="sl" sz="2600"/>
              <a:t>Z A+B resetiramo, </a:t>
            </a:r>
            <a:endParaRPr sz="2600"/>
          </a:p>
          <a:p>
            <a:pPr marL="914400" marR="0" lvl="1" indent="-393700" algn="l" rtl="0">
              <a:lnSpc>
                <a:spcPct val="100000"/>
              </a:lnSpc>
              <a:spcBef>
                <a:spcPts val="0"/>
              </a:spcBef>
              <a:spcAft>
                <a:spcPts val="0"/>
              </a:spcAft>
              <a:buClr>
                <a:srgbClr val="000000"/>
              </a:buClr>
              <a:buSzPts val="2600"/>
              <a:buFont typeface="Arial"/>
              <a:buChar char="○"/>
            </a:pPr>
            <a:r>
              <a:rPr lang="sl" sz="2600"/>
              <a:t>z A začnemo meriti, </a:t>
            </a:r>
            <a:endParaRPr sz="2600"/>
          </a:p>
          <a:p>
            <a:pPr marL="914400" marR="0" lvl="1" indent="-393700" algn="l" rtl="0">
              <a:lnSpc>
                <a:spcPct val="100000"/>
              </a:lnSpc>
              <a:spcBef>
                <a:spcPts val="0"/>
              </a:spcBef>
              <a:spcAft>
                <a:spcPts val="0"/>
              </a:spcAft>
              <a:buClr>
                <a:srgbClr val="000000"/>
              </a:buClr>
              <a:buSzPts val="2600"/>
              <a:buFont typeface="Arial"/>
              <a:buChar char="○"/>
            </a:pPr>
            <a:r>
              <a:rPr lang="sl" sz="2600"/>
              <a:t>z B vmesni čas, </a:t>
            </a:r>
            <a:endParaRPr sz="2600"/>
          </a:p>
          <a:p>
            <a:pPr marL="914400" marR="0" lvl="1" indent="-393700" algn="l" rtl="0">
              <a:lnSpc>
                <a:spcPct val="100000"/>
              </a:lnSpc>
              <a:spcBef>
                <a:spcPts val="0"/>
              </a:spcBef>
              <a:spcAft>
                <a:spcPts val="0"/>
              </a:spcAft>
              <a:buClr>
                <a:srgbClr val="000000"/>
              </a:buClr>
              <a:buSzPts val="2600"/>
              <a:buFont typeface="Arial"/>
              <a:buChar char="○"/>
            </a:pPr>
            <a:r>
              <a:rPr lang="sl" sz="2600"/>
              <a:t>s ponovnim A ustavimo in izpiše se končni rezultat in še vmesni čas</a:t>
            </a:r>
            <a:endParaRPr sz="2600"/>
          </a:p>
          <a:p>
            <a:pPr marL="914400" marR="0" lvl="1" indent="-393700" algn="l" rtl="0">
              <a:lnSpc>
                <a:spcPct val="100000"/>
              </a:lnSpc>
              <a:spcBef>
                <a:spcPts val="0"/>
              </a:spcBef>
              <a:spcAft>
                <a:spcPts val="0"/>
              </a:spcAft>
              <a:buSzPts val="2600"/>
              <a:buChar char="○"/>
            </a:pPr>
            <a:r>
              <a:rPr lang="sl" sz="2600"/>
              <a:t>potresemo in resetiramo štoparico </a:t>
            </a:r>
            <a:endParaRPr sz="2600"/>
          </a:p>
        </p:txBody>
      </p:sp>
      <p:sp>
        <p:nvSpPr>
          <p:cNvPr id="186" name="Google Shape;186;p33"/>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11.05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sl" sz="5000"/>
              <a:t>Druga naloga:</a:t>
            </a:r>
            <a:endParaRPr sz="5000"/>
          </a:p>
        </p:txBody>
      </p:sp>
      <p:sp>
        <p:nvSpPr>
          <p:cNvPr id="192" name="Google Shape;192;p34"/>
          <p:cNvSpPr txBox="1">
            <a:spLocks noGrp="1"/>
          </p:cNvSpPr>
          <p:nvPr>
            <p:ph type="body" idx="1"/>
          </p:nvPr>
        </p:nvSpPr>
        <p:spPr>
          <a:xfrm>
            <a:off x="311700" y="1638233"/>
            <a:ext cx="8520600" cy="445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Naredimo aplikacijo v kateri uporabnik pritisne tipko A in čez deset sekund B. Čas med obema klikoma naj bo čim bližje 10 sekundam.</a:t>
            </a: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3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sl" sz="3000">
                <a:solidFill>
                  <a:srgbClr val="000000"/>
                </a:solidFill>
                <a:latin typeface="Arial"/>
                <a:ea typeface="Arial"/>
                <a:cs typeface="Arial"/>
                <a:sym typeface="Arial"/>
              </a:rPr>
              <a:t>Izpiše naj koliko sekund prepozno ali prehitro smo pritisnili tipko B ali koliko sekund je preteklo med klikom na A in B.</a:t>
            </a:r>
            <a:endParaRPr sz="30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193" name="Google Shape;193;p34"/>
          <p:cNvSpPr txBox="1"/>
          <p:nvPr/>
        </p:nvSpPr>
        <p:spPr>
          <a:xfrm>
            <a:off x="8394500" y="162550"/>
            <a:ext cx="7497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a:t>11.20</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1213</Words>
  <Application>Microsoft Office PowerPoint</Application>
  <PresentationFormat>Diaprojekcija na zaslonu (4:3)</PresentationFormat>
  <Paragraphs>187</Paragraphs>
  <Slides>30</Slides>
  <Notes>30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30</vt:i4>
      </vt:variant>
    </vt:vector>
  </HeadingPairs>
  <TitlesOfParts>
    <vt:vector size="37" baseType="lpstr">
      <vt:lpstr>Source Code Pro</vt:lpstr>
      <vt:lpstr>Comic Sans MS</vt:lpstr>
      <vt:lpstr>Arial</vt:lpstr>
      <vt:lpstr>Amatic SC</vt:lpstr>
      <vt:lpstr>Calibri</vt:lpstr>
      <vt:lpstr>Beach Day</vt:lpstr>
      <vt:lpstr>Custom</vt:lpstr>
      <vt:lpstr>Predstavitev Micro:bita - sprednja stran</vt:lpstr>
      <vt:lpstr>Predstavitev Micro:bita - zadnja stran</vt:lpstr>
      <vt:lpstr>prvi koraki v programiranje</vt:lpstr>
      <vt:lpstr>prvi koraki v programiranje: </vt:lpstr>
      <vt:lpstr>Osnovni koncepti programiranja</vt:lpstr>
      <vt:lpstr>Podrobnejša navodila</vt:lpstr>
      <vt:lpstr>Spreminjanje svetilnosti diod</vt:lpstr>
      <vt:lpstr>pogojni stavki, zanka</vt:lpstr>
      <vt:lpstr>Druga naloga:</vt:lpstr>
      <vt:lpstr>Tretja naloga: Kompas</vt:lpstr>
      <vt:lpstr>Izziv: Kompas, ki ni čisto natančen ☺</vt:lpstr>
      <vt:lpstr>PowerPointova predstavitev</vt:lpstr>
      <vt:lpstr>najmanj natančen Kompas</vt:lpstr>
      <vt:lpstr>kompas s puščicami</vt:lpstr>
      <vt:lpstr>Detektor magneta</vt:lpstr>
      <vt:lpstr>Radio</vt:lpstr>
      <vt:lpstr>Vroči krompirček</vt:lpstr>
      <vt:lpstr>Vroči krompirček</vt:lpstr>
      <vt:lpstr>Inicializacija</vt:lpstr>
      <vt:lpstr>Začetek igre</vt:lpstr>
      <vt:lpstr>pOŠILJANJE KROMPIRJA</vt:lpstr>
      <vt:lpstr>Sprejemanje krompirja</vt:lpstr>
      <vt:lpstr>Glasovalni strojček</vt:lpstr>
      <vt:lpstr>Ali ste pripravljeni na test?</vt:lpstr>
      <vt:lpstr>Ob kliku na tipko B se:</vt:lpstr>
      <vt:lpstr>Ob kliku na  gumb A:</vt:lpstr>
      <vt:lpstr>Igre - ulovi piko</vt:lpstr>
      <vt:lpstr>Pospeškomer</vt:lpstr>
      <vt:lpstr>Rešitev Kompasa</vt:lpstr>
      <vt:lpstr>Rešitev nenatančnega Kompasa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FIZIČNO RAČUNALNIŠTVO Z MICROBITOM IN FISCHERTECHNIK (1. dan)</dc:title>
  <dc:creator>Rač4</dc:creator>
  <cp:lastModifiedBy>Rač4</cp:lastModifiedBy>
  <cp:revision>2</cp:revision>
  <dcterms:modified xsi:type="dcterms:W3CDTF">2019-04-18T11:44:55Z</dcterms:modified>
</cp:coreProperties>
</file>