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19"/>
  </p:notesMasterIdLst>
  <p:sldIdLst>
    <p:sldId id="257" r:id="rId2"/>
    <p:sldId id="258" r:id="rId3"/>
    <p:sldId id="259" r:id="rId4"/>
    <p:sldId id="261" r:id="rId5"/>
    <p:sldId id="263" r:id="rId6"/>
    <p:sldId id="272" r:id="rId7"/>
    <p:sldId id="262" r:id="rId8"/>
    <p:sldId id="264" r:id="rId9"/>
    <p:sldId id="275" r:id="rId10"/>
    <p:sldId id="265" r:id="rId11"/>
    <p:sldId id="266" r:id="rId12"/>
    <p:sldId id="268" r:id="rId13"/>
    <p:sldId id="271" r:id="rId14"/>
    <p:sldId id="269" r:id="rId15"/>
    <p:sldId id="267" r:id="rId16"/>
    <p:sldId id="270" r:id="rId17"/>
    <p:sldId id="276" r:id="rId18"/>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707" autoAdjust="0"/>
  </p:normalViewPr>
  <p:slideViewPr>
    <p:cSldViewPr snapToGrid="0">
      <p:cViewPr varScale="1">
        <p:scale>
          <a:sx n="74" d="100"/>
          <a:sy n="74" d="100"/>
        </p:scale>
        <p:origin x="19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8427" cy="513508"/>
          </a:xfrm>
          <a:prstGeom prst="rect">
            <a:avLst/>
          </a:prstGeom>
        </p:spPr>
        <p:txBody>
          <a:bodyPr vert="horz" lIns="95838" tIns="47919" rIns="95838" bIns="47919" rtlCol="0"/>
          <a:lstStyle>
            <a:lvl1pPr algn="l">
              <a:defRPr sz="1300"/>
            </a:lvl1pPr>
          </a:lstStyle>
          <a:p>
            <a:endParaRPr lang="sl-SI"/>
          </a:p>
        </p:txBody>
      </p:sp>
      <p:sp>
        <p:nvSpPr>
          <p:cNvPr id="3" name="Označba mesta datuma 2"/>
          <p:cNvSpPr>
            <a:spLocks noGrp="1"/>
          </p:cNvSpPr>
          <p:nvPr>
            <p:ph type="dt" idx="1"/>
          </p:nvPr>
        </p:nvSpPr>
        <p:spPr>
          <a:xfrm>
            <a:off x="4023992" y="0"/>
            <a:ext cx="3078427" cy="513508"/>
          </a:xfrm>
          <a:prstGeom prst="rect">
            <a:avLst/>
          </a:prstGeom>
        </p:spPr>
        <p:txBody>
          <a:bodyPr vert="horz" lIns="95838" tIns="47919" rIns="95838" bIns="47919" rtlCol="0"/>
          <a:lstStyle>
            <a:lvl1pPr algn="r">
              <a:defRPr sz="1300"/>
            </a:lvl1pPr>
          </a:lstStyle>
          <a:p>
            <a:fld id="{4D0E482C-DB1E-48E1-9DB3-DF9F25C8C3D6}" type="datetimeFigureOut">
              <a:rPr lang="sl-SI" smtClean="0"/>
              <a:t>4. 03. 2025</a:t>
            </a:fld>
            <a:endParaRPr lang="sl-SI"/>
          </a:p>
        </p:txBody>
      </p:sp>
      <p:sp>
        <p:nvSpPr>
          <p:cNvPr id="4" name="Označba mesta stranske slike 3"/>
          <p:cNvSpPr>
            <a:spLocks noGrp="1" noRot="1" noChangeAspect="1"/>
          </p:cNvSpPr>
          <p:nvPr>
            <p:ph type="sldImg" idx="2"/>
          </p:nvPr>
        </p:nvSpPr>
        <p:spPr>
          <a:xfrm>
            <a:off x="481013" y="1277938"/>
            <a:ext cx="6142037" cy="3454400"/>
          </a:xfrm>
          <a:prstGeom prst="rect">
            <a:avLst/>
          </a:prstGeom>
          <a:noFill/>
          <a:ln w="12700">
            <a:solidFill>
              <a:prstClr val="black"/>
            </a:solidFill>
          </a:ln>
        </p:spPr>
        <p:txBody>
          <a:bodyPr vert="horz" lIns="95838" tIns="47919" rIns="95838" bIns="47919" rtlCol="0" anchor="ctr"/>
          <a:lstStyle/>
          <a:p>
            <a:endParaRPr lang="sl-SI"/>
          </a:p>
        </p:txBody>
      </p:sp>
      <p:sp>
        <p:nvSpPr>
          <p:cNvPr id="5" name="Označba mesta opomb 4"/>
          <p:cNvSpPr>
            <a:spLocks noGrp="1"/>
          </p:cNvSpPr>
          <p:nvPr>
            <p:ph type="body" sz="quarter" idx="3"/>
          </p:nvPr>
        </p:nvSpPr>
        <p:spPr>
          <a:xfrm>
            <a:off x="710407" y="4925408"/>
            <a:ext cx="5683250" cy="4029879"/>
          </a:xfrm>
          <a:prstGeom prst="rect">
            <a:avLst/>
          </a:prstGeom>
        </p:spPr>
        <p:txBody>
          <a:bodyPr vert="horz" lIns="95838" tIns="47919" rIns="95838" bIns="47919"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721107"/>
            <a:ext cx="3078427" cy="513507"/>
          </a:xfrm>
          <a:prstGeom prst="rect">
            <a:avLst/>
          </a:prstGeom>
        </p:spPr>
        <p:txBody>
          <a:bodyPr vert="horz" lIns="95838" tIns="47919" rIns="95838" bIns="47919" rtlCol="0" anchor="b"/>
          <a:lstStyle>
            <a:lvl1pPr algn="l">
              <a:defRPr sz="1300"/>
            </a:lvl1pPr>
          </a:lstStyle>
          <a:p>
            <a:endParaRPr lang="sl-SI"/>
          </a:p>
        </p:txBody>
      </p:sp>
      <p:sp>
        <p:nvSpPr>
          <p:cNvPr id="7" name="Označba mesta številke diapozitiva 6"/>
          <p:cNvSpPr>
            <a:spLocks noGrp="1"/>
          </p:cNvSpPr>
          <p:nvPr>
            <p:ph type="sldNum" sz="quarter" idx="5"/>
          </p:nvPr>
        </p:nvSpPr>
        <p:spPr>
          <a:xfrm>
            <a:off x="4023992" y="9721107"/>
            <a:ext cx="3078427" cy="513507"/>
          </a:xfrm>
          <a:prstGeom prst="rect">
            <a:avLst/>
          </a:prstGeom>
        </p:spPr>
        <p:txBody>
          <a:bodyPr vert="horz" lIns="95838" tIns="47919" rIns="95838" bIns="47919" rtlCol="0" anchor="b"/>
          <a:lstStyle>
            <a:lvl1pPr algn="r">
              <a:defRPr sz="1300"/>
            </a:lvl1pPr>
          </a:lstStyle>
          <a:p>
            <a:fld id="{F9F2E536-EE64-42B2-BEF7-7661A5477C3C}" type="slidenum">
              <a:rPr lang="sl-SI" smtClean="0"/>
              <a:t>‹#›</a:t>
            </a:fld>
            <a:endParaRPr lang="sl-SI"/>
          </a:p>
        </p:txBody>
      </p:sp>
    </p:spTree>
    <p:extLst>
      <p:ext uri="{BB962C8B-B14F-4D97-AF65-F5344CB8AC3E}">
        <p14:creationId xmlns:p14="http://schemas.microsoft.com/office/powerpoint/2010/main" val="393142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a:t>
            </a:fld>
            <a:endParaRPr lang="sl-SI"/>
          </a:p>
        </p:txBody>
      </p:sp>
    </p:spTree>
    <p:extLst>
      <p:ext uri="{BB962C8B-B14F-4D97-AF65-F5344CB8AC3E}">
        <p14:creationId xmlns:p14="http://schemas.microsoft.com/office/powerpoint/2010/main" val="3422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10</a:t>
            </a:fld>
            <a:endParaRPr lang="sl-SI"/>
          </a:p>
        </p:txBody>
      </p:sp>
    </p:spTree>
    <p:extLst>
      <p:ext uri="{BB962C8B-B14F-4D97-AF65-F5344CB8AC3E}">
        <p14:creationId xmlns:p14="http://schemas.microsoft.com/office/powerpoint/2010/main" val="177679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11</a:t>
            </a:fld>
            <a:endParaRPr lang="sl-SI"/>
          </a:p>
        </p:txBody>
      </p:sp>
    </p:spTree>
    <p:extLst>
      <p:ext uri="{BB962C8B-B14F-4D97-AF65-F5344CB8AC3E}">
        <p14:creationId xmlns:p14="http://schemas.microsoft.com/office/powerpoint/2010/main" val="110412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12</a:t>
            </a:fld>
            <a:endParaRPr lang="sl-SI"/>
          </a:p>
        </p:txBody>
      </p:sp>
    </p:spTree>
    <p:extLst>
      <p:ext uri="{BB962C8B-B14F-4D97-AF65-F5344CB8AC3E}">
        <p14:creationId xmlns:p14="http://schemas.microsoft.com/office/powerpoint/2010/main" val="414907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13</a:t>
            </a:fld>
            <a:endParaRPr lang="sl-SI"/>
          </a:p>
        </p:txBody>
      </p:sp>
    </p:spTree>
    <p:extLst>
      <p:ext uri="{BB962C8B-B14F-4D97-AF65-F5344CB8AC3E}">
        <p14:creationId xmlns:p14="http://schemas.microsoft.com/office/powerpoint/2010/main" val="49708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14</a:t>
            </a:fld>
            <a:endParaRPr lang="sl-SI"/>
          </a:p>
        </p:txBody>
      </p:sp>
    </p:spTree>
    <p:extLst>
      <p:ext uri="{BB962C8B-B14F-4D97-AF65-F5344CB8AC3E}">
        <p14:creationId xmlns:p14="http://schemas.microsoft.com/office/powerpoint/2010/main" val="31414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15</a:t>
            </a:fld>
            <a:endParaRPr lang="sl-SI"/>
          </a:p>
        </p:txBody>
      </p:sp>
    </p:spTree>
    <p:extLst>
      <p:ext uri="{BB962C8B-B14F-4D97-AF65-F5344CB8AC3E}">
        <p14:creationId xmlns:p14="http://schemas.microsoft.com/office/powerpoint/2010/main" val="292575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16</a:t>
            </a:fld>
            <a:endParaRPr lang="sl-SI"/>
          </a:p>
        </p:txBody>
      </p:sp>
    </p:spTree>
    <p:extLst>
      <p:ext uri="{BB962C8B-B14F-4D97-AF65-F5344CB8AC3E}">
        <p14:creationId xmlns:p14="http://schemas.microsoft.com/office/powerpoint/2010/main" val="3452944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17</a:t>
            </a:fld>
            <a:endParaRPr lang="sl-SI"/>
          </a:p>
        </p:txBody>
      </p:sp>
    </p:spTree>
    <p:extLst>
      <p:ext uri="{BB962C8B-B14F-4D97-AF65-F5344CB8AC3E}">
        <p14:creationId xmlns:p14="http://schemas.microsoft.com/office/powerpoint/2010/main" val="5530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2</a:t>
            </a:fld>
            <a:endParaRPr lang="sl-SI"/>
          </a:p>
        </p:txBody>
      </p:sp>
    </p:spTree>
    <p:extLst>
      <p:ext uri="{BB962C8B-B14F-4D97-AF65-F5344CB8AC3E}">
        <p14:creationId xmlns:p14="http://schemas.microsoft.com/office/powerpoint/2010/main" val="338848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300" b="1" dirty="0"/>
              <a:t>Abolicionizem</a:t>
            </a:r>
          </a:p>
          <a:p>
            <a:endParaRPr lang="sl-SI" sz="1300" dirty="0"/>
          </a:p>
          <a:p>
            <a:r>
              <a:rPr lang="sl-SI" sz="1300" dirty="0"/>
              <a:t>Rumene – abolicionistične</a:t>
            </a:r>
          </a:p>
          <a:p>
            <a:r>
              <a:rPr lang="sl-SI" sz="1300" dirty="0"/>
              <a:t>Oranžne – abolicionistične za večino </a:t>
            </a:r>
            <a:r>
              <a:rPr lang="sl-SI" sz="1300" dirty="0" err="1"/>
              <a:t>kd</a:t>
            </a:r>
            <a:r>
              <a:rPr lang="sl-SI" sz="1300" dirty="0"/>
              <a:t> in večino časa (smrtna kazen samo v primeru vojne ali izrednih razmer)</a:t>
            </a:r>
          </a:p>
          <a:p>
            <a:r>
              <a:rPr lang="sl-SI" sz="1300" dirty="0"/>
              <a:t>Temno modre – de </a:t>
            </a:r>
            <a:r>
              <a:rPr lang="sl-SI" sz="1300" dirty="0" err="1"/>
              <a:t>facto</a:t>
            </a:r>
            <a:r>
              <a:rPr lang="sl-SI" sz="1300" dirty="0"/>
              <a:t> abolicionistične</a:t>
            </a:r>
          </a:p>
          <a:p>
            <a:r>
              <a:rPr lang="sl-SI" sz="1300" dirty="0"/>
              <a:t>Svetlo modre - </a:t>
            </a:r>
            <a:r>
              <a:rPr lang="sl-SI" sz="1300" dirty="0" err="1"/>
              <a:t>retencionistične</a:t>
            </a:r>
            <a:endParaRPr lang="sl-SI" sz="1300" dirty="0"/>
          </a:p>
          <a:p>
            <a:endParaRPr lang="sl-SI" sz="1300" dirty="0"/>
          </a:p>
          <a:p>
            <a:r>
              <a:rPr lang="sl-SI" sz="1300" dirty="0"/>
              <a:t>Strnjeno o smrtni kazni in njenemu odpravljanju: Čepon, 2021: https://dk.um.si/IzpisGradiva.php?id=79542&amp;lang=slv</a:t>
            </a:r>
          </a:p>
          <a:p>
            <a:endParaRPr lang="sl-SI" sz="1300" dirty="0"/>
          </a:p>
          <a:p>
            <a:pPr algn="l"/>
            <a:r>
              <a:rPr lang="sl-SI" b="0" i="0" dirty="0">
                <a:solidFill>
                  <a:srgbClr val="000000"/>
                </a:solidFill>
                <a:effectLst/>
                <a:latin typeface="open_sansregular"/>
              </a:rPr>
              <a:t>Zabeležene usmrtitve leta 2022 so dosegle največ primerov v zadnjih petih letih, saj so najbolj razvpiti krvniki na Bližnjem vzhodu in v Severni Afriki izvajali ubijalske pohode. </a:t>
            </a:r>
          </a:p>
          <a:p>
            <a:pPr algn="l"/>
            <a:r>
              <a:rPr lang="sl-SI" b="0" i="0" dirty="0">
                <a:solidFill>
                  <a:srgbClr val="000000"/>
                </a:solidFill>
                <a:effectLst/>
                <a:latin typeface="open_sansregular"/>
              </a:rPr>
              <a:t>Znano je, da je bilo v 20 državah usmrčenih skupno </a:t>
            </a:r>
            <a:r>
              <a:rPr lang="sl-SI" b="1" i="0" dirty="0">
                <a:solidFill>
                  <a:srgbClr val="000000"/>
                </a:solidFill>
                <a:effectLst/>
                <a:latin typeface="open_sansregular"/>
              </a:rPr>
              <a:t>883 ljudi</a:t>
            </a:r>
            <a:r>
              <a:rPr lang="sl-SI" b="0" i="0" dirty="0">
                <a:solidFill>
                  <a:srgbClr val="000000"/>
                </a:solidFill>
                <a:effectLst/>
                <a:latin typeface="open_sansregular"/>
              </a:rPr>
              <a:t>, kar je </a:t>
            </a:r>
            <a:r>
              <a:rPr lang="sl-SI" b="1" i="0" dirty="0">
                <a:solidFill>
                  <a:srgbClr val="000000"/>
                </a:solidFill>
                <a:effectLst/>
                <a:latin typeface="open_sansregular"/>
              </a:rPr>
              <a:t>53-odstotno povečanje v primerjavi z letom 2021</a:t>
            </a:r>
            <a:r>
              <a:rPr lang="sl-SI" b="0" i="0" dirty="0">
                <a:solidFill>
                  <a:srgbClr val="000000"/>
                </a:solidFill>
                <a:effectLst/>
                <a:latin typeface="open_sansregular"/>
              </a:rPr>
              <a:t>. Ta porast usmrtitev, ki ne vključuje podatkov o tisočih usmrtitvah, ki bi se v letu 2022 naj izvedle na Kitajskem, je največja v državah Bližnjega vzhoda in Severne Afrike, kjer so zabeležene številke narasle s 520 leta 2021 na 825 leta 2022.</a:t>
            </a:r>
          </a:p>
          <a:p>
            <a:pPr algn="l"/>
            <a:r>
              <a:rPr lang="sl-SI" b="0" i="0" dirty="0">
                <a:solidFill>
                  <a:srgbClr val="000000"/>
                </a:solidFill>
                <a:effectLst/>
                <a:latin typeface="open_sansregular"/>
              </a:rPr>
              <a:t>Zaskrbljujoče je, da so 90 % svetovno znanih usmrtitev zunaj Kitajske izvedle samo tri države v regiji. Število zabeleženih usmrtitev v Iranu je naraslo s 314 leta 2021 na 576 leta 2022; Številke so se v Savdski Arabiji potrojile, s 65 leta 2021 na 196 leta 2022 – največ, ki jih je zabeležila </a:t>
            </a:r>
            <a:r>
              <a:rPr lang="sl-SI" b="0" i="0" dirty="0" err="1">
                <a:solidFill>
                  <a:srgbClr val="000000"/>
                </a:solidFill>
                <a:effectLst/>
                <a:latin typeface="open_sansregular"/>
              </a:rPr>
              <a:t>Amnesty</a:t>
            </a:r>
            <a:r>
              <a:rPr lang="sl-SI" b="0" i="0" dirty="0">
                <a:solidFill>
                  <a:srgbClr val="000000"/>
                </a:solidFill>
                <a:effectLst/>
                <a:latin typeface="open_sansregular"/>
              </a:rPr>
              <a:t> v 30 letih – medtem ko je Egipt usmrtil 24 posameznikov.</a:t>
            </a:r>
          </a:p>
          <a:p>
            <a:pPr algn="l"/>
            <a:endParaRPr lang="sl-SI" b="0" i="0" dirty="0">
              <a:solidFill>
                <a:srgbClr val="000000"/>
              </a:solidFill>
              <a:effectLst/>
              <a:latin typeface="open_sansregular"/>
            </a:endParaRPr>
          </a:p>
          <a:p>
            <a:pPr algn="l">
              <a:buFont typeface="Arial" panose="020B0604020202020204" pitchFamily="34" charset="0"/>
              <a:buChar char="•"/>
            </a:pPr>
            <a:r>
              <a:rPr lang="sl-SI" b="0" i="0" dirty="0">
                <a:solidFill>
                  <a:srgbClr val="000000"/>
                </a:solidFill>
                <a:effectLst/>
                <a:latin typeface="open_sansregular"/>
              </a:rPr>
              <a:t>Največ sodnih usmrtitev, zabeleženih na svetovni ravni od leta 2017.</a:t>
            </a:r>
          </a:p>
          <a:p>
            <a:pPr algn="l">
              <a:buFont typeface="Arial" panose="020B0604020202020204" pitchFamily="34" charset="0"/>
              <a:buChar char="•"/>
            </a:pPr>
            <a:r>
              <a:rPr lang="sl-SI" b="0" i="0" dirty="0">
                <a:solidFill>
                  <a:srgbClr val="000000"/>
                </a:solidFill>
                <a:effectLst/>
                <a:latin typeface="open_sansregular"/>
              </a:rPr>
              <a:t>V Savdski Arabiji v enem dnevu usmrčenih 81 ljudi.</a:t>
            </a:r>
          </a:p>
          <a:p>
            <a:pPr algn="l">
              <a:buFont typeface="Arial" panose="020B0604020202020204" pitchFamily="34" charset="0"/>
              <a:buChar char="•"/>
            </a:pPr>
            <a:r>
              <a:rPr lang="sl-SI" b="0" i="0" dirty="0">
                <a:solidFill>
                  <a:srgbClr val="000000"/>
                </a:solidFill>
                <a:effectLst/>
                <a:latin typeface="open_sansregular"/>
              </a:rPr>
              <a:t>20 držav, za katere je znano, da so izvajale usmrtitve.</a:t>
            </a:r>
          </a:p>
          <a:p>
            <a:pPr algn="l">
              <a:buFont typeface="Arial" panose="020B0604020202020204" pitchFamily="34" charset="0"/>
              <a:buChar char="•"/>
            </a:pPr>
            <a:r>
              <a:rPr lang="sl-SI" b="0" i="0" dirty="0">
                <a:solidFill>
                  <a:srgbClr val="000000"/>
                </a:solidFill>
                <a:effectLst/>
                <a:latin typeface="open_sansregular"/>
              </a:rPr>
              <a:t>Šest držav je v celoti ali delno odpravilo smrtno kazen.</a:t>
            </a:r>
          </a:p>
          <a:p>
            <a:pPr algn="l"/>
            <a:r>
              <a:rPr lang="sl-SI" b="0" i="0" dirty="0">
                <a:solidFill>
                  <a:srgbClr val="000000"/>
                </a:solidFill>
                <a:effectLst/>
                <a:latin typeface="open_sansregular"/>
              </a:rPr>
              <a:t>Zabeležene usmrtitve leta 2022 so dosegle največ primerov v zadnjih petih letih, saj so najbolj razvpiti krvniki na Bližnjem vzhodu in v severni Afriki izvajali ubijalske pohode, je sporočila </a:t>
            </a:r>
            <a:r>
              <a:rPr lang="sl-SI" b="0" i="0" dirty="0" err="1">
                <a:solidFill>
                  <a:srgbClr val="000000"/>
                </a:solidFill>
                <a:effectLst/>
                <a:latin typeface="open_sansregular"/>
              </a:rPr>
              <a:t>Amnesty</a:t>
            </a:r>
            <a:r>
              <a:rPr lang="sl-SI" b="0" i="0" dirty="0">
                <a:solidFill>
                  <a:srgbClr val="000000"/>
                </a:solidFill>
                <a:effectLst/>
                <a:latin typeface="open_sansregular"/>
              </a:rPr>
              <a:t> </a:t>
            </a:r>
            <a:r>
              <a:rPr lang="sl-SI" b="0" i="0" dirty="0" err="1">
                <a:solidFill>
                  <a:srgbClr val="000000"/>
                </a:solidFill>
                <a:effectLst/>
                <a:latin typeface="open_sansregular"/>
              </a:rPr>
              <a:t>International</a:t>
            </a:r>
            <a:r>
              <a:rPr lang="sl-SI" b="0" i="0" dirty="0">
                <a:solidFill>
                  <a:srgbClr val="000000"/>
                </a:solidFill>
                <a:effectLst/>
                <a:latin typeface="open_sansregular"/>
              </a:rPr>
              <a:t> ob objavi svojega letnega pregleda smrtne kazni.</a:t>
            </a:r>
          </a:p>
          <a:p>
            <a:pPr algn="l"/>
            <a:endParaRPr lang="sl-SI" b="0" i="0" dirty="0">
              <a:solidFill>
                <a:srgbClr val="000000"/>
              </a:solidFill>
              <a:effectLst/>
              <a:latin typeface="open_sansregular"/>
            </a:endParaRPr>
          </a:p>
          <a:p>
            <a:pPr algn="l"/>
            <a:r>
              <a:rPr lang="sl-SI" b="0" i="0" dirty="0">
                <a:solidFill>
                  <a:srgbClr val="000000"/>
                </a:solidFill>
                <a:effectLst/>
                <a:latin typeface="open_sansregular"/>
              </a:rPr>
              <a:t>Znano je, da je bilo v 20 državah usmrčenih skupno </a:t>
            </a:r>
            <a:r>
              <a:rPr lang="sl-SI" b="1" i="0" dirty="0">
                <a:solidFill>
                  <a:srgbClr val="000000"/>
                </a:solidFill>
                <a:effectLst/>
                <a:latin typeface="open_sansregular"/>
              </a:rPr>
              <a:t>883 ljudi</a:t>
            </a:r>
            <a:r>
              <a:rPr lang="sl-SI" b="0" i="0" dirty="0">
                <a:solidFill>
                  <a:srgbClr val="000000"/>
                </a:solidFill>
                <a:effectLst/>
                <a:latin typeface="open_sansregular"/>
              </a:rPr>
              <a:t>, kar je </a:t>
            </a:r>
            <a:r>
              <a:rPr lang="sl-SI" b="1" i="0" dirty="0">
                <a:solidFill>
                  <a:srgbClr val="000000"/>
                </a:solidFill>
                <a:effectLst/>
                <a:latin typeface="open_sansregular"/>
              </a:rPr>
              <a:t>53-odstotno povečanje v primerjavi z letom 2021</a:t>
            </a:r>
            <a:r>
              <a:rPr lang="sl-SI" b="0" i="0" dirty="0">
                <a:solidFill>
                  <a:srgbClr val="000000"/>
                </a:solidFill>
                <a:effectLst/>
                <a:latin typeface="open_sansregular"/>
              </a:rPr>
              <a:t>. Porast usmrtitev, ki ne vključuje podatkov o tisočih usmrtitvah, ki naj bi se v letu 2022 izvršile na Kitajskem, je največja v državah Bližnjega vzhoda in severne Afrike, kjer so zabeležene številke narasle s 520 leta 2021 na 825 leta 2022.</a:t>
            </a:r>
          </a:p>
          <a:p>
            <a:pPr algn="l"/>
            <a:r>
              <a:rPr lang="sl-SI" b="1" i="0" dirty="0">
                <a:solidFill>
                  <a:srgbClr val="000000"/>
                </a:solidFill>
                <a:effectLst/>
                <a:latin typeface="open_sansregular"/>
              </a:rPr>
              <a:t>»Države na območju Bližnjega vzhoda in severne Afrike so kršile mednarodno pravo, ko so leta 2022 povečale število usmrtitev v brezčutnem zanemarjanju človeškega življenja. Število </a:t>
            </a:r>
            <a:r>
              <a:rPr lang="sl-SI" b="1" i="0" dirty="0" err="1">
                <a:solidFill>
                  <a:srgbClr val="000000"/>
                </a:solidFill>
                <a:effectLst/>
                <a:latin typeface="open_sansregular"/>
              </a:rPr>
              <a:t>posameznic_kov</a:t>
            </a:r>
            <a:r>
              <a:rPr lang="sl-SI" b="1" i="0" dirty="0">
                <a:solidFill>
                  <a:srgbClr val="000000"/>
                </a:solidFill>
                <a:effectLst/>
                <a:latin typeface="open_sansregular"/>
              </a:rPr>
              <a:t>, ki jim je bilo odvzeto življenje, se je dramatično povečalo po vsej regiji; Savdska Arabija je šokantno v enem samem dnevu usmrtila 81 ljudi. Pred kratkim je Iran v obupanem poskusu, da bi končal ljudsko vstajo, usmrtil ljudi samo zato, ker so uveljavljali svojo pravico do protesta,«</a:t>
            </a:r>
            <a:r>
              <a:rPr lang="sl-SI" b="0" i="0" dirty="0">
                <a:solidFill>
                  <a:srgbClr val="000000"/>
                </a:solidFill>
                <a:effectLst/>
                <a:latin typeface="open_sansregular"/>
              </a:rPr>
              <a:t> je dejala Agnès </a:t>
            </a:r>
            <a:r>
              <a:rPr lang="sl-SI" b="0" i="0" dirty="0" err="1">
                <a:solidFill>
                  <a:srgbClr val="000000"/>
                </a:solidFill>
                <a:effectLst/>
                <a:latin typeface="open_sansregular"/>
              </a:rPr>
              <a:t>Callamard</a:t>
            </a:r>
            <a:r>
              <a:rPr lang="sl-SI" b="0" i="0" dirty="0">
                <a:solidFill>
                  <a:srgbClr val="000000"/>
                </a:solidFill>
                <a:effectLst/>
                <a:latin typeface="open_sansregular"/>
              </a:rPr>
              <a:t>, generalna sekretarka </a:t>
            </a:r>
            <a:r>
              <a:rPr lang="sl-SI" b="0" i="0" dirty="0" err="1">
                <a:solidFill>
                  <a:srgbClr val="000000"/>
                </a:solidFill>
                <a:effectLst/>
                <a:latin typeface="open_sansregular"/>
              </a:rPr>
              <a:t>Amnesty</a:t>
            </a:r>
            <a:r>
              <a:rPr lang="sl-SI" b="0" i="0" dirty="0">
                <a:solidFill>
                  <a:srgbClr val="000000"/>
                </a:solidFill>
                <a:effectLst/>
                <a:latin typeface="open_sansregular"/>
              </a:rPr>
              <a:t> </a:t>
            </a:r>
            <a:r>
              <a:rPr lang="sl-SI" b="0" i="0" dirty="0" err="1">
                <a:solidFill>
                  <a:srgbClr val="000000"/>
                </a:solidFill>
                <a:effectLst/>
                <a:latin typeface="open_sansregular"/>
              </a:rPr>
              <a:t>International</a:t>
            </a:r>
            <a:r>
              <a:rPr lang="sl-SI" b="0" i="0" dirty="0">
                <a:solidFill>
                  <a:srgbClr val="000000"/>
                </a:solidFill>
                <a:effectLst/>
                <a:latin typeface="open_sansregular"/>
              </a:rPr>
              <a:t>.</a:t>
            </a:r>
          </a:p>
          <a:p>
            <a:pPr algn="l"/>
            <a:r>
              <a:rPr lang="sl-SI" b="0" i="0" dirty="0">
                <a:solidFill>
                  <a:srgbClr val="000000"/>
                </a:solidFill>
                <a:effectLst/>
                <a:latin typeface="open_sansregular"/>
              </a:rPr>
              <a:t>Zaskrbljujoče je, da so 90 odstotkov svetovno znanih usmrtitev zunaj Kitajske izvedle samo tri države v regiji. Število zabeleženih usmrtitev v Iranu je naraslo s 314 leta 2021 na 576 leto kasneje. Številke so se v Savdski Arabiji potrojile, s 65 leta 2021 na 196 leta 2022 – največ, ki jih je zabeležila </a:t>
            </a:r>
            <a:r>
              <a:rPr lang="sl-SI" b="0" i="0" dirty="0" err="1">
                <a:solidFill>
                  <a:srgbClr val="000000"/>
                </a:solidFill>
                <a:effectLst/>
                <a:latin typeface="open_sansregular"/>
              </a:rPr>
              <a:t>Amnesty</a:t>
            </a:r>
            <a:r>
              <a:rPr lang="sl-SI" b="0" i="0" dirty="0">
                <a:solidFill>
                  <a:srgbClr val="000000"/>
                </a:solidFill>
                <a:effectLst/>
                <a:latin typeface="open_sansregular"/>
              </a:rPr>
              <a:t> v 30 letih – medtem ko je Egipt usmrtil 24 posameznikov.</a:t>
            </a:r>
          </a:p>
          <a:p>
            <a:pPr algn="l"/>
            <a:r>
              <a:rPr lang="sl-SI" b="0" i="0" dirty="0">
                <a:solidFill>
                  <a:srgbClr val="000000"/>
                </a:solidFill>
                <a:effectLst/>
                <a:latin typeface="open_sansregular"/>
              </a:rPr>
              <a:t>Uporaba smrtne kazni je ostala zavita v tančico skrivnosti v več državah, vključno s Kitajsko, Severno Korejo in Vietnamom – državami, za katere je znano, da obsežno uporabljajo smrtno kazen. To pomeni, da je resnična svetovna številka veliko višja. Čeprav natančno število ubitih na Kitajskem ni znano, je jasno, da je država ostala največji krvnik na svetu, pred Iranom, Savdsko Arabijo, Egiptom in ZDA.</a:t>
            </a:r>
          </a:p>
          <a:p>
            <a:pPr algn="l"/>
            <a:endParaRPr lang="sl-SI" b="0" i="0" dirty="0">
              <a:solidFill>
                <a:srgbClr val="000000"/>
              </a:solidFill>
              <a:effectLst/>
              <a:latin typeface="open_sansregular"/>
            </a:endParaRPr>
          </a:p>
          <a:p>
            <a:pPr algn="l"/>
            <a:r>
              <a:rPr lang="sl-SI" b="0" i="0" dirty="0">
                <a:solidFill>
                  <a:srgbClr val="000000"/>
                </a:solidFill>
                <a:effectLst/>
                <a:latin typeface="open_sansregular"/>
              </a:rPr>
              <a:t>Leta 2022 so se usmrtitve znova začele izvajati v petih državah – </a:t>
            </a:r>
            <a:r>
              <a:rPr lang="sl-SI" b="1" i="0" dirty="0">
                <a:solidFill>
                  <a:srgbClr val="000000"/>
                </a:solidFill>
                <a:effectLst/>
                <a:latin typeface="open_sansregular"/>
              </a:rPr>
              <a:t>Afganistanu, Kuvajtu, Mjanmaru, Palestini in Singapurju</a:t>
            </a:r>
            <a:r>
              <a:rPr lang="sl-SI" b="0" i="0" dirty="0">
                <a:solidFill>
                  <a:srgbClr val="000000"/>
                </a:solidFill>
                <a:effectLst/>
                <a:latin typeface="open_sansregular"/>
              </a:rPr>
              <a:t>, porast usmrtitev pa so zabeležili tudi v </a:t>
            </a:r>
            <a:r>
              <a:rPr lang="sl-SI" b="1" i="0" dirty="0">
                <a:solidFill>
                  <a:srgbClr val="000000"/>
                </a:solidFill>
                <a:effectLst/>
                <a:latin typeface="open_sansregular"/>
              </a:rPr>
              <a:t>Iranu </a:t>
            </a:r>
            <a:r>
              <a:rPr lang="sl-SI" b="0" i="0" dirty="0">
                <a:solidFill>
                  <a:srgbClr val="000000"/>
                </a:solidFill>
                <a:effectLst/>
                <a:latin typeface="open_sansregular"/>
              </a:rPr>
              <a:t>(314 na 576), </a:t>
            </a:r>
            <a:r>
              <a:rPr lang="sl-SI" b="1" i="0" dirty="0">
                <a:solidFill>
                  <a:srgbClr val="000000"/>
                </a:solidFill>
                <a:effectLst/>
                <a:latin typeface="open_sansregular"/>
              </a:rPr>
              <a:t>Savdski Arabiji</a:t>
            </a:r>
            <a:r>
              <a:rPr lang="sl-SI" b="0" i="0" dirty="0">
                <a:solidFill>
                  <a:srgbClr val="000000"/>
                </a:solidFill>
                <a:effectLst/>
                <a:latin typeface="open_sansregular"/>
              </a:rPr>
              <a:t> (65 na 196) in </a:t>
            </a:r>
            <a:r>
              <a:rPr lang="sl-SI" b="1" i="0" dirty="0">
                <a:solidFill>
                  <a:srgbClr val="000000"/>
                </a:solidFill>
                <a:effectLst/>
                <a:latin typeface="open_sansregular"/>
              </a:rPr>
              <a:t>ZDA </a:t>
            </a:r>
            <a:r>
              <a:rPr lang="sl-SI" b="0" i="0" dirty="0">
                <a:solidFill>
                  <a:srgbClr val="000000"/>
                </a:solidFill>
                <a:effectLst/>
                <a:latin typeface="open_sansregular"/>
              </a:rPr>
              <a:t>(11 na 18).</a:t>
            </a:r>
          </a:p>
          <a:p>
            <a:pPr algn="l"/>
            <a:r>
              <a:rPr lang="sl-SI" b="1" i="0" dirty="0">
                <a:solidFill>
                  <a:srgbClr val="000000"/>
                </a:solidFill>
                <a:effectLst/>
                <a:latin typeface="open_sansregular"/>
              </a:rPr>
              <a:t>Zabeleženo število ljudi, usmrčenih zaradi kaznivih dejanj, povezanih z drogami, se je leta 2022 več kot podvojilo v primerjavi z letom 2021</a:t>
            </a:r>
            <a:r>
              <a:rPr lang="sl-SI" b="0" i="0" dirty="0">
                <a:solidFill>
                  <a:srgbClr val="000000"/>
                </a:solidFill>
                <a:effectLst/>
                <a:latin typeface="open_sansregular"/>
              </a:rPr>
              <a:t>. Usmrtitve, povezane z drogami, so v nasprotju z mednarodno zakonodajo o človekovih pravicah, ki določa, da se smejo usmrtitve izvajati le za »najhujša kazniva dejanja«, to so kazniva dejanja, ki vključujejo namerno ubijanje. Te usmrtitve so bile zabeležene na Kitajskem, v Savdski Arabiji (57), Iranu (255) in Singapurju (11) in so predstavljale 37 odstotkov vseh usmrtitev, ki jih je organizacija zabeležila po vsem svetu. V Vietnamu so bile verjetno izvedene usmrtitve zaradi kaznivih dejanj, povezanih z drogami, vendar te številke ostajajo državna skrivnost.</a:t>
            </a:r>
          </a:p>
          <a:p>
            <a:pPr algn="l"/>
            <a:r>
              <a:rPr lang="sl-SI" b="0" i="0" dirty="0">
                <a:solidFill>
                  <a:srgbClr val="000000"/>
                </a:solidFill>
                <a:effectLst/>
                <a:latin typeface="open_sansregular"/>
              </a:rPr>
              <a:t>»V krutem preobratu je bilo skoraj 40 odstotkov vseh znanih usmrtitev zaradi kaznivih dejanj, povezanih z drogami. Pomembno je povedati, da so pogosto nesorazmerno prizadeti zaradi te brezčutne kazni tisti iz prikrajšanih okolij,« je dejala Agnès </a:t>
            </a:r>
            <a:r>
              <a:rPr lang="sl-SI" b="0" i="0" dirty="0" err="1">
                <a:solidFill>
                  <a:srgbClr val="000000"/>
                </a:solidFill>
                <a:effectLst/>
                <a:latin typeface="open_sansregular"/>
              </a:rPr>
              <a:t>Callamard</a:t>
            </a:r>
            <a:r>
              <a:rPr lang="sl-SI" b="0" i="0" dirty="0">
                <a:solidFill>
                  <a:srgbClr val="000000"/>
                </a:solidFill>
                <a:effectLst/>
                <a:latin typeface="open_sansregular"/>
              </a:rPr>
              <a:t>. »Čas je, da vlade in ZN povečajo pritisk na odgovorne za te očitne kršitve človekovih pravic in zagotovijo vzpostavitev mednarodnih zaščitnih ukrepov.«</a:t>
            </a:r>
          </a:p>
          <a:p>
            <a:pPr algn="l"/>
            <a:r>
              <a:rPr lang="sl-SI" b="0" i="0" dirty="0">
                <a:solidFill>
                  <a:srgbClr val="000000"/>
                </a:solidFill>
                <a:effectLst/>
                <a:latin typeface="open_sansregular"/>
              </a:rPr>
              <a:t>Čeprav se je število usmrtitev povečalo, je skupno število zabeleženih smrtnih obsodb, izrečenih ljudem, ostalo v bistvu enako, z rahlim zmanjšanjem z 2052 leta 2021 na 2016 leta 2022.</a:t>
            </a:r>
          </a:p>
          <a:p>
            <a:pPr algn="l"/>
            <a:endParaRPr lang="sl-SI" b="0" i="0" dirty="0">
              <a:solidFill>
                <a:srgbClr val="000000"/>
              </a:solidFill>
              <a:effectLst/>
              <a:latin typeface="open_sansregular"/>
            </a:endParaRPr>
          </a:p>
          <a:p>
            <a:pPr algn="l"/>
            <a:r>
              <a:rPr lang="sl-SI" b="0" i="0" dirty="0">
                <a:solidFill>
                  <a:srgbClr val="000000"/>
                </a:solidFill>
                <a:effectLst/>
                <a:latin typeface="open_sansregular"/>
              </a:rPr>
              <a:t>Kljub temu ostaja upanje, saj je </a:t>
            </a:r>
            <a:r>
              <a:rPr lang="sl-SI" b="1" i="0" dirty="0">
                <a:solidFill>
                  <a:srgbClr val="000000"/>
                </a:solidFill>
                <a:effectLst/>
                <a:latin typeface="open_sansregular"/>
              </a:rPr>
              <a:t>šest držav v celoti ali delno odpravilo smrtno kazen</a:t>
            </a:r>
            <a:r>
              <a:rPr lang="sl-SI" b="0" i="0" dirty="0">
                <a:solidFill>
                  <a:srgbClr val="000000"/>
                </a:solidFill>
                <a:effectLst/>
                <a:latin typeface="open_sansregular"/>
              </a:rPr>
              <a:t>.</a:t>
            </a:r>
          </a:p>
          <a:p>
            <a:pPr algn="l"/>
            <a:r>
              <a:rPr lang="sl-SI" b="1" i="0" dirty="0">
                <a:solidFill>
                  <a:srgbClr val="000000"/>
                </a:solidFill>
                <a:effectLst/>
                <a:latin typeface="open_sansregular"/>
              </a:rPr>
              <a:t>Kazahstan</a:t>
            </a:r>
            <a:r>
              <a:rPr lang="sl-SI" b="0" i="0" dirty="0">
                <a:solidFill>
                  <a:srgbClr val="000000"/>
                </a:solidFill>
                <a:effectLst/>
                <a:latin typeface="open_sansregular"/>
              </a:rPr>
              <a:t>, </a:t>
            </a:r>
            <a:r>
              <a:rPr lang="sl-SI" b="1" i="0" dirty="0">
                <a:solidFill>
                  <a:srgbClr val="000000"/>
                </a:solidFill>
                <a:effectLst/>
                <a:latin typeface="open_sansregular"/>
              </a:rPr>
              <a:t>Papua Nova Gvineja</a:t>
            </a:r>
            <a:r>
              <a:rPr lang="sl-SI" b="0" i="0" dirty="0">
                <a:solidFill>
                  <a:srgbClr val="000000"/>
                </a:solidFill>
                <a:effectLst/>
                <a:latin typeface="open_sansregular"/>
              </a:rPr>
              <a:t>, </a:t>
            </a:r>
            <a:r>
              <a:rPr lang="sl-SI" b="1" i="0" dirty="0">
                <a:solidFill>
                  <a:srgbClr val="000000"/>
                </a:solidFill>
                <a:effectLst/>
                <a:latin typeface="open_sansregular"/>
              </a:rPr>
              <a:t>Sierra Leone</a:t>
            </a:r>
            <a:r>
              <a:rPr lang="sl-SI" b="0" i="0" dirty="0">
                <a:solidFill>
                  <a:srgbClr val="000000"/>
                </a:solidFill>
                <a:effectLst/>
                <a:latin typeface="open_sansregular"/>
              </a:rPr>
              <a:t> in </a:t>
            </a:r>
            <a:r>
              <a:rPr lang="sl-SI" b="1" i="0" dirty="0">
                <a:solidFill>
                  <a:srgbClr val="000000"/>
                </a:solidFill>
                <a:effectLst/>
                <a:latin typeface="open_sansregular"/>
              </a:rPr>
              <a:t>Srednjeafriška republika</a:t>
            </a:r>
            <a:r>
              <a:rPr lang="sl-SI" b="0" i="0" dirty="0">
                <a:solidFill>
                  <a:srgbClr val="000000"/>
                </a:solidFill>
                <a:effectLst/>
                <a:latin typeface="open_sansregular"/>
              </a:rPr>
              <a:t> so odpravile smrtno kazen za vsa kazniva dejanja, medtem ko sta</a:t>
            </a:r>
            <a:r>
              <a:rPr lang="sl-SI" b="1" i="0" dirty="0">
                <a:solidFill>
                  <a:srgbClr val="000000"/>
                </a:solidFill>
                <a:effectLst/>
                <a:latin typeface="open_sansregular"/>
              </a:rPr>
              <a:t> Ekvatorialna Gvineja</a:t>
            </a:r>
            <a:r>
              <a:rPr lang="sl-SI" b="0" i="0" dirty="0">
                <a:solidFill>
                  <a:srgbClr val="000000"/>
                </a:solidFill>
                <a:effectLst/>
                <a:latin typeface="open_sansregular"/>
              </a:rPr>
              <a:t> in </a:t>
            </a:r>
            <a:r>
              <a:rPr lang="sl-SI" b="1" i="0" dirty="0">
                <a:solidFill>
                  <a:srgbClr val="000000"/>
                </a:solidFill>
                <a:effectLst/>
                <a:latin typeface="open_sansregular"/>
              </a:rPr>
              <a:t>Zambija </a:t>
            </a:r>
            <a:r>
              <a:rPr lang="sl-SI" b="0" i="0" dirty="0">
                <a:solidFill>
                  <a:srgbClr val="000000"/>
                </a:solidFill>
                <a:effectLst/>
                <a:latin typeface="open_sansregular"/>
              </a:rPr>
              <a:t>odpravili smrtno kazen samo za običajna kazniva dejanja.</a:t>
            </a:r>
          </a:p>
          <a:p>
            <a:pPr algn="l"/>
            <a:r>
              <a:rPr lang="sl-SI" b="0" i="0" dirty="0">
                <a:solidFill>
                  <a:srgbClr val="000000"/>
                </a:solidFill>
                <a:effectLst/>
                <a:latin typeface="open_sansregular"/>
              </a:rPr>
              <a:t>Od decembra 2022 je 112 držav odpravilo smrtno kazen za vsa kazniva dejanja in devet držav je odpravilo smrtno kazen samo za običajna kazniva dejanja.</a:t>
            </a:r>
          </a:p>
          <a:p>
            <a:pPr algn="l"/>
            <a:r>
              <a:rPr lang="sl-SI" b="0" i="0" dirty="0">
                <a:solidFill>
                  <a:srgbClr val="000000"/>
                </a:solidFill>
                <a:effectLst/>
                <a:latin typeface="open_sansregular"/>
              </a:rPr>
              <a:t>Pozitiven zagon se je nadaljeval, ko sta </a:t>
            </a:r>
            <a:r>
              <a:rPr lang="sl-SI" b="1" i="0" dirty="0">
                <a:solidFill>
                  <a:srgbClr val="000000"/>
                </a:solidFill>
                <a:effectLst/>
                <a:latin typeface="open_sansregular"/>
              </a:rPr>
              <a:t>Liberija </a:t>
            </a:r>
            <a:r>
              <a:rPr lang="sl-SI" b="0" i="0" dirty="0">
                <a:solidFill>
                  <a:srgbClr val="000000"/>
                </a:solidFill>
                <a:effectLst/>
                <a:latin typeface="open_sansregular"/>
              </a:rPr>
              <a:t>in </a:t>
            </a:r>
            <a:r>
              <a:rPr lang="sl-SI" b="1" i="0" dirty="0">
                <a:solidFill>
                  <a:srgbClr val="000000"/>
                </a:solidFill>
                <a:effectLst/>
                <a:latin typeface="open_sansregular"/>
              </a:rPr>
              <a:t>Gana </a:t>
            </a:r>
            <a:r>
              <a:rPr lang="sl-SI" b="0" i="0" dirty="0">
                <a:solidFill>
                  <a:srgbClr val="000000"/>
                </a:solidFill>
                <a:effectLst/>
                <a:latin typeface="open_sansregular"/>
              </a:rPr>
              <a:t>sprejeli zakonodajne ukrepe za odpravo smrtne kazni, medtem ko so oblasti </a:t>
            </a:r>
            <a:r>
              <a:rPr lang="sl-SI" b="1" i="0" dirty="0">
                <a:solidFill>
                  <a:srgbClr val="000000"/>
                </a:solidFill>
                <a:effectLst/>
                <a:latin typeface="open_sansregular"/>
              </a:rPr>
              <a:t>Šrilanke </a:t>
            </a:r>
            <a:r>
              <a:rPr lang="sl-SI" b="0" i="0" dirty="0">
                <a:solidFill>
                  <a:srgbClr val="000000"/>
                </a:solidFill>
                <a:effectLst/>
                <a:latin typeface="open_sansregular"/>
              </a:rPr>
              <a:t>in </a:t>
            </a:r>
            <a:r>
              <a:rPr lang="sl-SI" b="1" i="0" dirty="0">
                <a:solidFill>
                  <a:srgbClr val="000000"/>
                </a:solidFill>
                <a:effectLst/>
                <a:latin typeface="open_sansregular"/>
              </a:rPr>
              <a:t>Maldivov </a:t>
            </a:r>
            <a:r>
              <a:rPr lang="sl-SI" b="0" i="0" dirty="0">
                <a:solidFill>
                  <a:srgbClr val="000000"/>
                </a:solidFill>
                <a:effectLst/>
                <a:latin typeface="open_sansregular"/>
              </a:rPr>
              <a:t>dejale, da se ne bodo zatekle k izvajanju smrtnih kazni. Predlogi zakonov za odpravo obvezne smrtne kazni so bili vloženi tudi v malezijskem parlamentu.</a:t>
            </a:r>
          </a:p>
          <a:p>
            <a:pPr algn="l"/>
            <a:r>
              <a:rPr lang="sl-SI" b="0" i="0" dirty="0">
                <a:solidFill>
                  <a:srgbClr val="000000"/>
                </a:solidFill>
                <a:effectLst/>
                <a:latin typeface="open_sansregular"/>
              </a:rPr>
              <a:t>»Ko številne države smrtno kazen pošiljajo na smetišče zgodovine, je čas, da temu sledijo tudi druge. Brutalna dejanja držav, kot so Iran, Savdska Arabija, pa tudi Kitajska, Severna Koreja in Vietnam, so zdaj trdno v manjšini. Te države bi morale nujno ujeti korak s časom ter zaščititi človekove pravice namesto usmrčevati ljudi.« </a:t>
            </a:r>
          </a:p>
          <a:p>
            <a:pPr algn="l"/>
            <a:r>
              <a:rPr lang="sl-SI" b="1" i="0" dirty="0">
                <a:solidFill>
                  <a:srgbClr val="000000"/>
                </a:solidFill>
                <a:effectLst/>
                <a:latin typeface="open_sansregular"/>
              </a:rPr>
              <a:t>»S 125 državami članicami ZN, več kot kadar koli prej, ki pozivajo k moratoriju na usmrtitve, </a:t>
            </a:r>
            <a:r>
              <a:rPr lang="sl-SI" b="1" i="0" dirty="0" err="1">
                <a:solidFill>
                  <a:srgbClr val="000000"/>
                </a:solidFill>
                <a:effectLst/>
                <a:latin typeface="open_sansregular"/>
              </a:rPr>
              <a:t>Amnesty</a:t>
            </a:r>
            <a:r>
              <a:rPr lang="sl-SI" b="1" i="0" dirty="0">
                <a:solidFill>
                  <a:srgbClr val="000000"/>
                </a:solidFill>
                <a:effectLst/>
                <a:latin typeface="open_sansregular"/>
              </a:rPr>
              <a:t> </a:t>
            </a:r>
            <a:r>
              <a:rPr lang="sl-SI" b="1" i="0" dirty="0" err="1">
                <a:solidFill>
                  <a:srgbClr val="000000"/>
                </a:solidFill>
                <a:effectLst/>
                <a:latin typeface="open_sansregular"/>
              </a:rPr>
              <a:t>International</a:t>
            </a:r>
            <a:r>
              <a:rPr lang="sl-SI" b="1" i="0" dirty="0">
                <a:solidFill>
                  <a:srgbClr val="000000"/>
                </a:solidFill>
                <a:effectLst/>
                <a:latin typeface="open_sansregular"/>
              </a:rPr>
              <a:t> še nikoli ni čutila večjega upanja, da bo ta ostudna kazen postala le del zgodovine. Toda tragične številke leta 2022 nas opominjajo, da ne smemo počivati na lovorikah. Nadaljevali bomo s kampanjo, dokler smrtna kazen ne bo odpravljena po vsem svetu,« </a:t>
            </a:r>
            <a:r>
              <a:rPr lang="sl-SI" b="0" i="0" dirty="0">
                <a:solidFill>
                  <a:srgbClr val="000000"/>
                </a:solidFill>
                <a:effectLst/>
                <a:latin typeface="open_sansregular"/>
              </a:rPr>
              <a:t>je dodala Agnès </a:t>
            </a:r>
            <a:r>
              <a:rPr lang="sl-SI" b="0" i="0" dirty="0" err="1">
                <a:solidFill>
                  <a:srgbClr val="000000"/>
                </a:solidFill>
                <a:effectLst/>
                <a:latin typeface="open_sansregular"/>
              </a:rPr>
              <a:t>Callamard</a:t>
            </a:r>
            <a:r>
              <a:rPr lang="sl-SI" b="0" i="0" dirty="0">
                <a:solidFill>
                  <a:srgbClr val="000000"/>
                </a:solidFill>
                <a:effectLst/>
                <a:latin typeface="open_sansregular"/>
              </a:rPr>
              <a:t>.</a:t>
            </a:r>
          </a:p>
          <a:p>
            <a:pPr algn="l"/>
            <a:endParaRPr lang="sl-SI" b="0" i="0" dirty="0">
              <a:solidFill>
                <a:srgbClr val="000000"/>
              </a:solidFill>
              <a:effectLst/>
              <a:latin typeface="open_sansregular"/>
            </a:endParaRPr>
          </a:p>
          <a:p>
            <a:endParaRPr lang="sl-SI" sz="1300" dirty="0"/>
          </a:p>
          <a:p>
            <a:r>
              <a:rPr lang="sl-SI" sz="1300" dirty="0"/>
              <a:t>Vir: https://www.amnesty.si/smrtna-kazen</a:t>
            </a:r>
          </a:p>
          <a:p>
            <a:r>
              <a:rPr lang="sl-SI" sz="1300" dirty="0"/>
              <a:t>Več o letu 2022: https://www.amnesty.si/smrtna-kazen-2022</a:t>
            </a:r>
          </a:p>
          <a:p>
            <a:endParaRPr lang="sl-SI" sz="1300" dirty="0"/>
          </a:p>
          <a:p>
            <a:endParaRPr lang="sl-SI" sz="1300" dirty="0"/>
          </a:p>
          <a:p>
            <a:r>
              <a:rPr lang="en-US" sz="1300" dirty="0"/>
              <a:t>Amnesty International recorded </a:t>
            </a:r>
            <a:r>
              <a:rPr lang="en-US" sz="1300" b="1" dirty="0"/>
              <a:t>483 executions</a:t>
            </a:r>
            <a:r>
              <a:rPr lang="en-US" sz="1300" dirty="0"/>
              <a:t> in </a:t>
            </a:r>
            <a:r>
              <a:rPr lang="en-US" sz="1300" b="1" dirty="0"/>
              <a:t>18 countries</a:t>
            </a:r>
            <a:r>
              <a:rPr lang="en-US" sz="1300" dirty="0"/>
              <a:t> in 2020, a decrease of </a:t>
            </a:r>
            <a:r>
              <a:rPr lang="en-US" sz="1300" b="1" dirty="0"/>
              <a:t>26% from 657</a:t>
            </a:r>
            <a:r>
              <a:rPr lang="en-US" sz="1300" dirty="0"/>
              <a:t> recorded in 2019. This figure represents the lowest number of executions that Amnesty International has recorded in the past decade.</a:t>
            </a:r>
          </a:p>
          <a:p>
            <a:r>
              <a:rPr lang="en-US" sz="1300" dirty="0"/>
              <a:t>Most known executions took place in </a:t>
            </a:r>
            <a:r>
              <a:rPr lang="en-US" sz="1300" b="1" dirty="0"/>
              <a:t>China, Iran, Egypt, Iraq </a:t>
            </a:r>
            <a:r>
              <a:rPr lang="en-US" sz="1300" dirty="0"/>
              <a:t>and </a:t>
            </a:r>
            <a:r>
              <a:rPr lang="en-US" sz="1300" b="1" dirty="0"/>
              <a:t>Saudi Arabia </a:t>
            </a:r>
            <a:r>
              <a:rPr lang="en-US" sz="1300" dirty="0"/>
              <a:t>– in that order.</a:t>
            </a:r>
          </a:p>
          <a:p>
            <a:endParaRPr lang="sl-SI" sz="1300" dirty="0"/>
          </a:p>
          <a:p>
            <a:r>
              <a:rPr lang="en-US" sz="1300" dirty="0"/>
              <a:t>The following methods of execution were used across the world in 2020: </a:t>
            </a:r>
            <a:r>
              <a:rPr lang="en-US" sz="1300" b="1" dirty="0"/>
              <a:t>beheading, electrocution, hanging, lethal injection and shooting</a:t>
            </a:r>
            <a:r>
              <a:rPr lang="en-US" sz="1300" dirty="0"/>
              <a:t>.</a:t>
            </a:r>
            <a:endParaRPr lang="sl-SI" sz="1300" dirty="0"/>
          </a:p>
          <a:p>
            <a:endParaRPr lang="sl-SI" sz="1300" dirty="0"/>
          </a:p>
          <a:p>
            <a:r>
              <a:rPr lang="en-US" sz="1300" dirty="0"/>
              <a:t>At the end of 2020, </a:t>
            </a:r>
            <a:r>
              <a:rPr lang="en-US" sz="1300" b="1" dirty="0"/>
              <a:t>108 </a:t>
            </a:r>
            <a:r>
              <a:rPr lang="en-US" sz="1300" dirty="0"/>
              <a:t>countries (a majority of the world’s states) had abolished the death penalty in law for all crimes and </a:t>
            </a:r>
            <a:r>
              <a:rPr lang="en-US" sz="1300" b="1" dirty="0"/>
              <a:t>144</a:t>
            </a:r>
            <a:r>
              <a:rPr lang="en-US" sz="1300" dirty="0"/>
              <a:t> countries had abolished the death penalty in law or practice.</a:t>
            </a:r>
            <a:endParaRPr lang="sl-SI" sz="1300" dirty="0"/>
          </a:p>
          <a:p>
            <a:r>
              <a:rPr lang="sl-SI" sz="1300" dirty="0"/>
              <a:t>https://www.amnesty.org/en/latest/news/2021/04/death-penalty-in-2020-facts-and-figures/</a:t>
            </a:r>
          </a:p>
          <a:p>
            <a:endParaRPr lang="sl-SI" sz="1300" dirty="0"/>
          </a:p>
          <a:p>
            <a:endParaRPr lang="sl-SI" sz="1300" dirty="0"/>
          </a:p>
          <a:p>
            <a:endParaRPr lang="sl-SI" sz="1300" dirty="0"/>
          </a:p>
          <a:p>
            <a:endParaRPr lang="sl-SI" sz="1300" dirty="0"/>
          </a:p>
          <a:p>
            <a:endParaRPr lang="sl-SI" sz="1300" dirty="0"/>
          </a:p>
        </p:txBody>
      </p:sp>
      <p:sp>
        <p:nvSpPr>
          <p:cNvPr id="4" name="Označba mesta številke diapozitiva 3"/>
          <p:cNvSpPr>
            <a:spLocks noGrp="1"/>
          </p:cNvSpPr>
          <p:nvPr>
            <p:ph type="sldNum" sz="quarter" idx="10"/>
          </p:nvPr>
        </p:nvSpPr>
        <p:spPr/>
        <p:txBody>
          <a:bodyPr/>
          <a:lstStyle/>
          <a:p>
            <a:fld id="{F9F2E536-EE64-42B2-BEF7-7661A5477C3C}" type="slidenum">
              <a:rPr lang="sl-SI" smtClean="0"/>
              <a:t>3</a:t>
            </a:fld>
            <a:endParaRPr lang="sl-SI"/>
          </a:p>
        </p:txBody>
      </p:sp>
    </p:spTree>
    <p:extLst>
      <p:ext uri="{BB962C8B-B14F-4D97-AF65-F5344CB8AC3E}">
        <p14:creationId xmlns:p14="http://schemas.microsoft.com/office/powerpoint/2010/main" val="239143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4</a:t>
            </a:fld>
            <a:endParaRPr lang="sl-SI"/>
          </a:p>
        </p:txBody>
      </p:sp>
    </p:spTree>
    <p:extLst>
      <p:ext uri="{BB962C8B-B14F-4D97-AF65-F5344CB8AC3E}">
        <p14:creationId xmlns:p14="http://schemas.microsoft.com/office/powerpoint/2010/main" val="20111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5</a:t>
            </a:fld>
            <a:endParaRPr lang="sl-SI"/>
          </a:p>
        </p:txBody>
      </p:sp>
    </p:spTree>
    <p:extLst>
      <p:ext uri="{BB962C8B-B14F-4D97-AF65-F5344CB8AC3E}">
        <p14:creationId xmlns:p14="http://schemas.microsoft.com/office/powerpoint/2010/main" val="311144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it-IT" dirty="0"/>
          </a:p>
        </p:txBody>
      </p:sp>
      <p:sp>
        <p:nvSpPr>
          <p:cNvPr id="4" name="Označba mesta številke diapozitiva 3"/>
          <p:cNvSpPr>
            <a:spLocks noGrp="1"/>
          </p:cNvSpPr>
          <p:nvPr>
            <p:ph type="sldNum" sz="quarter" idx="10"/>
          </p:nvPr>
        </p:nvSpPr>
        <p:spPr/>
        <p:txBody>
          <a:bodyPr/>
          <a:lstStyle/>
          <a:p>
            <a:fld id="{F9F2E536-EE64-42B2-BEF7-7661A5477C3C}" type="slidenum">
              <a:rPr lang="sl-SI" smtClean="0"/>
              <a:t>6</a:t>
            </a:fld>
            <a:endParaRPr lang="sl-SI"/>
          </a:p>
        </p:txBody>
      </p:sp>
    </p:spTree>
    <p:extLst>
      <p:ext uri="{BB962C8B-B14F-4D97-AF65-F5344CB8AC3E}">
        <p14:creationId xmlns:p14="http://schemas.microsoft.com/office/powerpoint/2010/main" val="114858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7</a:t>
            </a:fld>
            <a:endParaRPr lang="sl-SI"/>
          </a:p>
        </p:txBody>
      </p:sp>
    </p:spTree>
    <p:extLst>
      <p:ext uri="{BB962C8B-B14F-4D97-AF65-F5344CB8AC3E}">
        <p14:creationId xmlns:p14="http://schemas.microsoft.com/office/powerpoint/2010/main" val="147991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8</a:t>
            </a:fld>
            <a:endParaRPr lang="sl-SI"/>
          </a:p>
        </p:txBody>
      </p:sp>
    </p:spTree>
    <p:extLst>
      <p:ext uri="{BB962C8B-B14F-4D97-AF65-F5344CB8AC3E}">
        <p14:creationId xmlns:p14="http://schemas.microsoft.com/office/powerpoint/2010/main" val="365880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F9F2E536-EE64-42B2-BEF7-7661A5477C3C}" type="slidenum">
              <a:rPr lang="sl-SI" smtClean="0"/>
              <a:t>9</a:t>
            </a:fld>
            <a:endParaRPr lang="sl-SI"/>
          </a:p>
        </p:txBody>
      </p:sp>
    </p:spTree>
    <p:extLst>
      <p:ext uri="{BB962C8B-B14F-4D97-AF65-F5344CB8AC3E}">
        <p14:creationId xmlns:p14="http://schemas.microsoft.com/office/powerpoint/2010/main" val="409988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sl-SI"/>
              <a:t>Kliknite, če želite urediti slog naslova matrice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lvl1pPr algn="l">
              <a:defRPr/>
            </a:lvl1pPr>
          </a:lstStyle>
          <a:p>
            <a:fld id="{8A8D2C69-C0BD-4BC5-B83C-964EDCF672B1}" type="datetimeFigureOut">
              <a:rPr lang="sl-SI" smtClean="0"/>
              <a:t>4. 03. 2025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0E179B-F1F5-4813-8D11-F6DA6B4ED0DE}" type="slidenum">
              <a:rPr lang="sl-SI" smtClean="0"/>
              <a:t>‹#›</a:t>
            </a:fld>
            <a:endParaRPr lang="sl-SI"/>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74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A8D2C69-C0BD-4BC5-B83C-964EDCF672B1}" type="datetimeFigureOut">
              <a:rPr lang="sl-SI" smtClean="0"/>
              <a:t>4. 03. 2025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428674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A8D2C69-C0BD-4BC5-B83C-964EDCF672B1}" type="datetimeFigureOut">
              <a:rPr lang="sl-SI" smtClean="0"/>
              <a:t>4. 03. 2025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0E179B-F1F5-4813-8D11-F6DA6B4ED0DE}" type="slidenum">
              <a:rPr lang="sl-SI" smtClean="0"/>
              <a:t>‹#›</a:t>
            </a:fld>
            <a:endParaRPr lang="sl-SI"/>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93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A8D2C69-C0BD-4BC5-B83C-964EDCF672B1}" type="datetimeFigureOut">
              <a:rPr lang="sl-SI" smtClean="0"/>
              <a:t>4. 03. 2025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327048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sl-SI"/>
              <a:t>Kliknite, če želite urediti slog naslova matrice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8A8D2C69-C0BD-4BC5-B83C-964EDCF672B1}" type="datetimeFigureOut">
              <a:rPr lang="sl-SI" smtClean="0"/>
              <a:t>4. 03. 2025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0E179B-F1F5-4813-8D11-F6DA6B4ED0DE}" type="slidenum">
              <a:rPr lang="sl-SI" smtClean="0"/>
              <a:t>‹#›</a:t>
            </a:fld>
            <a:endParaRPr lang="sl-SI"/>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03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8A8D2C69-C0BD-4BC5-B83C-964EDCF672B1}" type="datetimeFigureOut">
              <a:rPr lang="sl-SI" smtClean="0"/>
              <a:t>4. 03. 2025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5323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sl-SI"/>
              <a:t>Kliknite za urejanje slogov besedila matrice</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8A8D2C69-C0BD-4BC5-B83C-964EDCF672B1}" type="datetimeFigureOut">
              <a:rPr lang="sl-SI" smtClean="0"/>
              <a:t>4. 03. 2025</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167351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8A8D2C69-C0BD-4BC5-B83C-964EDCF672B1}" type="datetimeFigureOut">
              <a:rPr lang="sl-SI" smtClean="0"/>
              <a:t>4. 03. 2025</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96199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D2C69-C0BD-4BC5-B83C-964EDCF672B1}" type="datetimeFigureOut">
              <a:rPr lang="sl-SI" smtClean="0"/>
              <a:t>4. 03. 2025</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100018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sl-SI"/>
              <a:t>Kliknite, če želite urediti slog naslova matrice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8A8D2C69-C0BD-4BC5-B83C-964EDCF672B1}" type="datetimeFigureOut">
              <a:rPr lang="sl-SI" smtClean="0"/>
              <a:t>4. 03. 2025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70E179B-F1F5-4813-8D11-F6DA6B4ED0DE}" type="slidenum">
              <a:rPr lang="sl-SI" smtClean="0"/>
              <a:t>‹#›</a:t>
            </a:fld>
            <a:endParaRPr lang="sl-SI"/>
          </a:p>
        </p:txBody>
      </p:sp>
    </p:spTree>
    <p:extLst>
      <p:ext uri="{BB962C8B-B14F-4D97-AF65-F5344CB8AC3E}">
        <p14:creationId xmlns:p14="http://schemas.microsoft.com/office/powerpoint/2010/main" val="134097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8A8D2C69-C0BD-4BC5-B83C-964EDCF672B1}" type="datetimeFigureOut">
              <a:rPr lang="sl-SI" smtClean="0"/>
              <a:t>4. 03. 2025</a:t>
            </a:fld>
            <a:endParaRPr lang="sl-SI"/>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E179B-F1F5-4813-8D11-F6DA6B4ED0DE}" type="slidenum">
              <a:rPr lang="sl-SI" smtClean="0"/>
              <a:t>‹#›</a:t>
            </a:fld>
            <a:endParaRPr lang="sl-SI"/>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08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A8D2C69-C0BD-4BC5-B83C-964EDCF672B1}" type="datetimeFigureOut">
              <a:rPr lang="sl-SI" smtClean="0"/>
              <a:t>4. 03. 2025</a:t>
            </a:fld>
            <a:endParaRPr lang="sl-SI"/>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sl-SI"/>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C70E179B-F1F5-4813-8D11-F6DA6B4ED0DE}" type="slidenum">
              <a:rPr lang="sl-SI" smtClean="0"/>
              <a:t>‹#›</a:t>
            </a:fld>
            <a:endParaRPr lang="sl-SI"/>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00662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A829B1-22E1-4618-9439-976E42076B93}"/>
              </a:ext>
            </a:extLst>
          </p:cNvPr>
          <p:cNvSpPr>
            <a:spLocks noGrp="1"/>
          </p:cNvSpPr>
          <p:nvPr>
            <p:ph type="ctrTitle"/>
          </p:nvPr>
        </p:nvSpPr>
        <p:spPr>
          <a:xfrm>
            <a:off x="1414943" y="1600201"/>
            <a:ext cx="9144000" cy="2387600"/>
          </a:xfrm>
        </p:spPr>
        <p:txBody>
          <a:bodyPr>
            <a:normAutofit/>
          </a:bodyPr>
          <a:lstStyle/>
          <a:p>
            <a:r>
              <a:rPr lang="sl-SI" sz="4900" dirty="0"/>
              <a:t>penologija</a:t>
            </a:r>
            <a:br>
              <a:rPr lang="sl-SI" sz="4000" dirty="0"/>
            </a:br>
            <a:r>
              <a:rPr lang="sl-SI" sz="3600" dirty="0"/>
              <a:t>pedagoška fakulteta UL, socialna pedagogika</a:t>
            </a:r>
            <a:br>
              <a:rPr lang="sl-SI" sz="4000" dirty="0"/>
            </a:br>
            <a:br>
              <a:rPr lang="sl-SI" dirty="0"/>
            </a:br>
            <a:endParaRPr lang="sl-SI" dirty="0"/>
          </a:p>
        </p:txBody>
      </p:sp>
      <p:sp>
        <p:nvSpPr>
          <p:cNvPr id="9" name="Naslov 1">
            <a:extLst>
              <a:ext uri="{FF2B5EF4-FFF2-40B4-BE49-F238E27FC236}">
                <a16:creationId xmlns:a16="http://schemas.microsoft.com/office/drawing/2014/main" id="{E7523035-7659-441A-81B0-7560394F94E4}"/>
              </a:ext>
            </a:extLst>
          </p:cNvPr>
          <p:cNvSpPr txBox="1">
            <a:spLocks/>
          </p:cNvSpPr>
          <p:nvPr/>
        </p:nvSpPr>
        <p:spPr>
          <a:xfrm>
            <a:off x="689112" y="4960137"/>
            <a:ext cx="7540487" cy="1463040"/>
          </a:xfrm>
          <a:prstGeom prst="rect">
            <a:avLst/>
          </a:prstGeom>
        </p:spPr>
        <p:txBody>
          <a:bodyPr vert="horz" lIns="91440" tIns="45720" rIns="91440" bIns="45720" rtlCol="0" anchor="ctr">
            <a:normAutofit fontScale="97500"/>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r>
              <a:rPr lang="sl-SI" dirty="0"/>
              <a:t>Oblike kaznovanja</a:t>
            </a:r>
            <a:br>
              <a:rPr lang="sl-SI" dirty="0"/>
            </a:br>
            <a:r>
              <a:rPr lang="sl-SI" sz="2000" cap="none" dirty="0"/>
              <a:t>doc. dr. Mojca M. Plesničar</a:t>
            </a:r>
            <a:endParaRPr lang="sl-SI" dirty="0"/>
          </a:p>
        </p:txBody>
      </p:sp>
    </p:spTree>
    <p:extLst>
      <p:ext uri="{BB962C8B-B14F-4D97-AF65-F5344CB8AC3E}">
        <p14:creationId xmlns:p14="http://schemas.microsoft.com/office/powerpoint/2010/main" val="1515517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74121B-FFFB-4F19-9AE2-5A1BB99B08FC}"/>
              </a:ext>
            </a:extLst>
          </p:cNvPr>
          <p:cNvSpPr>
            <a:spLocks noGrp="1"/>
          </p:cNvSpPr>
          <p:nvPr>
            <p:ph type="title"/>
          </p:nvPr>
        </p:nvSpPr>
        <p:spPr/>
        <p:txBody>
          <a:bodyPr/>
          <a:lstStyle/>
          <a:p>
            <a:r>
              <a:rPr lang="sl-SI" dirty="0"/>
              <a:t>glosarij</a:t>
            </a:r>
          </a:p>
        </p:txBody>
      </p:sp>
      <p:sp>
        <p:nvSpPr>
          <p:cNvPr id="3" name="Označba mesta vsebine 2">
            <a:extLst>
              <a:ext uri="{FF2B5EF4-FFF2-40B4-BE49-F238E27FC236}">
                <a16:creationId xmlns:a16="http://schemas.microsoft.com/office/drawing/2014/main" id="{1B774DE6-381B-40B4-ABC3-A7E949554F33}"/>
              </a:ext>
            </a:extLst>
          </p:cNvPr>
          <p:cNvSpPr>
            <a:spLocks noGrp="1"/>
          </p:cNvSpPr>
          <p:nvPr>
            <p:ph idx="1"/>
          </p:nvPr>
        </p:nvSpPr>
        <p:spPr/>
        <p:txBody>
          <a:bodyPr>
            <a:normAutofit/>
          </a:bodyPr>
          <a:lstStyle/>
          <a:p>
            <a:r>
              <a:rPr lang="sl-SI" sz="2800" dirty="0"/>
              <a:t>Kazenska sankcija</a:t>
            </a:r>
          </a:p>
          <a:p>
            <a:endParaRPr lang="sl-SI" sz="2800" dirty="0"/>
          </a:p>
          <a:p>
            <a:r>
              <a:rPr lang="sl-SI" sz="2800" dirty="0"/>
              <a:t>Kazen </a:t>
            </a:r>
          </a:p>
          <a:p>
            <a:endParaRPr lang="sl-SI" sz="2800" dirty="0"/>
          </a:p>
          <a:p>
            <a:endParaRPr lang="sl-SI" sz="2800" dirty="0"/>
          </a:p>
          <a:p>
            <a:endParaRPr lang="sl-SI" sz="2800" dirty="0"/>
          </a:p>
        </p:txBody>
      </p:sp>
    </p:spTree>
    <p:extLst>
      <p:ext uri="{BB962C8B-B14F-4D97-AF65-F5344CB8AC3E}">
        <p14:creationId xmlns:p14="http://schemas.microsoft.com/office/powerpoint/2010/main" val="316173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E53027-0954-4957-8D78-3D7FA4D84E26}"/>
              </a:ext>
            </a:extLst>
          </p:cNvPr>
          <p:cNvSpPr>
            <a:spLocks noGrp="1"/>
          </p:cNvSpPr>
          <p:nvPr>
            <p:ph type="title"/>
          </p:nvPr>
        </p:nvSpPr>
        <p:spPr/>
        <p:txBody>
          <a:bodyPr/>
          <a:lstStyle/>
          <a:p>
            <a:r>
              <a:rPr lang="sl-SI" dirty="0"/>
              <a:t>Sankcije v </a:t>
            </a:r>
            <a:r>
              <a:rPr lang="sl-SI" dirty="0" err="1"/>
              <a:t>sloveniji</a:t>
            </a:r>
            <a:r>
              <a:rPr lang="sl-SI" dirty="0"/>
              <a:t> </a:t>
            </a:r>
          </a:p>
        </p:txBody>
      </p:sp>
      <p:sp>
        <p:nvSpPr>
          <p:cNvPr id="3" name="Označba mesta vsebine 2">
            <a:extLst>
              <a:ext uri="{FF2B5EF4-FFF2-40B4-BE49-F238E27FC236}">
                <a16:creationId xmlns:a16="http://schemas.microsoft.com/office/drawing/2014/main" id="{1D9656AF-1819-4606-A69D-A7EB716EF910}"/>
              </a:ext>
            </a:extLst>
          </p:cNvPr>
          <p:cNvSpPr>
            <a:spLocks noGrp="1"/>
          </p:cNvSpPr>
          <p:nvPr>
            <p:ph idx="1"/>
          </p:nvPr>
        </p:nvSpPr>
        <p:spPr/>
        <p:txBody>
          <a:bodyPr>
            <a:normAutofit/>
          </a:bodyPr>
          <a:lstStyle/>
          <a:p>
            <a:r>
              <a:rPr lang="sl-SI" sz="2800" dirty="0"/>
              <a:t>Kazni (+ alternativne sankcije)</a:t>
            </a:r>
          </a:p>
          <a:p>
            <a:pPr lvl="1"/>
            <a:endParaRPr lang="sl-SI" sz="2400" dirty="0"/>
          </a:p>
          <a:p>
            <a:pPr marL="128016" lvl="1" indent="0">
              <a:lnSpc>
                <a:spcPct val="100000"/>
              </a:lnSpc>
              <a:buNone/>
            </a:pPr>
            <a:r>
              <a:rPr lang="sl-SI" sz="2800" dirty="0"/>
              <a:t>Opozorilne sankcije</a:t>
            </a:r>
          </a:p>
          <a:p>
            <a:pPr marL="128016" lvl="1" indent="0">
              <a:lnSpc>
                <a:spcPct val="100000"/>
              </a:lnSpc>
              <a:buNone/>
            </a:pPr>
            <a:endParaRPr lang="sl-SI" sz="2800" dirty="0"/>
          </a:p>
          <a:p>
            <a:pPr marL="128016" lvl="1" indent="0">
              <a:lnSpc>
                <a:spcPct val="100000"/>
              </a:lnSpc>
              <a:buNone/>
            </a:pPr>
            <a:r>
              <a:rPr lang="sl-SI" sz="2800" dirty="0"/>
              <a:t>Varnostni ukrepi</a:t>
            </a:r>
          </a:p>
          <a:p>
            <a:pPr marL="128016" lvl="1" indent="0">
              <a:lnSpc>
                <a:spcPct val="100000"/>
              </a:lnSpc>
              <a:buNone/>
            </a:pPr>
            <a:endParaRPr lang="sl-SI" sz="2800" dirty="0"/>
          </a:p>
          <a:p>
            <a:pPr marL="128016" lvl="1" indent="0">
              <a:lnSpc>
                <a:spcPct val="100000"/>
              </a:lnSpc>
              <a:buNone/>
            </a:pPr>
            <a:r>
              <a:rPr lang="sl-SI" sz="2800" dirty="0"/>
              <a:t>Vzgojni ukrepi</a:t>
            </a:r>
          </a:p>
          <a:p>
            <a:pPr marL="128016" lvl="1" indent="0">
              <a:lnSpc>
                <a:spcPct val="100000"/>
              </a:lnSpc>
              <a:buNone/>
            </a:pPr>
            <a:endParaRPr lang="sl-SI" sz="2800" dirty="0"/>
          </a:p>
          <a:p>
            <a:pPr marL="128016" lvl="1" indent="0">
              <a:lnSpc>
                <a:spcPct val="100000"/>
              </a:lnSpc>
              <a:buNone/>
            </a:pPr>
            <a:endParaRPr lang="sl-SI" sz="2800" dirty="0"/>
          </a:p>
          <a:p>
            <a:pPr marL="128016" lvl="1" indent="0">
              <a:buNone/>
            </a:pPr>
            <a:endParaRPr lang="sl-SI" sz="2800" dirty="0"/>
          </a:p>
        </p:txBody>
      </p:sp>
      <p:pic>
        <p:nvPicPr>
          <p:cNvPr id="4" name="Slika 3"/>
          <p:cNvPicPr>
            <a:picLocks noChangeAspect="1"/>
          </p:cNvPicPr>
          <p:nvPr/>
        </p:nvPicPr>
        <p:blipFill>
          <a:blip r:embed="rId3"/>
          <a:stretch>
            <a:fillRect/>
          </a:stretch>
        </p:blipFill>
        <p:spPr>
          <a:xfrm>
            <a:off x="5884163" y="2286000"/>
            <a:ext cx="5675076" cy="3784060"/>
          </a:xfrm>
          <a:prstGeom prst="rect">
            <a:avLst/>
          </a:prstGeom>
        </p:spPr>
      </p:pic>
    </p:spTree>
    <p:extLst>
      <p:ext uri="{BB962C8B-B14F-4D97-AF65-F5344CB8AC3E}">
        <p14:creationId xmlns:p14="http://schemas.microsoft.com/office/powerpoint/2010/main" val="421520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0BA118-B39B-4FB4-9772-31CC4983F6D9}"/>
              </a:ext>
            </a:extLst>
          </p:cNvPr>
          <p:cNvSpPr>
            <a:spLocks noGrp="1"/>
          </p:cNvSpPr>
          <p:nvPr>
            <p:ph type="title"/>
          </p:nvPr>
        </p:nvSpPr>
        <p:spPr/>
        <p:txBody>
          <a:bodyPr/>
          <a:lstStyle/>
          <a:p>
            <a:r>
              <a:rPr lang="sl-SI" dirty="0"/>
              <a:t>kazni</a:t>
            </a:r>
          </a:p>
        </p:txBody>
      </p:sp>
      <p:sp>
        <p:nvSpPr>
          <p:cNvPr id="3" name="Označba mesta vsebine 2">
            <a:extLst>
              <a:ext uri="{FF2B5EF4-FFF2-40B4-BE49-F238E27FC236}">
                <a16:creationId xmlns:a16="http://schemas.microsoft.com/office/drawing/2014/main" id="{598A64B9-EC01-49E5-A549-7576C450FB8A}"/>
              </a:ext>
            </a:extLst>
          </p:cNvPr>
          <p:cNvSpPr>
            <a:spLocks noGrp="1"/>
          </p:cNvSpPr>
          <p:nvPr>
            <p:ph idx="1"/>
          </p:nvPr>
        </p:nvSpPr>
        <p:spPr>
          <a:xfrm>
            <a:off x="673146" y="2249424"/>
            <a:ext cx="4501181" cy="4023360"/>
          </a:xfrm>
        </p:spPr>
        <p:txBody>
          <a:bodyPr>
            <a:normAutofit/>
          </a:bodyPr>
          <a:lstStyle/>
          <a:p>
            <a:pPr lvl="1"/>
            <a:r>
              <a:rPr lang="sl-SI" sz="3600" dirty="0"/>
              <a:t>zaporna kazen</a:t>
            </a:r>
          </a:p>
          <a:p>
            <a:pPr lvl="1"/>
            <a:r>
              <a:rPr lang="sl-SI" sz="3600" dirty="0"/>
              <a:t>denarna kazen</a:t>
            </a:r>
          </a:p>
          <a:p>
            <a:pPr lvl="1"/>
            <a:r>
              <a:rPr lang="sl-SI" sz="3600" dirty="0"/>
              <a:t>prepoved vožnje motornega vozila</a:t>
            </a:r>
          </a:p>
          <a:p>
            <a:pPr lvl="1"/>
            <a:r>
              <a:rPr lang="sl-SI" sz="3600" dirty="0"/>
              <a:t>izgon tujca iz države</a:t>
            </a:r>
          </a:p>
        </p:txBody>
      </p:sp>
      <p:pic>
        <p:nvPicPr>
          <p:cNvPr id="4" name="Slika 3"/>
          <p:cNvPicPr>
            <a:picLocks noChangeAspect="1"/>
          </p:cNvPicPr>
          <p:nvPr/>
        </p:nvPicPr>
        <p:blipFill>
          <a:blip r:embed="rId3"/>
          <a:stretch>
            <a:fillRect/>
          </a:stretch>
        </p:blipFill>
        <p:spPr>
          <a:xfrm>
            <a:off x="5291845" y="1335024"/>
            <a:ext cx="6436325" cy="4440058"/>
          </a:xfrm>
          <a:prstGeom prst="rect">
            <a:avLst/>
          </a:prstGeom>
        </p:spPr>
      </p:pic>
    </p:spTree>
    <p:extLst>
      <p:ext uri="{BB962C8B-B14F-4D97-AF65-F5344CB8AC3E}">
        <p14:creationId xmlns:p14="http://schemas.microsoft.com/office/powerpoint/2010/main" val="884210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A2FC3-4508-499B-9553-B5BE8B5F57B6}"/>
              </a:ext>
            </a:extLst>
          </p:cNvPr>
          <p:cNvSpPr>
            <a:spLocks noGrp="1"/>
          </p:cNvSpPr>
          <p:nvPr>
            <p:ph type="title"/>
          </p:nvPr>
        </p:nvSpPr>
        <p:spPr/>
        <p:txBody>
          <a:bodyPr/>
          <a:lstStyle/>
          <a:p>
            <a:r>
              <a:rPr lang="sl-SI" dirty="0"/>
              <a:t>Alternativne sankcije</a:t>
            </a:r>
          </a:p>
        </p:txBody>
      </p:sp>
      <p:sp>
        <p:nvSpPr>
          <p:cNvPr id="3" name="Označba mesta vsebine 2">
            <a:extLst>
              <a:ext uri="{FF2B5EF4-FFF2-40B4-BE49-F238E27FC236}">
                <a16:creationId xmlns:a16="http://schemas.microsoft.com/office/drawing/2014/main" id="{B08E45A6-0227-4135-A7A4-DCEA5F854E78}"/>
              </a:ext>
            </a:extLst>
          </p:cNvPr>
          <p:cNvSpPr>
            <a:spLocks noGrp="1"/>
          </p:cNvSpPr>
          <p:nvPr>
            <p:ph idx="1"/>
          </p:nvPr>
        </p:nvSpPr>
        <p:spPr>
          <a:xfrm>
            <a:off x="1024128" y="1815921"/>
            <a:ext cx="9720071" cy="4493439"/>
          </a:xfrm>
        </p:spPr>
        <p:txBody>
          <a:bodyPr>
            <a:normAutofit fontScale="92500"/>
          </a:bodyPr>
          <a:lstStyle/>
          <a:p>
            <a:r>
              <a:rPr lang="sl-SI" sz="1700" dirty="0"/>
              <a:t>V Slo: NAČIN IZVRŠITVE KAZNI ZAPORA (86. člen KZ-1)</a:t>
            </a:r>
          </a:p>
          <a:p>
            <a:pPr marL="0" indent="0">
              <a:buNone/>
            </a:pPr>
            <a:r>
              <a:rPr lang="sl-SI" sz="1800" dirty="0"/>
              <a:t>(4) Kazen zapora </a:t>
            </a:r>
            <a:r>
              <a:rPr lang="sl-SI" sz="1800" b="1" dirty="0"/>
              <a:t>do treh let</a:t>
            </a:r>
            <a:r>
              <a:rPr lang="sl-SI" sz="1800" dirty="0"/>
              <a:t>, razen za kaznivo dejanje zoper spolno nedotakljivost, se za obsojenca, ki izpolnjuje pogoje, določene v zakonu, ki ureja izvrševanje kazenskih sankcij, lahko izvršuje tudi tako, da obsojenec med prestajanjem kazni zapora še naprej dela ali se izobražuje in prebiva doma, </a:t>
            </a:r>
            <a:r>
              <a:rPr lang="sl-SI" sz="1800" b="1" dirty="0"/>
              <a:t>razen v prostih dneh, praviloma ob koncu tedna, ko mora biti v zavodu</a:t>
            </a:r>
            <a:r>
              <a:rPr lang="sl-SI" sz="1800" dirty="0"/>
              <a:t>. Natančnejše pogoje izvrševanja določi zavod.</a:t>
            </a:r>
          </a:p>
          <a:p>
            <a:pPr marL="0" indent="0">
              <a:buNone/>
            </a:pPr>
            <a:r>
              <a:rPr lang="sl-SI" sz="1800" dirty="0"/>
              <a:t>(5) Kazen zapora </a:t>
            </a:r>
            <a:r>
              <a:rPr lang="sl-SI" sz="1800" b="1" dirty="0"/>
              <a:t>do devetih mesecev </a:t>
            </a:r>
            <a:r>
              <a:rPr lang="sl-SI" sz="1800" dirty="0"/>
              <a:t>se lahko izvršuje tudi s </a:t>
            </a:r>
            <a:r>
              <a:rPr lang="sl-SI" sz="1800" b="1" dirty="0"/>
              <a:t>hišnim zaporom</a:t>
            </a:r>
            <a:r>
              <a:rPr lang="sl-SI" sz="1800" dirty="0"/>
              <a:t>, če glede na nevarnost obsojenca, možnost ponovitve dejanja ter osebne, družinske in poklicne razmere obsojenca v času izvrševanja kazni ni potrebe po prestajanju kazni v zavodu ali če je zaradi bolezni, invalidnosti ali ostarelosti obsojenca kazen treba in jo je mogoče izvrševati v ustreznem javnem zavodu.</a:t>
            </a:r>
          </a:p>
          <a:p>
            <a:pPr marL="0" indent="0">
              <a:buNone/>
            </a:pPr>
            <a:r>
              <a:rPr lang="sl-SI" sz="1800" dirty="0"/>
              <a:t>(8) Kazen zapora </a:t>
            </a:r>
            <a:r>
              <a:rPr lang="sl-SI" sz="1800" b="1" dirty="0"/>
              <a:t>do dveh let</a:t>
            </a:r>
            <a:r>
              <a:rPr lang="sl-SI" sz="1800" dirty="0"/>
              <a:t>, razen za kaznivo dejanje zoper spolno nedotakljivost, se lahko izvrši tudi tako, da obsojenec namesto kazni zapora opravi v obdobju največ dveh let od izvršljivosti sodbe </a:t>
            </a:r>
            <a:r>
              <a:rPr lang="sl-SI" sz="1800" b="1" dirty="0"/>
              <a:t>delo v splošno korist</a:t>
            </a:r>
            <a:r>
              <a:rPr lang="sl-SI" sz="1800" dirty="0"/>
              <a:t>. Obseg dela se določi tako, da se en dan zapora nadomesti z dvema urama dela. Organ, pristojen za izvrševanje, pri določitvi dela obsojencu v okviru razpoložljivih del pri izvajalskih organizacijah upošteva obsojenčevo strokovno znanje in sposobnosti, lahko pa tudi tiste njegove nujne interese glede neodložljivih družinskih, izobraževalnih ali poklicnih obveznosti, katerih neupoštevanje bi povzročilo težko popravljivo ali nepopravljivo škodo za uresničevanje teh obveznosti. Delo v splošno korist se opravlja brez nadomestila.</a:t>
            </a:r>
          </a:p>
        </p:txBody>
      </p:sp>
    </p:spTree>
    <p:extLst>
      <p:ext uri="{BB962C8B-B14F-4D97-AF65-F5344CB8AC3E}">
        <p14:creationId xmlns:p14="http://schemas.microsoft.com/office/powerpoint/2010/main" val="276456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B03ABA-BE56-49A9-AEA0-BA08600C1741}"/>
              </a:ext>
            </a:extLst>
          </p:cNvPr>
          <p:cNvSpPr>
            <a:spLocks noGrp="1"/>
          </p:cNvSpPr>
          <p:nvPr>
            <p:ph type="title"/>
          </p:nvPr>
        </p:nvSpPr>
        <p:spPr/>
        <p:txBody>
          <a:bodyPr/>
          <a:lstStyle/>
          <a:p>
            <a:r>
              <a:rPr lang="sl-SI" dirty="0"/>
              <a:t>Opozorilne sankcije</a:t>
            </a:r>
          </a:p>
        </p:txBody>
      </p:sp>
      <p:sp>
        <p:nvSpPr>
          <p:cNvPr id="3" name="Označba mesta vsebine 2">
            <a:extLst>
              <a:ext uri="{FF2B5EF4-FFF2-40B4-BE49-F238E27FC236}">
                <a16:creationId xmlns:a16="http://schemas.microsoft.com/office/drawing/2014/main" id="{B31B9694-39B9-47E0-82EF-3FC0DB8FD43D}"/>
              </a:ext>
            </a:extLst>
          </p:cNvPr>
          <p:cNvSpPr>
            <a:spLocks noGrp="1"/>
          </p:cNvSpPr>
          <p:nvPr>
            <p:ph idx="1"/>
          </p:nvPr>
        </p:nvSpPr>
        <p:spPr>
          <a:xfrm>
            <a:off x="1024128" y="2286000"/>
            <a:ext cx="7224927" cy="4023360"/>
          </a:xfrm>
        </p:spPr>
        <p:txBody>
          <a:bodyPr>
            <a:normAutofit/>
          </a:bodyPr>
          <a:lstStyle/>
          <a:p>
            <a:pPr lvl="1">
              <a:lnSpc>
                <a:spcPct val="100000"/>
              </a:lnSpc>
            </a:pPr>
            <a:r>
              <a:rPr lang="sl-SI" sz="3600" dirty="0"/>
              <a:t>Pogojna obsodba</a:t>
            </a:r>
          </a:p>
          <a:p>
            <a:pPr lvl="1">
              <a:lnSpc>
                <a:spcPct val="100000"/>
              </a:lnSpc>
            </a:pPr>
            <a:r>
              <a:rPr lang="sl-SI" sz="3600" dirty="0"/>
              <a:t>Pogojna obsodba z varstvenim nadzorstvom</a:t>
            </a:r>
          </a:p>
          <a:p>
            <a:pPr lvl="1">
              <a:lnSpc>
                <a:spcPct val="100000"/>
              </a:lnSpc>
            </a:pPr>
            <a:r>
              <a:rPr lang="sl-SI" sz="3600" dirty="0"/>
              <a:t>Sodni opomin</a:t>
            </a:r>
          </a:p>
        </p:txBody>
      </p:sp>
      <p:sp>
        <p:nvSpPr>
          <p:cNvPr id="4" name="AutoShape 2" descr="File:Singapore road sign - Warning - Other danger.svg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Slika 5"/>
          <p:cNvPicPr>
            <a:picLocks noChangeAspect="1"/>
          </p:cNvPicPr>
          <p:nvPr/>
        </p:nvPicPr>
        <p:blipFill>
          <a:blip r:embed="rId3"/>
          <a:stretch>
            <a:fillRect/>
          </a:stretch>
        </p:blipFill>
        <p:spPr>
          <a:xfrm>
            <a:off x="7997757" y="1575880"/>
            <a:ext cx="3725694" cy="3725694"/>
          </a:xfrm>
          <a:prstGeom prst="rect">
            <a:avLst/>
          </a:prstGeom>
        </p:spPr>
      </p:pic>
    </p:spTree>
    <p:extLst>
      <p:ext uri="{BB962C8B-B14F-4D97-AF65-F5344CB8AC3E}">
        <p14:creationId xmlns:p14="http://schemas.microsoft.com/office/powerpoint/2010/main" val="105930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2D25D6-D84F-42B2-8E65-8527201E709B}"/>
              </a:ext>
            </a:extLst>
          </p:cNvPr>
          <p:cNvSpPr>
            <a:spLocks noGrp="1"/>
          </p:cNvSpPr>
          <p:nvPr>
            <p:ph type="title"/>
          </p:nvPr>
        </p:nvSpPr>
        <p:spPr/>
        <p:txBody>
          <a:bodyPr/>
          <a:lstStyle/>
          <a:p>
            <a:r>
              <a:rPr lang="sl-SI" dirty="0"/>
              <a:t>Varnostni ukrepi</a:t>
            </a:r>
          </a:p>
        </p:txBody>
      </p:sp>
      <p:sp>
        <p:nvSpPr>
          <p:cNvPr id="3" name="Označba mesta vsebine 2">
            <a:extLst>
              <a:ext uri="{FF2B5EF4-FFF2-40B4-BE49-F238E27FC236}">
                <a16:creationId xmlns:a16="http://schemas.microsoft.com/office/drawing/2014/main" id="{8CEEB0F1-B654-4529-9698-B882E48725BC}"/>
              </a:ext>
            </a:extLst>
          </p:cNvPr>
          <p:cNvSpPr>
            <a:spLocks noGrp="1"/>
          </p:cNvSpPr>
          <p:nvPr>
            <p:ph idx="1"/>
          </p:nvPr>
        </p:nvSpPr>
        <p:spPr>
          <a:xfrm>
            <a:off x="1011249" y="2273121"/>
            <a:ext cx="9720071" cy="4023360"/>
          </a:xfrm>
        </p:spPr>
        <p:txBody>
          <a:bodyPr>
            <a:normAutofit/>
          </a:bodyPr>
          <a:lstStyle/>
          <a:p>
            <a:pPr lvl="1">
              <a:lnSpc>
                <a:spcPct val="100000"/>
              </a:lnSpc>
            </a:pPr>
            <a:r>
              <a:rPr lang="sl-SI" sz="2800" dirty="0"/>
              <a:t>obvezno psihiatrično zdravljenje in varstvo v zdravstvenem zavodu;</a:t>
            </a:r>
          </a:p>
          <a:p>
            <a:pPr lvl="1">
              <a:lnSpc>
                <a:spcPct val="100000"/>
              </a:lnSpc>
            </a:pPr>
            <a:r>
              <a:rPr lang="sl-SI" sz="2800" dirty="0"/>
              <a:t>obvezno psihiatrično zdravljenje na prostosti;</a:t>
            </a:r>
          </a:p>
          <a:p>
            <a:pPr lvl="1">
              <a:lnSpc>
                <a:spcPct val="100000"/>
              </a:lnSpc>
            </a:pPr>
            <a:r>
              <a:rPr lang="sl-SI" sz="2800" dirty="0"/>
              <a:t>prepoved opravljanja poklica;</a:t>
            </a:r>
          </a:p>
          <a:p>
            <a:pPr lvl="1">
              <a:lnSpc>
                <a:spcPct val="100000"/>
              </a:lnSpc>
            </a:pPr>
            <a:r>
              <a:rPr lang="sl-SI" sz="2800" dirty="0"/>
              <a:t>prepoved približevanja ali komuniciranja z žrtvijo;</a:t>
            </a:r>
          </a:p>
          <a:p>
            <a:pPr lvl="1">
              <a:lnSpc>
                <a:spcPct val="100000"/>
              </a:lnSpc>
            </a:pPr>
            <a:r>
              <a:rPr lang="sl-SI" sz="2800" dirty="0"/>
              <a:t>odvzem vozniškega dovoljenja;</a:t>
            </a:r>
          </a:p>
          <a:p>
            <a:pPr lvl="1">
              <a:lnSpc>
                <a:spcPct val="100000"/>
              </a:lnSpc>
            </a:pPr>
            <a:r>
              <a:rPr lang="sl-SI" sz="2800" dirty="0"/>
              <a:t>odvzem predmetov.</a:t>
            </a:r>
          </a:p>
          <a:p>
            <a:endParaRPr lang="sl-SI" sz="2800" dirty="0"/>
          </a:p>
        </p:txBody>
      </p:sp>
    </p:spTree>
    <p:extLst>
      <p:ext uri="{BB962C8B-B14F-4D97-AF65-F5344CB8AC3E}">
        <p14:creationId xmlns:p14="http://schemas.microsoft.com/office/powerpoint/2010/main" val="1893731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06596C-4AAF-4A7B-AE9C-C175DE6C735D}"/>
              </a:ext>
            </a:extLst>
          </p:cNvPr>
          <p:cNvSpPr>
            <a:spLocks noGrp="1"/>
          </p:cNvSpPr>
          <p:nvPr>
            <p:ph type="title"/>
          </p:nvPr>
        </p:nvSpPr>
        <p:spPr>
          <a:xfrm>
            <a:off x="1024127" y="6067"/>
            <a:ext cx="10734283" cy="1499616"/>
          </a:xfrm>
        </p:spPr>
        <p:txBody>
          <a:bodyPr/>
          <a:lstStyle/>
          <a:p>
            <a:r>
              <a:rPr lang="sl-SI" sz="5400" dirty="0"/>
              <a:t>Vzgojni ukrepi (kaznovanje mladoletnikov)</a:t>
            </a:r>
            <a:endParaRPr lang="sl-SI" dirty="0"/>
          </a:p>
        </p:txBody>
      </p:sp>
      <p:sp>
        <p:nvSpPr>
          <p:cNvPr id="3" name="Označba mesta vsebine 2">
            <a:extLst>
              <a:ext uri="{FF2B5EF4-FFF2-40B4-BE49-F238E27FC236}">
                <a16:creationId xmlns:a16="http://schemas.microsoft.com/office/drawing/2014/main" id="{F9302F50-D625-44D3-8066-ECEF7253CF04}"/>
              </a:ext>
            </a:extLst>
          </p:cNvPr>
          <p:cNvSpPr>
            <a:spLocks noGrp="1"/>
          </p:cNvSpPr>
          <p:nvPr>
            <p:ph idx="1"/>
          </p:nvPr>
        </p:nvSpPr>
        <p:spPr>
          <a:xfrm>
            <a:off x="1024127" y="1505683"/>
            <a:ext cx="10279977" cy="5016321"/>
          </a:xfrm>
        </p:spPr>
        <p:txBody>
          <a:bodyPr>
            <a:noAutofit/>
          </a:bodyPr>
          <a:lstStyle/>
          <a:p>
            <a:r>
              <a:rPr lang="sl-SI" sz="3000" dirty="0"/>
              <a:t>&lt;14 		14-16	       16-18  	       18-21	   	  21&gt;</a:t>
            </a:r>
          </a:p>
          <a:p>
            <a:endParaRPr lang="sl-SI" sz="100" dirty="0"/>
          </a:p>
          <a:p>
            <a:r>
              <a:rPr lang="sl-SI" sz="2800" dirty="0"/>
              <a:t>Vzgojni ukrepi</a:t>
            </a:r>
          </a:p>
          <a:p>
            <a:pPr lvl="1"/>
            <a:r>
              <a:rPr lang="sl-SI" sz="2400" dirty="0"/>
              <a:t>ukor;</a:t>
            </a:r>
          </a:p>
          <a:p>
            <a:pPr lvl="1"/>
            <a:r>
              <a:rPr lang="sl-SI" sz="2400" dirty="0"/>
              <a:t>navodila in prepovedi;</a:t>
            </a:r>
          </a:p>
          <a:p>
            <a:pPr lvl="1"/>
            <a:r>
              <a:rPr lang="sl-SI" sz="2400" dirty="0"/>
              <a:t>nadzorstvo organa socialnega varstva;</a:t>
            </a:r>
          </a:p>
          <a:p>
            <a:pPr lvl="1"/>
            <a:r>
              <a:rPr lang="sl-SI" sz="2400" dirty="0"/>
              <a:t>oddaja v vzgojni zavod;</a:t>
            </a:r>
          </a:p>
          <a:p>
            <a:pPr lvl="1"/>
            <a:r>
              <a:rPr lang="sl-SI" sz="2400" dirty="0"/>
              <a:t>oddaja v prevzgojni dom;</a:t>
            </a:r>
          </a:p>
          <a:p>
            <a:pPr lvl="1"/>
            <a:r>
              <a:rPr lang="sl-SI" sz="2400" dirty="0"/>
              <a:t>oddaja v zavod za usposabljanje</a:t>
            </a:r>
          </a:p>
          <a:p>
            <a:pPr marL="0" indent="0">
              <a:buNone/>
            </a:pPr>
            <a:r>
              <a:rPr lang="sl-SI" sz="2800" dirty="0"/>
              <a:t>Mladoletniški zapor ali Denarna kazen</a:t>
            </a:r>
          </a:p>
          <a:p>
            <a:pPr marL="0" indent="0">
              <a:buNone/>
            </a:pPr>
            <a:r>
              <a:rPr lang="sl-SI" sz="2800" dirty="0"/>
              <a:t>(stranski) Prepoved vožnje motornega vozila in Izgon tujca</a:t>
            </a:r>
          </a:p>
        </p:txBody>
      </p:sp>
      <p:pic>
        <p:nvPicPr>
          <p:cNvPr id="4" name="Slika 3"/>
          <p:cNvPicPr>
            <a:picLocks noChangeAspect="1"/>
          </p:cNvPicPr>
          <p:nvPr/>
        </p:nvPicPr>
        <p:blipFill>
          <a:blip r:embed="rId3"/>
          <a:stretch>
            <a:fillRect/>
          </a:stretch>
        </p:blipFill>
        <p:spPr>
          <a:xfrm>
            <a:off x="7070106" y="2513672"/>
            <a:ext cx="4688304" cy="3123693"/>
          </a:xfrm>
          <a:prstGeom prst="rect">
            <a:avLst/>
          </a:prstGeom>
        </p:spPr>
      </p:pic>
    </p:spTree>
    <p:extLst>
      <p:ext uri="{BB962C8B-B14F-4D97-AF65-F5344CB8AC3E}">
        <p14:creationId xmlns:p14="http://schemas.microsoft.com/office/powerpoint/2010/main" val="249195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literatura</a:t>
            </a:r>
            <a:endParaRPr lang="it-IT" dirty="0"/>
          </a:p>
        </p:txBody>
      </p:sp>
      <p:sp>
        <p:nvSpPr>
          <p:cNvPr id="3" name="Označba mesta vsebine 2"/>
          <p:cNvSpPr>
            <a:spLocks noGrp="1"/>
          </p:cNvSpPr>
          <p:nvPr>
            <p:ph idx="1"/>
          </p:nvPr>
        </p:nvSpPr>
        <p:spPr/>
        <p:txBody>
          <a:bodyPr>
            <a:normAutofit/>
          </a:bodyPr>
          <a:lstStyle/>
          <a:p>
            <a:pPr lvl="1"/>
            <a:r>
              <a:rPr lang="sl-SI" sz="3200" dirty="0" err="1"/>
              <a:t>ppt</a:t>
            </a:r>
            <a:endParaRPr lang="sl-SI" sz="3200" dirty="0"/>
          </a:p>
          <a:p>
            <a:pPr lvl="1"/>
            <a:r>
              <a:rPr lang="sl-SI" sz="3200" dirty="0"/>
              <a:t>zapiski s predavanja</a:t>
            </a:r>
          </a:p>
          <a:p>
            <a:pPr lvl="1"/>
            <a:r>
              <a:rPr lang="sl-SI" sz="3200" dirty="0" err="1"/>
              <a:t>Demleitner</a:t>
            </a:r>
            <a:r>
              <a:rPr lang="sl-SI" sz="3200" dirty="0"/>
              <a:t>, N. (2014) </a:t>
            </a:r>
            <a:r>
              <a:rPr lang="sl-SI" sz="3200" dirty="0" err="1"/>
              <a:t>Types</a:t>
            </a:r>
            <a:r>
              <a:rPr lang="sl-SI" sz="3200" dirty="0"/>
              <a:t> </a:t>
            </a:r>
            <a:r>
              <a:rPr lang="sl-SI" sz="3200" dirty="0" err="1"/>
              <a:t>of</a:t>
            </a:r>
            <a:r>
              <a:rPr lang="sl-SI" sz="3200" dirty="0"/>
              <a:t> </a:t>
            </a:r>
            <a:r>
              <a:rPr lang="sl-SI" sz="3200" dirty="0" err="1"/>
              <a:t>punishment</a:t>
            </a:r>
            <a:r>
              <a:rPr lang="sl-SI" sz="3200" dirty="0"/>
              <a:t>, v: </a:t>
            </a:r>
            <a:r>
              <a:rPr lang="sl-SI" sz="3200" dirty="0" err="1"/>
              <a:t>The</a:t>
            </a:r>
            <a:r>
              <a:rPr lang="sl-SI" sz="3200" dirty="0"/>
              <a:t> Oxford </a:t>
            </a:r>
            <a:r>
              <a:rPr lang="sl-SI" sz="3200" dirty="0" err="1"/>
              <a:t>handbook</a:t>
            </a:r>
            <a:r>
              <a:rPr lang="sl-SI" sz="3200" dirty="0"/>
              <a:t> </a:t>
            </a:r>
            <a:r>
              <a:rPr lang="sl-SI" sz="3200" dirty="0" err="1"/>
              <a:t>of</a:t>
            </a:r>
            <a:r>
              <a:rPr lang="sl-SI" sz="3200" dirty="0"/>
              <a:t> </a:t>
            </a:r>
            <a:r>
              <a:rPr lang="sl-SI" sz="3200" dirty="0" err="1"/>
              <a:t>criminal</a:t>
            </a:r>
            <a:r>
              <a:rPr lang="sl-SI" sz="3200" dirty="0"/>
              <a:t> </a:t>
            </a:r>
            <a:r>
              <a:rPr lang="sl-SI" sz="3200" dirty="0" err="1"/>
              <a:t>law</a:t>
            </a:r>
            <a:r>
              <a:rPr lang="sl-SI" sz="3200" dirty="0"/>
              <a:t> (</a:t>
            </a:r>
            <a:r>
              <a:rPr lang="sl-SI" sz="3200" dirty="0" err="1"/>
              <a:t>Dubber</a:t>
            </a:r>
            <a:r>
              <a:rPr lang="sl-SI" sz="3200" dirty="0"/>
              <a:t>, </a:t>
            </a:r>
            <a:r>
              <a:rPr lang="sl-SI" sz="3200" dirty="0" err="1"/>
              <a:t>Hornle</a:t>
            </a:r>
            <a:r>
              <a:rPr lang="sl-SI" sz="3200" dirty="0"/>
              <a:t> (</a:t>
            </a:r>
            <a:r>
              <a:rPr lang="sl-SI" sz="3200" dirty="0" err="1"/>
              <a:t>eds</a:t>
            </a:r>
            <a:r>
              <a:rPr lang="sl-SI" sz="3200"/>
              <a:t>.); </a:t>
            </a:r>
            <a:r>
              <a:rPr lang="sl-SI" sz="3200" dirty="0"/>
              <a:t>DOI: 10.1093/</a:t>
            </a:r>
            <a:r>
              <a:rPr lang="sl-SI" sz="3200" dirty="0" err="1"/>
              <a:t>oxfordhb</a:t>
            </a:r>
            <a:r>
              <a:rPr lang="sl-SI" sz="3200" dirty="0"/>
              <a:t>/9780199673599.013.0041</a:t>
            </a:r>
          </a:p>
          <a:p>
            <a:pPr lvl="1"/>
            <a:endParaRPr lang="sl-SI" sz="3200" dirty="0"/>
          </a:p>
          <a:p>
            <a:endParaRPr lang="sl-SI" sz="3600" dirty="0"/>
          </a:p>
          <a:p>
            <a:endParaRPr lang="it-IT" sz="3600" dirty="0"/>
          </a:p>
        </p:txBody>
      </p:sp>
    </p:spTree>
    <p:extLst>
      <p:ext uri="{BB962C8B-B14F-4D97-AF65-F5344CB8AC3E}">
        <p14:creationId xmlns:p14="http://schemas.microsoft.com/office/powerpoint/2010/main" val="2626084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AF3EC3-72E8-461D-8B64-65BF54958F0B}"/>
              </a:ext>
            </a:extLst>
          </p:cNvPr>
          <p:cNvSpPr>
            <a:spLocks noGrp="1"/>
          </p:cNvSpPr>
          <p:nvPr>
            <p:ph type="title"/>
          </p:nvPr>
        </p:nvSpPr>
        <p:spPr/>
        <p:txBody>
          <a:bodyPr/>
          <a:lstStyle/>
          <a:p>
            <a:r>
              <a:rPr lang="sl-SI" dirty="0"/>
              <a:t>… Zgodovinski razvoj</a:t>
            </a:r>
          </a:p>
        </p:txBody>
      </p:sp>
      <p:sp>
        <p:nvSpPr>
          <p:cNvPr id="3" name="Označba mesta vsebine 2">
            <a:extLst>
              <a:ext uri="{FF2B5EF4-FFF2-40B4-BE49-F238E27FC236}">
                <a16:creationId xmlns:a16="http://schemas.microsoft.com/office/drawing/2014/main" id="{6E856516-2C86-44B0-81DD-D6166D84ABED}"/>
              </a:ext>
            </a:extLst>
          </p:cNvPr>
          <p:cNvSpPr>
            <a:spLocks noGrp="1"/>
          </p:cNvSpPr>
          <p:nvPr>
            <p:ph idx="1"/>
          </p:nvPr>
        </p:nvSpPr>
        <p:spPr/>
        <p:txBody>
          <a:bodyPr/>
          <a:lstStyle/>
          <a:p>
            <a:r>
              <a:rPr lang="sl-SI" dirty="0"/>
              <a:t>- </a:t>
            </a:r>
            <a:r>
              <a:rPr lang="sl-SI" sz="2800" dirty="0"/>
              <a:t>eden od trendov: kruto </a:t>
            </a:r>
            <a:r>
              <a:rPr lang="sl-SI" sz="2800" dirty="0">
                <a:sym typeface="Wingdings" panose="05000000000000000000" pitchFamily="2" charset="2"/>
              </a:rPr>
              <a:t> milejše</a:t>
            </a:r>
          </a:p>
          <a:p>
            <a:endParaRPr lang="sl-SI" sz="2800" dirty="0"/>
          </a:p>
          <a:p>
            <a:r>
              <a:rPr lang="sl-SI" sz="2800" dirty="0"/>
              <a:t>- kazen vnaprej predvidena</a:t>
            </a:r>
          </a:p>
          <a:p>
            <a:endParaRPr lang="sl-SI" sz="2800" dirty="0"/>
          </a:p>
          <a:p>
            <a:r>
              <a:rPr lang="sl-SI" sz="2800" dirty="0"/>
              <a:t>- različne oblike:</a:t>
            </a:r>
          </a:p>
          <a:p>
            <a:pPr lvl="1"/>
            <a:r>
              <a:rPr lang="sl-SI" sz="2400" dirty="0"/>
              <a:t>v času </a:t>
            </a:r>
          </a:p>
          <a:p>
            <a:pPr lvl="1"/>
            <a:r>
              <a:rPr lang="sl-SI" sz="2400" dirty="0"/>
              <a:t>v prostoru</a:t>
            </a:r>
          </a:p>
        </p:txBody>
      </p:sp>
    </p:spTree>
    <p:extLst>
      <p:ext uri="{BB962C8B-B14F-4D97-AF65-F5344CB8AC3E}">
        <p14:creationId xmlns:p14="http://schemas.microsoft.com/office/powerpoint/2010/main" val="262374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p:cNvPicPr>
            <a:picLocks noChangeAspect="1"/>
          </p:cNvPicPr>
          <p:nvPr/>
        </p:nvPicPr>
        <p:blipFill rotWithShape="1">
          <a:blip r:embed="rId3">
            <a:extLst>
              <a:ext uri="{28A0092B-C50C-407E-A947-70E740481C1C}">
                <a14:useLocalDpi xmlns:a14="http://schemas.microsoft.com/office/drawing/2010/main" val="0"/>
              </a:ext>
            </a:extLst>
          </a:blip>
          <a:srcRect t="4097"/>
          <a:stretch/>
        </p:blipFill>
        <p:spPr>
          <a:xfrm>
            <a:off x="3447960" y="360445"/>
            <a:ext cx="8611684" cy="6137109"/>
          </a:xfrm>
          <a:prstGeom prst="rect">
            <a:avLst/>
          </a:prstGeom>
        </p:spPr>
      </p:pic>
      <p:sp>
        <p:nvSpPr>
          <p:cNvPr id="2" name="Naslov 1">
            <a:extLst>
              <a:ext uri="{FF2B5EF4-FFF2-40B4-BE49-F238E27FC236}">
                <a16:creationId xmlns:a16="http://schemas.microsoft.com/office/drawing/2014/main" id="{5A5D4C52-0554-4F60-9EAC-2EBE3B337B40}"/>
              </a:ext>
            </a:extLst>
          </p:cNvPr>
          <p:cNvSpPr>
            <a:spLocks noGrp="1"/>
          </p:cNvSpPr>
          <p:nvPr>
            <p:ph type="title"/>
          </p:nvPr>
        </p:nvSpPr>
        <p:spPr>
          <a:xfrm>
            <a:off x="1024127" y="571978"/>
            <a:ext cx="9720072" cy="1499616"/>
          </a:xfrm>
        </p:spPr>
        <p:txBody>
          <a:bodyPr/>
          <a:lstStyle/>
          <a:p>
            <a:r>
              <a:rPr lang="sl-SI" dirty="0"/>
              <a:t>Smrtna kazen</a:t>
            </a:r>
          </a:p>
        </p:txBody>
      </p:sp>
      <p:sp>
        <p:nvSpPr>
          <p:cNvPr id="3" name="Označba mesta vsebine 2">
            <a:extLst>
              <a:ext uri="{FF2B5EF4-FFF2-40B4-BE49-F238E27FC236}">
                <a16:creationId xmlns:a16="http://schemas.microsoft.com/office/drawing/2014/main" id="{620D23E4-2132-47D1-9B3B-1736D5A06BEF}"/>
              </a:ext>
            </a:extLst>
          </p:cNvPr>
          <p:cNvSpPr>
            <a:spLocks noGrp="1"/>
          </p:cNvSpPr>
          <p:nvPr>
            <p:ph idx="1"/>
          </p:nvPr>
        </p:nvSpPr>
        <p:spPr>
          <a:xfrm>
            <a:off x="461818" y="2175571"/>
            <a:ext cx="9390609" cy="4023360"/>
          </a:xfrm>
        </p:spPr>
        <p:txBody>
          <a:bodyPr>
            <a:normAutofit/>
          </a:bodyPr>
          <a:lstStyle/>
          <a:p>
            <a:r>
              <a:rPr lang="sl-SI" sz="3200" dirty="0"/>
              <a:t>- zgodovinsko </a:t>
            </a:r>
          </a:p>
          <a:p>
            <a:r>
              <a:rPr lang="sl-SI" sz="3200" dirty="0"/>
              <a:t>med prvimi </a:t>
            </a:r>
          </a:p>
          <a:p>
            <a:r>
              <a:rPr lang="sl-SI" sz="3200" dirty="0"/>
              <a:t>sankcijami</a:t>
            </a:r>
          </a:p>
          <a:p>
            <a:r>
              <a:rPr lang="sl-SI" sz="3200" dirty="0"/>
              <a:t>- dolgo edina </a:t>
            </a:r>
          </a:p>
          <a:p>
            <a:r>
              <a:rPr lang="sl-SI" sz="3200" dirty="0"/>
              <a:t>sankcija</a:t>
            </a:r>
          </a:p>
          <a:p>
            <a:r>
              <a:rPr lang="sl-SI" sz="3200" dirty="0"/>
              <a:t>- abolicionizem</a:t>
            </a:r>
          </a:p>
        </p:txBody>
      </p:sp>
      <p:sp>
        <p:nvSpPr>
          <p:cNvPr id="7" name="PoljeZBesedilom 6"/>
          <p:cNvSpPr txBox="1"/>
          <p:nvPr/>
        </p:nvSpPr>
        <p:spPr>
          <a:xfrm>
            <a:off x="10024848" y="4233053"/>
            <a:ext cx="2756848" cy="307777"/>
          </a:xfrm>
          <a:prstGeom prst="rect">
            <a:avLst/>
          </a:prstGeom>
          <a:noFill/>
        </p:spPr>
        <p:txBody>
          <a:bodyPr wrap="square" rtlCol="0">
            <a:spAutoFit/>
          </a:bodyPr>
          <a:lstStyle/>
          <a:p>
            <a:r>
              <a:rPr lang="sl-SI" sz="1400" dirty="0">
                <a:solidFill>
                  <a:schemeClr val="bg1"/>
                </a:solidFill>
              </a:rPr>
              <a:t>Vir: </a:t>
            </a:r>
            <a:r>
              <a:rPr lang="sl-SI" sz="1400" dirty="0" err="1">
                <a:solidFill>
                  <a:schemeClr val="bg1"/>
                </a:solidFill>
              </a:rPr>
              <a:t>Amnesty</a:t>
            </a:r>
            <a:r>
              <a:rPr lang="sl-SI" sz="1400" dirty="0">
                <a:solidFill>
                  <a:schemeClr val="bg1"/>
                </a:solidFill>
              </a:rPr>
              <a:t> </a:t>
            </a:r>
            <a:r>
              <a:rPr lang="sl-SI" sz="1400" dirty="0" err="1">
                <a:solidFill>
                  <a:schemeClr val="bg1"/>
                </a:solidFill>
              </a:rPr>
              <a:t>International</a:t>
            </a:r>
            <a:endParaRPr lang="it-IT" sz="1400" dirty="0">
              <a:solidFill>
                <a:schemeClr val="bg1"/>
              </a:solidFill>
            </a:endParaRPr>
          </a:p>
        </p:txBody>
      </p:sp>
    </p:spTree>
    <p:extLst>
      <p:ext uri="{BB962C8B-B14F-4D97-AF65-F5344CB8AC3E}">
        <p14:creationId xmlns:p14="http://schemas.microsoft.com/office/powerpoint/2010/main" val="195596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F8C04F-95B0-458D-8FBF-0519C4846C78}"/>
              </a:ext>
            </a:extLst>
          </p:cNvPr>
          <p:cNvSpPr>
            <a:spLocks noGrp="1"/>
          </p:cNvSpPr>
          <p:nvPr>
            <p:ph type="title"/>
          </p:nvPr>
        </p:nvSpPr>
        <p:spPr/>
        <p:txBody>
          <a:bodyPr/>
          <a:lstStyle/>
          <a:p>
            <a:r>
              <a:rPr lang="sl-SI" dirty="0"/>
              <a:t>Telesne kazni</a:t>
            </a:r>
          </a:p>
        </p:txBody>
      </p:sp>
      <p:sp>
        <p:nvSpPr>
          <p:cNvPr id="3" name="Označba mesta vsebine 2">
            <a:extLst>
              <a:ext uri="{FF2B5EF4-FFF2-40B4-BE49-F238E27FC236}">
                <a16:creationId xmlns:a16="http://schemas.microsoft.com/office/drawing/2014/main" id="{BAC04C1F-D614-4B4B-A66F-44225D296B6F}"/>
              </a:ext>
            </a:extLst>
          </p:cNvPr>
          <p:cNvSpPr>
            <a:spLocks noGrp="1"/>
          </p:cNvSpPr>
          <p:nvPr>
            <p:ph idx="1"/>
          </p:nvPr>
        </p:nvSpPr>
        <p:spPr/>
        <p:txBody>
          <a:bodyPr>
            <a:normAutofit/>
          </a:bodyPr>
          <a:lstStyle/>
          <a:p>
            <a:r>
              <a:rPr lang="sl-SI" sz="3200" dirty="0"/>
              <a:t>- </a:t>
            </a:r>
            <a:r>
              <a:rPr lang="sl-SI" sz="3600" dirty="0"/>
              <a:t>zgodovinsko</a:t>
            </a:r>
          </a:p>
          <a:p>
            <a:endParaRPr lang="sl-SI" sz="3600" dirty="0"/>
          </a:p>
          <a:p>
            <a:r>
              <a:rPr lang="sl-SI" sz="3600" dirty="0"/>
              <a:t>- „posnemovalne“</a:t>
            </a:r>
            <a:endParaRPr lang="sl-SI" sz="3200" dirty="0"/>
          </a:p>
        </p:txBody>
      </p:sp>
      <p:pic>
        <p:nvPicPr>
          <p:cNvPr id="2050" name="Picture 2" descr="Rezultat iskanja slik za telesne kazni">
            <a:extLst>
              <a:ext uri="{FF2B5EF4-FFF2-40B4-BE49-F238E27FC236}">
                <a16:creationId xmlns:a16="http://schemas.microsoft.com/office/drawing/2014/main" id="{E432A013-66A0-484A-A880-9BB0D0D9A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05" y="628819"/>
            <a:ext cx="5762067" cy="568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6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0A3F1B-A603-4297-B160-7E386285D8AC}"/>
              </a:ext>
            </a:extLst>
          </p:cNvPr>
          <p:cNvSpPr>
            <a:spLocks noGrp="1"/>
          </p:cNvSpPr>
          <p:nvPr>
            <p:ph type="title"/>
          </p:nvPr>
        </p:nvSpPr>
        <p:spPr/>
        <p:txBody>
          <a:bodyPr/>
          <a:lstStyle/>
          <a:p>
            <a:r>
              <a:rPr lang="sl-SI" dirty="0"/>
              <a:t>Prostostne kazni</a:t>
            </a:r>
          </a:p>
        </p:txBody>
      </p:sp>
      <p:sp>
        <p:nvSpPr>
          <p:cNvPr id="3" name="Označba mesta vsebine 2">
            <a:extLst>
              <a:ext uri="{FF2B5EF4-FFF2-40B4-BE49-F238E27FC236}">
                <a16:creationId xmlns:a16="http://schemas.microsoft.com/office/drawing/2014/main" id="{603BA875-7F5B-44C2-BD16-8E9BF0F1BC1B}"/>
              </a:ext>
            </a:extLst>
          </p:cNvPr>
          <p:cNvSpPr>
            <a:spLocks noGrp="1"/>
          </p:cNvSpPr>
          <p:nvPr>
            <p:ph idx="1"/>
          </p:nvPr>
        </p:nvSpPr>
        <p:spPr>
          <a:xfrm>
            <a:off x="800148" y="2286000"/>
            <a:ext cx="9720071" cy="4023360"/>
          </a:xfrm>
        </p:spPr>
        <p:txBody>
          <a:bodyPr>
            <a:noAutofit/>
          </a:bodyPr>
          <a:lstStyle/>
          <a:p>
            <a:r>
              <a:rPr lang="sl-SI" sz="3200" dirty="0"/>
              <a:t>- prisilno delo – delo na galejah</a:t>
            </a:r>
          </a:p>
          <a:p>
            <a:r>
              <a:rPr lang="sl-SI" sz="3200" dirty="0"/>
              <a:t>- deportacija</a:t>
            </a:r>
          </a:p>
          <a:p>
            <a:r>
              <a:rPr lang="sl-SI" sz="3200" dirty="0"/>
              <a:t>- zapor</a:t>
            </a:r>
          </a:p>
          <a:p>
            <a:r>
              <a:rPr lang="sl-SI" sz="3200" dirty="0"/>
              <a:t>- hišni zapor</a:t>
            </a:r>
          </a:p>
          <a:p>
            <a:r>
              <a:rPr lang="sl-SI" sz="3200" dirty="0"/>
              <a:t>- elektronsko nadzorovanje</a:t>
            </a:r>
          </a:p>
        </p:txBody>
      </p:sp>
      <p:pic>
        <p:nvPicPr>
          <p:cNvPr id="4098" name="Picture 2" descr="Rezultat iskanja slik za prison bentham">
            <a:extLst>
              <a:ext uri="{FF2B5EF4-FFF2-40B4-BE49-F238E27FC236}">
                <a16:creationId xmlns:a16="http://schemas.microsoft.com/office/drawing/2014/main" id="{1C6FFBE5-25A3-4AAC-A8C7-E7C7F5C0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163" y="2921959"/>
            <a:ext cx="5893981" cy="38016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zultat iskanja slik za deportation to australia">
            <a:extLst>
              <a:ext uri="{FF2B5EF4-FFF2-40B4-BE49-F238E27FC236}">
                <a16:creationId xmlns:a16="http://schemas.microsoft.com/office/drawing/2014/main" id="{677829D6-4682-4DDD-A0F1-71ACE6F22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511" y="706679"/>
            <a:ext cx="2584629" cy="21146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zultat iskanja slik za galeja">
            <a:extLst>
              <a:ext uri="{FF2B5EF4-FFF2-40B4-BE49-F238E27FC236}">
                <a16:creationId xmlns:a16="http://schemas.microsoft.com/office/drawing/2014/main" id="{3D3B9E79-4D2C-43A0-9C81-D585A7E82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645" y="134423"/>
            <a:ext cx="3048001" cy="227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7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zultat iskanja slik za online shaming">
            <a:extLst>
              <a:ext uri="{FF2B5EF4-FFF2-40B4-BE49-F238E27FC236}">
                <a16:creationId xmlns:a16="http://schemas.microsoft.com/office/drawing/2014/main" id="{8CA22441-421F-4D1C-B3CF-7730D62DB8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669" y="3614939"/>
            <a:ext cx="5765442" cy="3243061"/>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FFEA2A2C-1F04-4AA5-9698-E4BC9CE71A29}"/>
              </a:ext>
            </a:extLst>
          </p:cNvPr>
          <p:cNvSpPr>
            <a:spLocks noGrp="1"/>
          </p:cNvSpPr>
          <p:nvPr>
            <p:ph type="title"/>
          </p:nvPr>
        </p:nvSpPr>
        <p:spPr/>
        <p:txBody>
          <a:bodyPr/>
          <a:lstStyle/>
          <a:p>
            <a:r>
              <a:rPr lang="sl-SI" dirty="0"/>
              <a:t>Kazni, ki merijo na ugled</a:t>
            </a:r>
          </a:p>
        </p:txBody>
      </p:sp>
      <p:sp>
        <p:nvSpPr>
          <p:cNvPr id="3" name="Označba mesta vsebine 2">
            <a:extLst>
              <a:ext uri="{FF2B5EF4-FFF2-40B4-BE49-F238E27FC236}">
                <a16:creationId xmlns:a16="http://schemas.microsoft.com/office/drawing/2014/main" id="{193E4DF0-49BD-4551-A24C-D5C3E2706ECE}"/>
              </a:ext>
            </a:extLst>
          </p:cNvPr>
          <p:cNvSpPr>
            <a:spLocks noGrp="1"/>
          </p:cNvSpPr>
          <p:nvPr>
            <p:ph idx="1"/>
          </p:nvPr>
        </p:nvSpPr>
        <p:spPr/>
        <p:txBody>
          <a:bodyPr>
            <a:normAutofit/>
          </a:bodyPr>
          <a:lstStyle/>
          <a:p>
            <a:r>
              <a:rPr lang="sl-SI" sz="3200" dirty="0"/>
              <a:t>- sramotenje</a:t>
            </a:r>
          </a:p>
          <a:p>
            <a:pPr marL="627063" lvl="1" indent="-96838"/>
            <a:r>
              <a:rPr lang="sl-SI" sz="2800" dirty="0"/>
              <a:t> zgodovinsko</a:t>
            </a:r>
          </a:p>
          <a:p>
            <a:pPr marL="627063" lvl="1" indent="-136525"/>
            <a:r>
              <a:rPr lang="sl-SI" sz="2800" dirty="0"/>
              <a:t> sodobno</a:t>
            </a:r>
          </a:p>
        </p:txBody>
      </p:sp>
      <p:pic>
        <p:nvPicPr>
          <p:cNvPr id="1026" name="Picture 2" descr="Rezultat iskanja slik za sramotilni steber">
            <a:extLst>
              <a:ext uri="{FF2B5EF4-FFF2-40B4-BE49-F238E27FC236}">
                <a16:creationId xmlns:a16="http://schemas.microsoft.com/office/drawing/2014/main" id="{1FBC485E-2549-4A46-803B-2BDB8C495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651" y="381000"/>
            <a:ext cx="405765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37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aking DWI Laws Can Break the Bank | Charge Break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546" y="767083"/>
            <a:ext cx="9144454" cy="6090917"/>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ED935C02-10DC-4360-B416-B2BB9FBA6023}"/>
              </a:ext>
            </a:extLst>
          </p:cNvPr>
          <p:cNvSpPr>
            <a:spLocks noGrp="1"/>
          </p:cNvSpPr>
          <p:nvPr>
            <p:ph type="title"/>
          </p:nvPr>
        </p:nvSpPr>
        <p:spPr/>
        <p:txBody>
          <a:bodyPr/>
          <a:lstStyle/>
          <a:p>
            <a:r>
              <a:rPr lang="sl-SI" dirty="0"/>
              <a:t>Denarne kazni</a:t>
            </a:r>
          </a:p>
        </p:txBody>
      </p:sp>
      <p:sp>
        <p:nvSpPr>
          <p:cNvPr id="3" name="Označba mesta vsebine 2">
            <a:extLst>
              <a:ext uri="{FF2B5EF4-FFF2-40B4-BE49-F238E27FC236}">
                <a16:creationId xmlns:a16="http://schemas.microsoft.com/office/drawing/2014/main" id="{C6E18117-22C7-4D4D-8466-28791EBCA1A2}"/>
              </a:ext>
            </a:extLst>
          </p:cNvPr>
          <p:cNvSpPr>
            <a:spLocks noGrp="1"/>
          </p:cNvSpPr>
          <p:nvPr>
            <p:ph idx="1"/>
          </p:nvPr>
        </p:nvSpPr>
        <p:spPr/>
        <p:txBody>
          <a:bodyPr>
            <a:normAutofit/>
          </a:bodyPr>
          <a:lstStyle/>
          <a:p>
            <a:r>
              <a:rPr lang="sl-SI" sz="3600" dirty="0"/>
              <a:t>- odškodnina</a:t>
            </a:r>
          </a:p>
          <a:p>
            <a:r>
              <a:rPr lang="sl-SI" sz="3600" dirty="0"/>
              <a:t>- sodobno?</a:t>
            </a:r>
          </a:p>
        </p:txBody>
      </p:sp>
    </p:spTree>
    <p:extLst>
      <p:ext uri="{BB962C8B-B14F-4D97-AF65-F5344CB8AC3E}">
        <p14:creationId xmlns:p14="http://schemas.microsoft.com/office/powerpoint/2010/main" val="368304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3DEA43-14F8-4FA8-8521-4B1EF803DF3E}"/>
              </a:ext>
            </a:extLst>
          </p:cNvPr>
          <p:cNvSpPr>
            <a:spLocks noGrp="1"/>
          </p:cNvSpPr>
          <p:nvPr>
            <p:ph type="title"/>
          </p:nvPr>
        </p:nvSpPr>
        <p:spPr/>
        <p:txBody>
          <a:bodyPr/>
          <a:lstStyle/>
          <a:p>
            <a:r>
              <a:rPr lang="sl-SI" dirty="0"/>
              <a:t>Skupnostne sankcije</a:t>
            </a:r>
          </a:p>
        </p:txBody>
      </p:sp>
      <p:sp>
        <p:nvSpPr>
          <p:cNvPr id="3" name="Označba mesta vsebine 2">
            <a:extLst>
              <a:ext uri="{FF2B5EF4-FFF2-40B4-BE49-F238E27FC236}">
                <a16:creationId xmlns:a16="http://schemas.microsoft.com/office/drawing/2014/main" id="{35A23116-AC51-4165-84EE-3A42829494CF}"/>
              </a:ext>
            </a:extLst>
          </p:cNvPr>
          <p:cNvSpPr>
            <a:spLocks noGrp="1"/>
          </p:cNvSpPr>
          <p:nvPr>
            <p:ph idx="1"/>
          </p:nvPr>
        </p:nvSpPr>
        <p:spPr/>
        <p:txBody>
          <a:bodyPr>
            <a:normAutofit/>
          </a:bodyPr>
          <a:lstStyle/>
          <a:p>
            <a:r>
              <a:rPr lang="sl-SI" sz="2800" dirty="0"/>
              <a:t>- prisilno delo</a:t>
            </a:r>
          </a:p>
          <a:p>
            <a:r>
              <a:rPr lang="sl-SI" sz="2800" dirty="0">
                <a:sym typeface="Wingdings" panose="05000000000000000000" pitchFamily="2" charset="2"/>
              </a:rPr>
              <a:t></a:t>
            </a:r>
            <a:endParaRPr lang="sl-SI" sz="2800" dirty="0"/>
          </a:p>
          <a:p>
            <a:r>
              <a:rPr lang="sl-SI" sz="2800" dirty="0"/>
              <a:t>- delo v korist skupnosti</a:t>
            </a:r>
          </a:p>
        </p:txBody>
      </p:sp>
      <p:pic>
        <p:nvPicPr>
          <p:cNvPr id="3074" name="Picture 2" descr="Rezultat iskanja slik za punishment community service">
            <a:extLst>
              <a:ext uri="{FF2B5EF4-FFF2-40B4-BE49-F238E27FC236}">
                <a16:creationId xmlns:a16="http://schemas.microsoft.com/office/drawing/2014/main" id="{D2F49079-F76F-4C9C-B8FF-BDC1DEBC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630" y="1928880"/>
            <a:ext cx="59055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96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Opozorilne sankcije</a:t>
            </a:r>
            <a:endParaRPr lang="it-IT" dirty="0"/>
          </a:p>
        </p:txBody>
      </p:sp>
      <p:sp>
        <p:nvSpPr>
          <p:cNvPr id="3" name="Označba mesta vsebine 2"/>
          <p:cNvSpPr>
            <a:spLocks noGrp="1"/>
          </p:cNvSpPr>
          <p:nvPr>
            <p:ph idx="1"/>
          </p:nvPr>
        </p:nvSpPr>
        <p:spPr/>
        <p:txBody>
          <a:bodyPr>
            <a:normAutofit/>
          </a:bodyPr>
          <a:lstStyle/>
          <a:p>
            <a:r>
              <a:rPr lang="sl-SI" sz="2800" dirty="0"/>
              <a:t>Namenjene OPOZARJANJU</a:t>
            </a:r>
          </a:p>
          <a:p>
            <a:pPr lvl="1"/>
            <a:r>
              <a:rPr lang="sl-SI" sz="2400" dirty="0"/>
              <a:t>da je bilo storjeno nekaj, kar je narobe</a:t>
            </a:r>
          </a:p>
          <a:p>
            <a:pPr lvl="1"/>
            <a:r>
              <a:rPr lang="sl-SI" sz="2400" dirty="0"/>
              <a:t>kaj se bo zgodilo, če se tako ravnanje ponovi</a:t>
            </a:r>
            <a:endParaRPr lang="it-IT" sz="2400" dirty="0"/>
          </a:p>
        </p:txBody>
      </p:sp>
      <p:pic>
        <p:nvPicPr>
          <p:cNvPr id="4" name="Slika 3"/>
          <p:cNvPicPr>
            <a:picLocks noChangeAspect="1"/>
          </p:cNvPicPr>
          <p:nvPr/>
        </p:nvPicPr>
        <p:blipFill>
          <a:blip r:embed="rId3"/>
          <a:stretch>
            <a:fillRect/>
          </a:stretch>
        </p:blipFill>
        <p:spPr>
          <a:xfrm>
            <a:off x="4397072" y="3668863"/>
            <a:ext cx="5536758" cy="2768379"/>
          </a:xfrm>
          <a:prstGeom prst="rect">
            <a:avLst/>
          </a:prstGeom>
        </p:spPr>
      </p:pic>
    </p:spTree>
    <p:extLst>
      <p:ext uri="{BB962C8B-B14F-4D97-AF65-F5344CB8AC3E}">
        <p14:creationId xmlns:p14="http://schemas.microsoft.com/office/powerpoint/2010/main" val="26357120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653</TotalTime>
  <Words>1973</Words>
  <Application>Microsoft Office PowerPoint</Application>
  <PresentationFormat>Širokozaslonsko</PresentationFormat>
  <Paragraphs>163</Paragraphs>
  <Slides>17</Slides>
  <Notes>17</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17</vt:i4>
      </vt:variant>
    </vt:vector>
  </HeadingPairs>
  <TitlesOfParts>
    <vt:vector size="24" baseType="lpstr">
      <vt:lpstr>Arial</vt:lpstr>
      <vt:lpstr>Calibri</vt:lpstr>
      <vt:lpstr>open_sansregular</vt:lpstr>
      <vt:lpstr>Tw Cen MT</vt:lpstr>
      <vt:lpstr>Tw Cen MT Condensed</vt:lpstr>
      <vt:lpstr>Wingdings 3</vt:lpstr>
      <vt:lpstr>Integral</vt:lpstr>
      <vt:lpstr>penologija pedagoška fakulteta UL, socialna pedagogika  </vt:lpstr>
      <vt:lpstr>… Zgodovinski razvoj</vt:lpstr>
      <vt:lpstr>Smrtna kazen</vt:lpstr>
      <vt:lpstr>Telesne kazni</vt:lpstr>
      <vt:lpstr>Prostostne kazni</vt:lpstr>
      <vt:lpstr>Kazni, ki merijo na ugled</vt:lpstr>
      <vt:lpstr>Denarne kazni</vt:lpstr>
      <vt:lpstr>Skupnostne sankcije</vt:lpstr>
      <vt:lpstr>Opozorilne sankcije</vt:lpstr>
      <vt:lpstr>glosarij</vt:lpstr>
      <vt:lpstr>Sankcije v sloveniji </vt:lpstr>
      <vt:lpstr>kazni</vt:lpstr>
      <vt:lpstr>Alternativne sankcije</vt:lpstr>
      <vt:lpstr>Opozorilne sankcije</vt:lpstr>
      <vt:lpstr>Varnostni ukrepi</vt:lpstr>
      <vt:lpstr>Vzgojni ukrepi (kaznovanje mladoletnikov)</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Pravo in psihologija, Uvodno</dc:title>
  <dc:creator>Mojca M. Plesničar</dc:creator>
  <cp:lastModifiedBy>Mojca Mihelj Plesničar</cp:lastModifiedBy>
  <cp:revision>49</cp:revision>
  <cp:lastPrinted>2024-03-05T11:08:45Z</cp:lastPrinted>
  <dcterms:created xsi:type="dcterms:W3CDTF">2019-02-07T08:52:09Z</dcterms:created>
  <dcterms:modified xsi:type="dcterms:W3CDTF">2025-03-04T10:02:25Z</dcterms:modified>
</cp:coreProperties>
</file>