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8" r:id="rId4"/>
    <p:sldId id="279" r:id="rId5"/>
    <p:sldId id="280" r:id="rId6"/>
    <p:sldId id="277" r:id="rId7"/>
    <p:sldId id="281" r:id="rId8"/>
    <p:sldId id="258" r:id="rId9"/>
    <p:sldId id="285" r:id="rId10"/>
    <p:sldId id="269" r:id="rId11"/>
    <p:sldId id="284" r:id="rId12"/>
    <p:sldId id="286" r:id="rId13"/>
    <p:sldId id="283" r:id="rId14"/>
    <p:sldId id="261" r:id="rId15"/>
    <p:sldId id="260" r:id="rId16"/>
    <p:sldId id="282" r:id="rId17"/>
    <p:sldId id="287" r:id="rId18"/>
    <p:sldId id="264" r:id="rId19"/>
    <p:sldId id="270" r:id="rId20"/>
    <p:sldId id="266" r:id="rId21"/>
    <p:sldId id="265" r:id="rId22"/>
    <p:sldId id="288" r:id="rId23"/>
    <p:sldId id="272" r:id="rId24"/>
    <p:sldId id="274" r:id="rId25"/>
    <p:sldId id="275" r:id="rId26"/>
    <p:sldId id="267" r:id="rId27"/>
    <p:sldId id="289" r:id="rId28"/>
    <p:sldId id="26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1/10/2024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openxmlformats.org/officeDocument/2006/relationships/image" Target="../media/image12.png"/><Relationship Id="rId4" Type="http://schemas.openxmlformats.org/officeDocument/2006/relationships/video" Target="../media/media3.mp4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1366728915000097" TargetMode="External"/><Relationship Id="rId2" Type="http://schemas.openxmlformats.org/officeDocument/2006/relationships/hyperlink" Target="https://doi.org/10.1080/23273798.2020.18219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cognition.2012.05.014" TargetMode="External"/><Relationship Id="rId4" Type="http://schemas.openxmlformats.org/officeDocument/2006/relationships/hyperlink" Target="https://doi.org/10.1016/j.cognition.2015.04.00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EC2091-E147-444D-A970-17F1961C4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l-SI" sz="4400" dirty="0"/>
            </a:br>
            <a:r>
              <a:rPr lang="sl-SI" sz="4400" dirty="0"/>
              <a:t>Jezikovna </a:t>
            </a:r>
            <a:r>
              <a:rPr lang="sl-SI" sz="4400" dirty="0" err="1"/>
              <a:t>koaktivacija</a:t>
            </a:r>
            <a:r>
              <a:rPr lang="sl-SI" sz="4400" dirty="0"/>
              <a:t> in leksikalni dostop pri </a:t>
            </a:r>
            <a:r>
              <a:rPr lang="sl-SI" sz="4400" dirty="0" err="1"/>
              <a:t>dvomodalnih</a:t>
            </a:r>
            <a:r>
              <a:rPr lang="sl-SI" sz="4400" dirty="0"/>
              <a:t> </a:t>
            </a:r>
            <a:r>
              <a:rPr lang="sl-SI" sz="4400" dirty="0" err="1"/>
              <a:t>dvojezičnežih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B551DD-CDB0-430A-BB1A-9ED39C7F6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08441"/>
            <a:ext cx="7891272" cy="1069848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/>
              <a:t>MARCEL R. GIEZEN</a:t>
            </a:r>
          </a:p>
          <a:p>
            <a:r>
              <a:rPr lang="en-US" sz="8000" dirty="0"/>
              <a:t>KAREN EMMOREY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553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C36856E-B68C-BCD3-636E-25D1BD6A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ym typeface="Wingdings" panose="05000000000000000000" pitchFamily="2" charset="2"/>
              </a:rPr>
              <a:t>Hipoteza izključitve odziva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79A13E-210D-41C4-B769-63A02E1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Tekma med govornima jezikoma v </a:t>
            </a:r>
            <a:r>
              <a:rPr lang="sl-SI" dirty="0" err="1">
                <a:sym typeface="Wingdings" panose="05000000000000000000" pitchFamily="2" charset="2"/>
              </a:rPr>
              <a:t>artikulatornem</a:t>
            </a:r>
            <a:r>
              <a:rPr lang="sl-SI" dirty="0">
                <a:sym typeface="Wingdings" panose="05000000000000000000" pitchFamily="2" charset="2"/>
              </a:rPr>
              <a:t> medpomnilniku (isti </a:t>
            </a:r>
            <a:r>
              <a:rPr lang="sl-SI" dirty="0" err="1">
                <a:sym typeface="Wingdings" panose="05000000000000000000" pitchFamily="2" charset="2"/>
              </a:rPr>
              <a:t>artikulatorji</a:t>
            </a:r>
            <a:r>
              <a:rPr lang="sl-SI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l-SI" dirty="0" err="1"/>
              <a:t>Mahon</a:t>
            </a:r>
            <a:r>
              <a:rPr lang="sl-SI" dirty="0"/>
              <a:t>, Costa, </a:t>
            </a:r>
            <a:r>
              <a:rPr lang="sl-SI" dirty="0" err="1"/>
              <a:t>Peterson</a:t>
            </a:r>
            <a:r>
              <a:rPr lang="sl-SI" dirty="0"/>
              <a:t>, </a:t>
            </a:r>
            <a:r>
              <a:rPr lang="sl-SI" dirty="0" err="1"/>
              <a:t>Vargas</a:t>
            </a:r>
            <a:r>
              <a:rPr lang="sl-SI" dirty="0"/>
              <a:t> in </a:t>
            </a:r>
            <a:r>
              <a:rPr lang="sl-SI" dirty="0" err="1"/>
              <a:t>Caramazza</a:t>
            </a:r>
            <a:r>
              <a:rPr lang="sl-SI" dirty="0"/>
              <a:t>, 2007</a:t>
            </a:r>
          </a:p>
          <a:p>
            <a:pPr lvl="1"/>
            <a:r>
              <a:rPr lang="en-US" dirty="0" err="1"/>
              <a:t>Emmorey</a:t>
            </a:r>
            <a:r>
              <a:rPr lang="en-US" dirty="0"/>
              <a:t>, Mott, Meade, Holcomb in Midgley, 2021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 err="1">
                <a:sym typeface="Wingdings" panose="05000000000000000000" pitchFamily="2" charset="2"/>
              </a:rPr>
              <a:t>Dvomodalno</a:t>
            </a:r>
            <a:r>
              <a:rPr lang="sl-SI" dirty="0">
                <a:sym typeface="Wingdings" panose="05000000000000000000" pitchFamily="2" charset="2"/>
              </a:rPr>
              <a:t> dvojezične osebe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ni tekme med jezikoma v </a:t>
            </a:r>
            <a:r>
              <a:rPr lang="sl-SI" dirty="0" err="1">
                <a:sym typeface="Wingdings" panose="05000000000000000000" pitchFamily="2" charset="2"/>
              </a:rPr>
              <a:t>artikulatornem</a:t>
            </a:r>
            <a:r>
              <a:rPr lang="sl-SI" dirty="0">
                <a:sym typeface="Wingdings" panose="05000000000000000000" pitchFamily="2" charset="2"/>
              </a:rPr>
              <a:t> medpomnilniku (različni </a:t>
            </a:r>
            <a:r>
              <a:rPr lang="sl-SI" dirty="0" err="1">
                <a:sym typeface="Wingdings" panose="05000000000000000000" pitchFamily="2" charset="2"/>
              </a:rPr>
              <a:t>artikulatorji</a:t>
            </a:r>
            <a:r>
              <a:rPr lang="sl-SI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pri </a:t>
            </a:r>
            <a:r>
              <a:rPr lang="sl-SI" dirty="0" err="1">
                <a:sym typeface="Wingdings" panose="05000000000000000000" pitchFamily="2" charset="2"/>
              </a:rPr>
              <a:t>dvomodalno</a:t>
            </a:r>
            <a:r>
              <a:rPr lang="sl-SI" dirty="0">
                <a:sym typeface="Wingdings" panose="05000000000000000000" pitchFamily="2" charset="2"/>
              </a:rPr>
              <a:t> dvojezičnih osebah ne bi smelo priti do semantične interference, ko poimenujejo slike v ASL (ker angleški semantični motilci nimajo dostopa do ASL </a:t>
            </a:r>
            <a:r>
              <a:rPr lang="sl-SI" dirty="0" err="1">
                <a:sym typeface="Wingdings" panose="05000000000000000000" pitchFamily="2" charset="2"/>
              </a:rPr>
              <a:t>artikulatornega</a:t>
            </a:r>
            <a:r>
              <a:rPr lang="sl-SI" dirty="0">
                <a:sym typeface="Wingdings" panose="05000000000000000000" pitchFamily="2" charset="2"/>
              </a:rPr>
              <a:t> medpomnilnika in obratno)</a:t>
            </a:r>
          </a:p>
        </p:txBody>
      </p:sp>
    </p:spTree>
    <p:extLst>
      <p:ext uri="{BB962C8B-B14F-4D97-AF65-F5344CB8AC3E}">
        <p14:creationId xmlns:p14="http://schemas.microsoft.com/office/powerpoint/2010/main" val="208849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74B79-5D57-C482-BEC7-7CB44D53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/>
              <a:t>Hipoteza izključitve odziva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ACED0-0BEF-24F4-C4D0-0DD5DBBA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873" y="2121408"/>
            <a:ext cx="3038762" cy="4050792"/>
          </a:xfrm>
        </p:spPr>
        <p:txBody>
          <a:bodyPr/>
          <a:lstStyle/>
          <a:p>
            <a:r>
              <a:rPr lang="sl-SI" dirty="0"/>
              <a:t>Uvajalo: </a:t>
            </a:r>
            <a:r>
              <a:rPr lang="sl-SI" dirty="0" err="1"/>
              <a:t>cheese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Ciljna kretnja: CHEESE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4B670B3-0DB6-BA2F-2B10-E4B14625B147}"/>
              </a:ext>
            </a:extLst>
          </p:cNvPr>
          <p:cNvSpPr/>
          <p:nvPr/>
        </p:nvSpPr>
        <p:spPr>
          <a:xfrm>
            <a:off x="964276" y="2121408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D11279-9566-BDB4-C426-0C0A47B490FA}"/>
              </a:ext>
            </a:extLst>
          </p:cNvPr>
          <p:cNvSpPr/>
          <p:nvPr/>
        </p:nvSpPr>
        <p:spPr>
          <a:xfrm>
            <a:off x="2696094" y="2953512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ang. </a:t>
            </a:r>
            <a:r>
              <a:rPr lang="sl-SI" sz="2800" dirty="0" err="1"/>
              <a:t>cheese</a:t>
            </a:r>
            <a:endParaRPr lang="sl-SI" sz="28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F2CDF2C-8820-C4D0-EEAD-A04790DCEE6D}"/>
              </a:ext>
            </a:extLst>
          </p:cNvPr>
          <p:cNvSpPr/>
          <p:nvPr/>
        </p:nvSpPr>
        <p:spPr>
          <a:xfrm>
            <a:off x="4322340" y="3936353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000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7DF8119-AF6B-7996-9D84-E459FC68F080}"/>
              </a:ext>
            </a:extLst>
          </p:cNvPr>
          <p:cNvSpPr/>
          <p:nvPr/>
        </p:nvSpPr>
        <p:spPr>
          <a:xfrm>
            <a:off x="6096000" y="5054277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„</a:t>
            </a:r>
            <a:r>
              <a:rPr lang="sl-SI" sz="3200" dirty="0"/>
              <a:t>CHEESE“</a:t>
            </a:r>
            <a:endParaRPr lang="sl-SI" sz="4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09EA9F2-9BA2-D908-70BC-F5ABEBDE2603}"/>
              </a:ext>
            </a:extLst>
          </p:cNvPr>
          <p:cNvPicPr/>
          <p:nvPr/>
        </p:nvPicPr>
        <p:blipFill rotWithShape="1">
          <a:blip r:embed="rId6"/>
          <a:srcRect l="40304" t="29025" r="51653" b="57223"/>
          <a:stretch/>
        </p:blipFill>
        <p:spPr bwMode="auto">
          <a:xfrm>
            <a:off x="4958515" y="4321147"/>
            <a:ext cx="811763" cy="83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heese">
            <a:hlinkClick r:id="" action="ppaction://media"/>
            <a:extLst>
              <a:ext uri="{FF2B5EF4-FFF2-40B4-BE49-F238E27FC236}">
                <a16:creationId xmlns:a16="http://schemas.microsoft.com/office/drawing/2014/main" id="{45900984-35DF-CEA6-3096-CA2A4547B1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11522" y="4631297"/>
            <a:ext cx="2438400" cy="18288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2159A24-BDA4-4561-5E7E-3DE1768E10FA}"/>
              </a:ext>
            </a:extLst>
          </p:cNvPr>
          <p:cNvSpPr txBox="1"/>
          <p:nvPr/>
        </p:nvSpPr>
        <p:spPr>
          <a:xfrm>
            <a:off x="157714" y="6443933"/>
            <a:ext cx="2679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ym typeface="Wingdings" panose="05000000000000000000" pitchFamily="2" charset="2"/>
              </a:rPr>
              <a:t>(</a:t>
            </a:r>
            <a:r>
              <a:rPr lang="sl-SI" sz="1600" dirty="0" err="1"/>
              <a:t>Giezen</a:t>
            </a:r>
            <a:r>
              <a:rPr lang="sl-SI" sz="1600" dirty="0"/>
              <a:t> in </a:t>
            </a:r>
            <a:r>
              <a:rPr lang="sl-SI" sz="1600" dirty="0" err="1"/>
              <a:t>Emmorey</a:t>
            </a:r>
            <a:r>
              <a:rPr lang="sl-SI" sz="1600" dirty="0"/>
              <a:t>, 2015)</a:t>
            </a:r>
          </a:p>
        </p:txBody>
      </p:sp>
      <p:pic>
        <p:nvPicPr>
          <p:cNvPr id="13" name="cheese_en_gb_1">
            <a:hlinkClick r:id="" action="ppaction://media"/>
            <a:extLst>
              <a:ext uri="{FF2B5EF4-FFF2-40B4-BE49-F238E27FC236}">
                <a16:creationId xmlns:a16="http://schemas.microsoft.com/office/drawing/2014/main" id="{C7A86AD9-6253-440E-EBC6-A036DBB3E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1454" y="3964154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A53D2-074B-7F06-78E1-F48EA9B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poimenovanje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9E69EB-3A40-8D1B-6157-7C817875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Na kateri ravnini poteka tekma za aktivacijo besede:</a:t>
            </a:r>
          </a:p>
          <a:p>
            <a:r>
              <a:rPr lang="sl-SI" dirty="0">
                <a:sym typeface="Wingdings" panose="05000000000000000000" pitchFamily="2" charset="2"/>
              </a:rPr>
              <a:t>POST-LEKSIKALNI PRED-ARTIKULATORNI  </a:t>
            </a:r>
            <a:r>
              <a:rPr lang="sl-SI" b="1" dirty="0">
                <a:sym typeface="Wingdings" panose="05000000000000000000" pitchFamily="2" charset="2"/>
              </a:rPr>
              <a:t>Hipoteza izključitve odziva</a:t>
            </a:r>
          </a:p>
          <a:p>
            <a:pPr marL="274320" lvl="1" indent="0">
              <a:buNone/>
            </a:pPr>
            <a:r>
              <a:rPr lang="sl-SI" b="1" dirty="0">
                <a:sym typeface="Wingdings" panose="05000000000000000000" pitchFamily="2" charset="2"/>
              </a:rPr>
              <a:t>Hipoteze: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ne bo semantične interference  dokaz za </a:t>
            </a:r>
            <a:r>
              <a:rPr lang="sl-SI" dirty="0" err="1">
                <a:sym typeface="Wingdings" panose="05000000000000000000" pitchFamily="2" charset="2"/>
              </a:rPr>
              <a:t>Response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err="1">
                <a:sym typeface="Wingdings" panose="05000000000000000000" pitchFamily="2" charset="2"/>
              </a:rPr>
              <a:t>Exclusion</a:t>
            </a:r>
            <a:r>
              <a:rPr lang="sl-SI" dirty="0">
                <a:sym typeface="Wingdings" panose="05000000000000000000" pitchFamily="2" charset="2"/>
              </a:rPr>
              <a:t> hipotezo (tekma med jezikoma na post-leksikalnem pred-</a:t>
            </a:r>
            <a:r>
              <a:rPr lang="sl-SI" dirty="0" err="1">
                <a:sym typeface="Wingdings" panose="05000000000000000000" pitchFamily="2" charset="2"/>
              </a:rPr>
              <a:t>artikulatornem</a:t>
            </a:r>
            <a:r>
              <a:rPr lang="sl-SI" dirty="0">
                <a:sym typeface="Wingdings" panose="05000000000000000000" pitchFamily="2" charset="2"/>
              </a:rPr>
              <a:t> nivoju)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bo ugotovljena semantična interferenca pri </a:t>
            </a:r>
            <a:r>
              <a:rPr lang="sl-SI" dirty="0" err="1">
                <a:sym typeface="Wingdings" panose="05000000000000000000" pitchFamily="2" charset="2"/>
              </a:rPr>
              <a:t>dvomodalno</a:t>
            </a:r>
            <a:r>
              <a:rPr lang="sl-SI" dirty="0">
                <a:sym typeface="Wingdings" panose="05000000000000000000" pitchFamily="2" charset="2"/>
              </a:rPr>
              <a:t> dvojezičnih osebah  leksikalni izbor preko tekme na leksikalnem nivoju.</a:t>
            </a:r>
          </a:p>
          <a:p>
            <a:r>
              <a:rPr lang="sl-SI" dirty="0">
                <a:sym typeface="Wingdings" panose="05000000000000000000" pitchFamily="2" charset="2"/>
              </a:rPr>
              <a:t>LEKSIKALNI  Hipoteza </a:t>
            </a:r>
            <a:r>
              <a:rPr lang="sl-SI" sz="2000" b="1" dirty="0"/>
              <a:t>jezikovno (ne)specifičnega dostopa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55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4C5B9-4FC7-40F9-B435-F686AD0C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l-SI" dirty="0" err="1"/>
              <a:t>Medjezikovna</a:t>
            </a:r>
            <a:r>
              <a:rPr lang="sl-SI" dirty="0"/>
              <a:t> aktivacija in leksikalni dostop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EE3ED9-0BC8-4B9F-A952-A8E32D49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559880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Dve različni teoriji leksikalnega dostopa: t</a:t>
            </a:r>
            <a:r>
              <a:rPr lang="sl-SI" sz="1800" dirty="0">
                <a:sym typeface="Wingdings" panose="05000000000000000000" pitchFamily="2" charset="2"/>
              </a:rPr>
              <a:t>ekmovanje za aktivacijo besede na LEKSIKALNEM nivoju</a:t>
            </a:r>
            <a:endParaRPr lang="sl-SI" sz="1800" dirty="0"/>
          </a:p>
          <a:p>
            <a:r>
              <a:rPr lang="sl-SI" sz="1800" b="1" dirty="0"/>
              <a:t>Teorija jezikovno nespecifičnega dostopa</a:t>
            </a:r>
          </a:p>
          <a:p>
            <a:r>
              <a:rPr lang="sl-SI" sz="1800" dirty="0"/>
              <a:t>leksikalne alternative v različnih jezikih ves čas tekmujejo med seboj za leksikalni dostop</a:t>
            </a:r>
          </a:p>
          <a:p>
            <a:pPr lvl="1"/>
            <a:r>
              <a:rPr lang="sl-SI" dirty="0"/>
              <a:t>ang. „dog“ tekmuje s semantično povezano </a:t>
            </a:r>
            <a:r>
              <a:rPr lang="sl-SI" dirty="0" err="1"/>
              <a:t>ita</a:t>
            </a:r>
            <a:r>
              <a:rPr lang="sl-SI" dirty="0"/>
              <a:t>. besedo „</a:t>
            </a:r>
            <a:r>
              <a:rPr lang="sl-SI" dirty="0" err="1"/>
              <a:t>gato</a:t>
            </a:r>
            <a:r>
              <a:rPr lang="sl-SI" dirty="0"/>
              <a:t>“</a:t>
            </a:r>
          </a:p>
          <a:p>
            <a:pPr lvl="1"/>
            <a:r>
              <a:rPr lang="sl-SI" dirty="0"/>
              <a:t>ang. „dog“ tekmuje s semantično povezano ang. besedo „</a:t>
            </a:r>
            <a:r>
              <a:rPr lang="sl-SI" dirty="0" err="1"/>
              <a:t>cat</a:t>
            </a:r>
            <a:r>
              <a:rPr lang="sl-SI" dirty="0"/>
              <a:t>“</a:t>
            </a:r>
          </a:p>
          <a:p>
            <a:r>
              <a:rPr lang="sl-SI" sz="1800" dirty="0"/>
              <a:t>Costa, 2005</a:t>
            </a:r>
          </a:p>
          <a:p>
            <a:pPr lvl="1"/>
            <a:r>
              <a:rPr lang="sl-SI" dirty="0"/>
              <a:t>Uvajalo „</a:t>
            </a:r>
            <a:r>
              <a:rPr lang="sl-SI" dirty="0" err="1"/>
              <a:t>perro</a:t>
            </a:r>
            <a:r>
              <a:rPr lang="sl-SI" dirty="0"/>
              <a:t>“ (šp. pes)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Oteženo poimenovanje ciljne besede „ dog“ v angleščini</a:t>
            </a:r>
          </a:p>
        </p:txBody>
      </p:sp>
      <p:pic>
        <p:nvPicPr>
          <p:cNvPr id="2050" name="Picture 2" descr="Dogs that are Good with Cats: Finding Canines that Like Felines">
            <a:extLst>
              <a:ext uri="{FF2B5EF4-FFF2-40B4-BE49-F238E27FC236}">
                <a16:creationId xmlns:a16="http://schemas.microsoft.com/office/drawing/2014/main" id="{21F4770D-1041-8744-1242-CA369B832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r="5521"/>
          <a:stretch/>
        </p:blipFill>
        <p:spPr bwMode="auto">
          <a:xfrm>
            <a:off x="7104001" y="2346035"/>
            <a:ext cx="4171566" cy="34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6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4C5B9-4FC7-40F9-B435-F686AD0C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leksikalni dostop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EE3ED9-0BC8-4B9F-A952-A8E32D49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Dve različni teoriji leksikalnega dostopa: t</a:t>
            </a:r>
            <a:r>
              <a:rPr lang="sl-SI" dirty="0">
                <a:sym typeface="Wingdings" panose="05000000000000000000" pitchFamily="2" charset="2"/>
              </a:rPr>
              <a:t>ekmovanje za aktivacijo besede na LEKSIKALNEM nivoju</a:t>
            </a:r>
            <a:endParaRPr lang="sl-SI" dirty="0"/>
          </a:p>
          <a:p>
            <a:r>
              <a:rPr lang="sl-SI" b="1" dirty="0"/>
              <a:t>Teorija jezikovno specifičnega dostopa</a:t>
            </a:r>
          </a:p>
          <a:p>
            <a:r>
              <a:rPr lang="sl-SI" dirty="0"/>
              <a:t>leksikalne reprezentacije so sicer aktivirane v obeh jezikih, a med seboj ne tekmujejo.</a:t>
            </a:r>
          </a:p>
          <a:p>
            <a:pPr lvl="1"/>
            <a:r>
              <a:rPr lang="sl-SI" dirty="0"/>
              <a:t>motilec v </a:t>
            </a:r>
            <a:r>
              <a:rPr lang="sl-SI" dirty="0" err="1"/>
              <a:t>neciljnem</a:t>
            </a:r>
            <a:r>
              <a:rPr lang="sl-SI" dirty="0"/>
              <a:t> jeziku (</a:t>
            </a:r>
            <a:r>
              <a:rPr lang="sl-SI" dirty="0" err="1"/>
              <a:t>gato</a:t>
            </a:r>
            <a:r>
              <a:rPr lang="sl-SI" dirty="0"/>
              <a:t>) aktivira prevod v ciljnem jeziku (</a:t>
            </a:r>
            <a:r>
              <a:rPr lang="sl-SI" dirty="0" err="1"/>
              <a:t>cat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nato pa prevod tekmuje za izbor z besedo v ciljnem jeziku (dog)</a:t>
            </a:r>
          </a:p>
          <a:p>
            <a:r>
              <a:rPr lang="sl-SI" dirty="0">
                <a:sym typeface="Wingdings" panose="05000000000000000000" pitchFamily="2" charset="2"/>
              </a:rPr>
              <a:t>Do </a:t>
            </a:r>
            <a:r>
              <a:rPr lang="sl-SI" dirty="0"/>
              <a:t>tekme pride znotraj enega jezika. </a:t>
            </a:r>
          </a:p>
          <a:p>
            <a:pPr lvl="1"/>
            <a:r>
              <a:rPr lang="sl-SI" dirty="0"/>
              <a:t>Motilec „</a:t>
            </a:r>
            <a:r>
              <a:rPr lang="sl-SI" dirty="0" err="1"/>
              <a:t>perro</a:t>
            </a:r>
            <a:r>
              <a:rPr lang="sl-SI" dirty="0"/>
              <a:t>“ </a:t>
            </a:r>
            <a:r>
              <a:rPr lang="sl-SI" dirty="0">
                <a:sym typeface="Wingdings" panose="05000000000000000000" pitchFamily="2" charset="2"/>
              </a:rPr>
              <a:t> aktivira „dog“  olajšano poimenovanje v angleščini („dog“)</a:t>
            </a:r>
          </a:p>
          <a:p>
            <a:pPr lvl="1"/>
            <a:r>
              <a:rPr lang="sl-SI" dirty="0"/>
              <a:t>Motilec „</a:t>
            </a:r>
            <a:r>
              <a:rPr lang="sl-SI" dirty="0" err="1"/>
              <a:t>gato</a:t>
            </a:r>
            <a:r>
              <a:rPr lang="sl-SI" dirty="0"/>
              <a:t>“ </a:t>
            </a:r>
            <a:r>
              <a:rPr lang="sl-SI" dirty="0">
                <a:sym typeface="Wingdings" panose="05000000000000000000" pitchFamily="2" charset="2"/>
              </a:rPr>
              <a:t> aktivira „</a:t>
            </a:r>
            <a:r>
              <a:rPr lang="sl-SI" dirty="0" err="1">
                <a:sym typeface="Wingdings" panose="05000000000000000000" pitchFamily="2" charset="2"/>
              </a:rPr>
              <a:t>cat</a:t>
            </a:r>
            <a:r>
              <a:rPr lang="sl-SI" dirty="0">
                <a:sym typeface="Wingdings" panose="05000000000000000000" pitchFamily="2" charset="2"/>
              </a:rPr>
              <a:t>“  oteženo poimenovanje v angleščini („dog“)</a:t>
            </a:r>
          </a:p>
        </p:txBody>
      </p:sp>
    </p:spTree>
    <p:extLst>
      <p:ext uri="{BB962C8B-B14F-4D97-AF65-F5344CB8AC3E}">
        <p14:creationId xmlns:p14="http://schemas.microsoft.com/office/powerpoint/2010/main" val="242734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73CB98-F090-4F3D-931A-9A266E8D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leksikalni dostop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B509C0-800F-4EB7-8662-0BB8B439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2120900"/>
            <a:ext cx="7482898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Raziskati, če </a:t>
            </a:r>
            <a:r>
              <a:rPr lang="sl-SI" dirty="0" err="1"/>
              <a:t>medjezikovna</a:t>
            </a:r>
            <a:r>
              <a:rPr lang="sl-SI" dirty="0"/>
              <a:t> aktivacija na leksikalnem nivoju izzove fonološki uvajalni učinek (</a:t>
            </a:r>
            <a:r>
              <a:rPr lang="sl-SI" dirty="0" err="1"/>
              <a:t>phonological</a:t>
            </a:r>
            <a:r>
              <a:rPr lang="sl-SI" dirty="0"/>
              <a:t> </a:t>
            </a:r>
            <a:r>
              <a:rPr lang="sl-SI" dirty="0" err="1"/>
              <a:t>priming</a:t>
            </a:r>
            <a:r>
              <a:rPr lang="sl-SI" dirty="0"/>
              <a:t> </a:t>
            </a:r>
            <a:r>
              <a:rPr lang="sl-SI" dirty="0" err="1"/>
              <a:t>effect</a:t>
            </a:r>
            <a:r>
              <a:rPr lang="sl-SI" dirty="0"/>
              <a:t>), čeprav si jezika ne delita fonoloških značilnosti. </a:t>
            </a:r>
          </a:p>
          <a:p>
            <a:pPr lvl="1"/>
            <a:r>
              <a:rPr lang="sl-SI" dirty="0"/>
              <a:t>Fonološki motilci (slišane angleške besede) so preko prevoda v ASL fonološko povezani s kretnjo za ciljno sliko </a:t>
            </a:r>
          </a:p>
          <a:p>
            <a:pPr lvl="1"/>
            <a:r>
              <a:rPr lang="sl-SI" dirty="0"/>
              <a:t>slika sira in slišana beseda „</a:t>
            </a:r>
            <a:r>
              <a:rPr lang="sl-SI" dirty="0" err="1"/>
              <a:t>paper</a:t>
            </a:r>
            <a:r>
              <a:rPr lang="sl-SI" dirty="0"/>
              <a:t>“</a:t>
            </a:r>
          </a:p>
          <a:p>
            <a:pPr lvl="1"/>
            <a:endParaRPr lang="sl-SI" dirty="0"/>
          </a:p>
          <a:p>
            <a:pPr lvl="1"/>
            <a:r>
              <a:rPr lang="sl-SI" dirty="0" err="1"/>
              <a:t>cheese</a:t>
            </a:r>
            <a:r>
              <a:rPr lang="sl-SI" dirty="0"/>
              <a:t> in </a:t>
            </a:r>
            <a:r>
              <a:rPr lang="sl-SI" dirty="0" err="1"/>
              <a:t>paper</a:t>
            </a:r>
            <a:r>
              <a:rPr lang="sl-SI" dirty="0"/>
              <a:t> imata v ASL</a:t>
            </a:r>
          </a:p>
          <a:p>
            <a:pPr lvl="2"/>
            <a:r>
              <a:rPr lang="sl-SI" dirty="0"/>
              <a:t>isto mesto </a:t>
            </a:r>
            <a:r>
              <a:rPr lang="sl-SI" dirty="0" err="1"/>
              <a:t>kretanja</a:t>
            </a:r>
            <a:r>
              <a:rPr lang="sl-SI" dirty="0"/>
              <a:t>,</a:t>
            </a:r>
          </a:p>
          <a:p>
            <a:pPr lvl="2"/>
            <a:r>
              <a:rPr lang="sl-SI" dirty="0"/>
              <a:t>Isto orientacijo dlani</a:t>
            </a:r>
          </a:p>
          <a:p>
            <a:pPr lvl="2"/>
            <a:r>
              <a:rPr lang="sl-SI" dirty="0"/>
              <a:t>isto obliko roke</a:t>
            </a:r>
          </a:p>
          <a:p>
            <a:pPr lvl="2"/>
            <a:r>
              <a:rPr lang="sl-SI" dirty="0"/>
              <a:t>razlika le v gibanju</a:t>
            </a: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68AC837F-FDF9-88DE-75E1-DEC5F186AFB2}"/>
              </a:ext>
            </a:extLst>
          </p:cNvPr>
          <p:cNvSpPr txBox="1">
            <a:spLocks/>
          </p:cNvSpPr>
          <p:nvPr/>
        </p:nvSpPr>
        <p:spPr>
          <a:xfrm>
            <a:off x="8552873" y="2121408"/>
            <a:ext cx="3038762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/>
              <a:t>Uvajalo: PAPER</a:t>
            </a:r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sl-SI"/>
              <a:t>Ciljna kretnja: CHEESE</a:t>
            </a:r>
            <a:endParaRPr lang="sl-SI" dirty="0"/>
          </a:p>
        </p:txBody>
      </p:sp>
      <p:pic>
        <p:nvPicPr>
          <p:cNvPr id="10" name="cheese">
            <a:hlinkClick r:id="" action="ppaction://media"/>
            <a:extLst>
              <a:ext uri="{FF2B5EF4-FFF2-40B4-BE49-F238E27FC236}">
                <a16:creationId xmlns:a16="http://schemas.microsoft.com/office/drawing/2014/main" id="{C3E0B5E4-DEC8-2DAD-F0A4-A82106B999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522" y="4631297"/>
            <a:ext cx="2438400" cy="1828800"/>
          </a:xfrm>
          <a:prstGeom prst="rect">
            <a:avLst/>
          </a:prstGeom>
        </p:spPr>
      </p:pic>
      <p:pic>
        <p:nvPicPr>
          <p:cNvPr id="11" name="paper">
            <a:hlinkClick r:id="" action="ppaction://media"/>
            <a:extLst>
              <a:ext uri="{FF2B5EF4-FFF2-40B4-BE49-F238E27FC236}">
                <a16:creationId xmlns:a16="http://schemas.microsoft.com/office/drawing/2014/main" id="{6FC92B20-A0D2-033B-E29B-3581C797A92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9919" y="2461953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74B79-5D57-C482-BEC7-7CB44D53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/>
              <a:t>Naloga poimenovanja z besednim uvajanjem fonološki motilec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ACED0-0BEF-24F4-C4D0-0DD5DBBA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873" y="2121408"/>
            <a:ext cx="3038762" cy="4050792"/>
          </a:xfrm>
        </p:spPr>
        <p:txBody>
          <a:bodyPr/>
          <a:lstStyle/>
          <a:p>
            <a:r>
              <a:rPr lang="sl-SI" dirty="0"/>
              <a:t>Uvajalo: PAPER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Ciljna kretnja: CHEESE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4B670B3-0DB6-BA2F-2B10-E4B14625B147}"/>
              </a:ext>
            </a:extLst>
          </p:cNvPr>
          <p:cNvSpPr/>
          <p:nvPr/>
        </p:nvSpPr>
        <p:spPr>
          <a:xfrm>
            <a:off x="964276" y="2121408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D11279-9566-BDB4-C426-0C0A47B490FA}"/>
              </a:ext>
            </a:extLst>
          </p:cNvPr>
          <p:cNvSpPr/>
          <p:nvPr/>
        </p:nvSpPr>
        <p:spPr>
          <a:xfrm>
            <a:off x="2696094" y="2953512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ang. </a:t>
            </a:r>
            <a:r>
              <a:rPr lang="sl-SI" sz="2800" dirty="0" err="1"/>
              <a:t>paper</a:t>
            </a:r>
            <a:endParaRPr lang="sl-SI" sz="28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F2CDF2C-8820-C4D0-EEAD-A04790DCEE6D}"/>
              </a:ext>
            </a:extLst>
          </p:cNvPr>
          <p:cNvSpPr/>
          <p:nvPr/>
        </p:nvSpPr>
        <p:spPr>
          <a:xfrm>
            <a:off x="4322340" y="3936353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7DF8119-AF6B-7996-9D84-E459FC68F080}"/>
              </a:ext>
            </a:extLst>
          </p:cNvPr>
          <p:cNvSpPr/>
          <p:nvPr/>
        </p:nvSpPr>
        <p:spPr>
          <a:xfrm>
            <a:off x="6096000" y="5054277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„</a:t>
            </a:r>
            <a:r>
              <a:rPr lang="sl-SI" sz="3200" dirty="0"/>
              <a:t>CHEESE“</a:t>
            </a:r>
            <a:endParaRPr lang="sl-SI" sz="4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09EA9F2-9BA2-D908-70BC-F5ABEBDE2603}"/>
              </a:ext>
            </a:extLst>
          </p:cNvPr>
          <p:cNvPicPr/>
          <p:nvPr/>
        </p:nvPicPr>
        <p:blipFill rotWithShape="1">
          <a:blip r:embed="rId8"/>
          <a:srcRect l="40304" t="29025" r="51653" b="57223"/>
          <a:stretch/>
        </p:blipFill>
        <p:spPr bwMode="auto">
          <a:xfrm>
            <a:off x="3523529" y="2953512"/>
            <a:ext cx="567718" cy="713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heese">
            <a:hlinkClick r:id="" action="ppaction://media"/>
            <a:extLst>
              <a:ext uri="{FF2B5EF4-FFF2-40B4-BE49-F238E27FC236}">
                <a16:creationId xmlns:a16="http://schemas.microsoft.com/office/drawing/2014/main" id="{45900984-35DF-CEA6-3096-CA2A4547B1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1522" y="4631297"/>
            <a:ext cx="2438400" cy="1828800"/>
          </a:xfrm>
          <a:prstGeom prst="rect">
            <a:avLst/>
          </a:prstGeom>
        </p:spPr>
      </p:pic>
      <p:pic>
        <p:nvPicPr>
          <p:cNvPr id="9" name="paper">
            <a:hlinkClick r:id="" action="ppaction://media"/>
            <a:extLst>
              <a:ext uri="{FF2B5EF4-FFF2-40B4-BE49-F238E27FC236}">
                <a16:creationId xmlns:a16="http://schemas.microsoft.com/office/drawing/2014/main" id="{A8CC536C-649F-BD50-15CE-377F3F329C1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59919" y="2461953"/>
            <a:ext cx="2438400" cy="18288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2159A24-BDA4-4561-5E7E-3DE1768E10FA}"/>
              </a:ext>
            </a:extLst>
          </p:cNvPr>
          <p:cNvSpPr txBox="1"/>
          <p:nvPr/>
        </p:nvSpPr>
        <p:spPr>
          <a:xfrm>
            <a:off x="157714" y="6443933"/>
            <a:ext cx="2679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ym typeface="Wingdings" panose="05000000000000000000" pitchFamily="2" charset="2"/>
              </a:rPr>
              <a:t>(</a:t>
            </a:r>
            <a:r>
              <a:rPr lang="sl-SI" sz="1600" dirty="0" err="1"/>
              <a:t>Giezen</a:t>
            </a:r>
            <a:r>
              <a:rPr lang="sl-SI" sz="1600" dirty="0"/>
              <a:t> in </a:t>
            </a:r>
            <a:r>
              <a:rPr lang="sl-SI" sz="1600" dirty="0" err="1"/>
              <a:t>Emmorey</a:t>
            </a:r>
            <a:r>
              <a:rPr lang="sl-SI" sz="1600" dirty="0"/>
              <a:t>, 2015)</a:t>
            </a:r>
          </a:p>
        </p:txBody>
      </p:sp>
      <p:pic>
        <p:nvPicPr>
          <p:cNvPr id="11" name="paper_en_gb_1">
            <a:hlinkClick r:id="" action="ppaction://media"/>
            <a:extLst>
              <a:ext uri="{FF2B5EF4-FFF2-40B4-BE49-F238E27FC236}">
                <a16:creationId xmlns:a16="http://schemas.microsoft.com/office/drawing/2014/main" id="{6E388585-F986-9A0B-A928-10E5F88D18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31455" y="4047071"/>
            <a:ext cx="487362" cy="487363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AFFE54D-1A89-8FFE-96C7-5B8E6BFF783E}"/>
              </a:ext>
            </a:extLst>
          </p:cNvPr>
          <p:cNvSpPr txBox="1"/>
          <p:nvPr/>
        </p:nvSpPr>
        <p:spPr>
          <a:xfrm>
            <a:off x="3225338" y="2086871"/>
            <a:ext cx="448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*SOA (Stimulus </a:t>
            </a:r>
            <a:r>
              <a:rPr lang="sl-SI" dirty="0" err="1"/>
              <a:t>onset</a:t>
            </a:r>
            <a:r>
              <a:rPr lang="sl-SI" dirty="0"/>
              <a:t> </a:t>
            </a:r>
            <a:r>
              <a:rPr lang="sl-SI" dirty="0" err="1"/>
              <a:t>asynchrony</a:t>
            </a:r>
            <a:r>
              <a:rPr lang="sl-SI" dirty="0"/>
              <a:t>) = 0 ms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4B6ACA8-E259-EE5C-32CB-BD480E4DFE9F}"/>
              </a:ext>
            </a:extLst>
          </p:cNvPr>
          <p:cNvSpPr txBox="1"/>
          <p:nvPr/>
        </p:nvSpPr>
        <p:spPr>
          <a:xfrm>
            <a:off x="1751850" y="373075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500 ms</a:t>
            </a:r>
          </a:p>
        </p:txBody>
      </p:sp>
    </p:spTree>
    <p:extLst>
      <p:ext uri="{BB962C8B-B14F-4D97-AF65-F5344CB8AC3E}">
        <p14:creationId xmlns:p14="http://schemas.microsoft.com/office/powerpoint/2010/main" val="31151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A53D2-074B-7F06-78E1-F48EA9B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poimenovanje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9E69EB-3A40-8D1B-6157-7C817875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Na kateri ravnini poteka tekma za aktivacijo besede:</a:t>
            </a:r>
          </a:p>
          <a:p>
            <a:r>
              <a:rPr lang="sl-SI" dirty="0">
                <a:sym typeface="Wingdings" panose="05000000000000000000" pitchFamily="2" charset="2"/>
              </a:rPr>
              <a:t>POST-LEKSIKALNI PRED-ARTIKULATORNI  </a:t>
            </a:r>
            <a:r>
              <a:rPr lang="sl-SI" b="1" dirty="0">
                <a:sym typeface="Wingdings" panose="05000000000000000000" pitchFamily="2" charset="2"/>
              </a:rPr>
              <a:t>Hipoteza izključitve odziva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ne bo semantične interference  dokaz za </a:t>
            </a:r>
            <a:r>
              <a:rPr lang="sl-SI" b="1" dirty="0">
                <a:sym typeface="Wingdings" panose="05000000000000000000" pitchFamily="2" charset="2"/>
              </a:rPr>
              <a:t>Hipotezo izključitve odziva </a:t>
            </a:r>
            <a:r>
              <a:rPr lang="sl-SI" dirty="0">
                <a:sym typeface="Wingdings" panose="05000000000000000000" pitchFamily="2" charset="2"/>
              </a:rPr>
              <a:t>(tekma med jezikoma na post-leksikalnem pred-</a:t>
            </a:r>
            <a:r>
              <a:rPr lang="sl-SI" dirty="0" err="1">
                <a:sym typeface="Wingdings" panose="05000000000000000000" pitchFamily="2" charset="2"/>
              </a:rPr>
              <a:t>artikulatornem</a:t>
            </a:r>
            <a:r>
              <a:rPr lang="sl-SI" dirty="0">
                <a:sym typeface="Wingdings" panose="05000000000000000000" pitchFamily="2" charset="2"/>
              </a:rPr>
              <a:t> nivoju)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bo semantična interferenca  leksikalni izbor preko tekme na leksikalnem nivoju.</a:t>
            </a:r>
          </a:p>
          <a:p>
            <a:r>
              <a:rPr lang="sl-SI" dirty="0">
                <a:sym typeface="Wingdings" panose="05000000000000000000" pitchFamily="2" charset="2"/>
              </a:rPr>
              <a:t>LEKSIKALNI  Hipoteza </a:t>
            </a:r>
            <a:r>
              <a:rPr lang="sl-SI" sz="2000" b="1" dirty="0"/>
              <a:t>jezikovno (ne)specifičnega dostopa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/>
              <a:t>Če ne bo fonološke interference </a:t>
            </a:r>
            <a:r>
              <a:rPr lang="sl-SI" dirty="0">
                <a:sym typeface="Wingdings" panose="05000000000000000000" pitchFamily="2" charset="2"/>
              </a:rPr>
              <a:t> fonološka olajšava odraz zgolj sub-leksikalnih povezav med govornima jezikoma, ne pa tudi leksikalnih (</a:t>
            </a:r>
            <a:r>
              <a:rPr lang="sl-SI" dirty="0" err="1">
                <a:sym typeface="Wingdings" panose="05000000000000000000" pitchFamily="2" charset="2"/>
              </a:rPr>
              <a:t>bottom</a:t>
            </a:r>
            <a:r>
              <a:rPr lang="sl-SI" dirty="0">
                <a:sym typeface="Wingdings" panose="05000000000000000000" pitchFamily="2" charset="2"/>
              </a:rPr>
              <a:t>-up procesiranje). 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/>
              <a:t>Če ne bo fonološka interferenca </a:t>
            </a:r>
            <a:r>
              <a:rPr lang="sl-SI" dirty="0">
                <a:sym typeface="Wingdings" panose="05000000000000000000" pitchFamily="2" charset="2"/>
              </a:rPr>
              <a:t> fonološka olajšava tudi preko leksikalnega nivoja (top-</a:t>
            </a:r>
            <a:r>
              <a:rPr lang="sl-SI" dirty="0" err="1">
                <a:sym typeface="Wingdings" panose="05000000000000000000" pitchFamily="2" charset="2"/>
              </a:rPr>
              <a:t>down</a:t>
            </a:r>
            <a:r>
              <a:rPr lang="sl-SI" dirty="0">
                <a:sym typeface="Wingdings" panose="05000000000000000000" pitchFamily="2" charset="2"/>
              </a:rPr>
              <a:t> procesiranje). </a:t>
            </a:r>
            <a:endParaRPr lang="sl-SI" dirty="0"/>
          </a:p>
          <a:p>
            <a:endParaRPr lang="sl-SI" sz="2000" b="1" dirty="0"/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492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77757-3790-45F6-885B-BDDA43EB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sl-SI" dirty="0"/>
              <a:t>Zasnova – udeleženci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0A759-7672-48B7-B039-12AB6CB1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2120900"/>
            <a:ext cx="9293225" cy="4051300"/>
          </a:xfrm>
        </p:spPr>
        <p:txBody>
          <a:bodyPr>
            <a:normAutofit/>
          </a:bodyPr>
          <a:lstStyle/>
          <a:p>
            <a:r>
              <a:rPr lang="sl-SI" b="1" dirty="0"/>
              <a:t>Raziskovalna skupina</a:t>
            </a:r>
          </a:p>
          <a:p>
            <a:pPr lvl="1"/>
            <a:r>
              <a:rPr lang="sl-SI" dirty="0"/>
              <a:t>20 slišečih </a:t>
            </a:r>
            <a:r>
              <a:rPr lang="sl-SI" dirty="0" err="1"/>
              <a:t>dvomodalno</a:t>
            </a:r>
            <a:r>
              <a:rPr lang="sl-SI" dirty="0"/>
              <a:t> dvojezičnih oseb</a:t>
            </a:r>
          </a:p>
          <a:p>
            <a:pPr lvl="1"/>
            <a:r>
              <a:rPr lang="sl-SI" dirty="0"/>
              <a:t>C2 v ASL in ang.</a:t>
            </a:r>
          </a:p>
          <a:p>
            <a:pPr lvl="1"/>
            <a:r>
              <a:rPr lang="sl-SI" dirty="0"/>
              <a:t>ASL je </a:t>
            </a:r>
            <a:r>
              <a:rPr lang="sl-SI" dirty="0" err="1"/>
              <a:t>nedominantni</a:t>
            </a:r>
            <a:r>
              <a:rPr lang="sl-SI" dirty="0"/>
              <a:t> jezik</a:t>
            </a:r>
          </a:p>
          <a:p>
            <a:pPr lvl="1"/>
            <a:r>
              <a:rPr lang="sl-SI" dirty="0"/>
              <a:t>11 žensk </a:t>
            </a:r>
          </a:p>
          <a:p>
            <a:pPr lvl="1"/>
            <a:r>
              <a:rPr lang="sl-SI" dirty="0"/>
              <a:t>M starost = 27.6 let, SD = 9.3 let</a:t>
            </a:r>
          </a:p>
          <a:p>
            <a:r>
              <a:rPr lang="sl-SI" b="1" dirty="0"/>
              <a:t>Kontrolna skupina</a:t>
            </a:r>
          </a:p>
          <a:p>
            <a:pPr lvl="1"/>
            <a:r>
              <a:rPr lang="sl-SI" dirty="0"/>
              <a:t>16 angleških govork </a:t>
            </a:r>
          </a:p>
          <a:p>
            <a:pPr lvl="1"/>
            <a:r>
              <a:rPr lang="sl-SI" dirty="0"/>
              <a:t>M starost = 20.6 let, SD = 2.3 let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D30994-F8ED-4494-B848-814B360479C8}"/>
              </a:ext>
            </a:extLst>
          </p:cNvPr>
          <p:cNvPicPr/>
          <p:nvPr/>
        </p:nvPicPr>
        <p:blipFill rotWithShape="1">
          <a:blip r:embed="rId2"/>
          <a:srcRect l="56636" t="27182" r="2814" b="41855"/>
          <a:stretch/>
        </p:blipFill>
        <p:spPr bwMode="auto">
          <a:xfrm>
            <a:off x="5006108" y="2817091"/>
            <a:ext cx="7047345" cy="3382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51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6D6399C-EDE8-5202-ACF1-945B6C1B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Stimuli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2265CF-DB91-4C1F-ADC4-4F1E0422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sl-SI" dirty="0"/>
              <a:t>88 testnih primerov      </a:t>
            </a:r>
            <a:r>
              <a:rPr lang="sl-SI" sz="1100" b="1" dirty="0"/>
              <a:t>slika	uvajalo	poimenovanje</a:t>
            </a:r>
            <a:endParaRPr lang="sl-SI" b="1" dirty="0"/>
          </a:p>
          <a:p>
            <a:pPr lvl="1"/>
            <a:r>
              <a:rPr lang="sl-SI" dirty="0"/>
              <a:t>Prevodno uvajalo: 	sir	</a:t>
            </a:r>
            <a:r>
              <a:rPr lang="sl-SI" dirty="0" err="1"/>
              <a:t>cheese</a:t>
            </a:r>
            <a:r>
              <a:rPr lang="sl-SI" dirty="0"/>
              <a:t>	CHEESE</a:t>
            </a:r>
          </a:p>
          <a:p>
            <a:pPr lvl="1"/>
            <a:r>
              <a:rPr lang="sl-SI" dirty="0"/>
              <a:t>Fonološko uvajalo: 	papir	</a:t>
            </a:r>
            <a:r>
              <a:rPr lang="sl-SI" dirty="0" err="1"/>
              <a:t>paper</a:t>
            </a:r>
            <a:r>
              <a:rPr lang="sl-SI" dirty="0"/>
              <a:t>	PAPER</a:t>
            </a:r>
          </a:p>
          <a:p>
            <a:pPr lvl="1"/>
            <a:r>
              <a:rPr lang="sl-SI" dirty="0"/>
              <a:t>Semantični uvajalo: 	mleko	</a:t>
            </a:r>
            <a:r>
              <a:rPr lang="sl-SI" dirty="0" err="1"/>
              <a:t>milk</a:t>
            </a:r>
            <a:r>
              <a:rPr lang="sl-SI" dirty="0"/>
              <a:t>	MILK</a:t>
            </a:r>
          </a:p>
          <a:p>
            <a:pPr lvl="1"/>
            <a:r>
              <a:rPr lang="sl-SI" dirty="0"/>
              <a:t>Nepovezano uvajalo:	škorenj	</a:t>
            </a:r>
            <a:r>
              <a:rPr lang="sl-SI" dirty="0" err="1"/>
              <a:t>boot</a:t>
            </a:r>
            <a:r>
              <a:rPr lang="sl-SI" dirty="0"/>
              <a:t>	BOOT	</a:t>
            </a:r>
          </a:p>
          <a:p>
            <a:r>
              <a:rPr lang="sl-SI" dirty="0"/>
              <a:t>66 mašilnih primerov</a:t>
            </a:r>
          </a:p>
          <a:p>
            <a:pPr lvl="2"/>
            <a:r>
              <a:rPr lang="sl-SI" dirty="0"/>
              <a:t>Ciljna slika</a:t>
            </a:r>
          </a:p>
          <a:p>
            <a:pPr lvl="2"/>
            <a:r>
              <a:rPr lang="sl-SI" dirty="0"/>
              <a:t>3 </a:t>
            </a:r>
            <a:r>
              <a:rPr lang="sl-SI" dirty="0" err="1"/>
              <a:t>nepovazani</a:t>
            </a:r>
            <a:r>
              <a:rPr lang="sl-SI" dirty="0"/>
              <a:t> motilci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B356B2E-04F4-B4E1-74D1-A997E603B0D3}"/>
              </a:ext>
            </a:extLst>
          </p:cNvPr>
          <p:cNvSpPr txBox="1"/>
          <p:nvPr/>
        </p:nvSpPr>
        <p:spPr>
          <a:xfrm>
            <a:off x="4567905" y="4167799"/>
            <a:ext cx="468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International</a:t>
            </a:r>
            <a:r>
              <a:rPr lang="sl-SI" b="1" dirty="0"/>
              <a:t> Picture </a:t>
            </a:r>
            <a:r>
              <a:rPr lang="sl-SI" b="1" dirty="0" err="1"/>
              <a:t>Naming</a:t>
            </a:r>
            <a:r>
              <a:rPr lang="sl-SI" b="1" dirty="0"/>
              <a:t> </a:t>
            </a:r>
            <a:r>
              <a:rPr lang="sl-SI" b="1" dirty="0" err="1"/>
              <a:t>Database</a:t>
            </a:r>
            <a:r>
              <a:rPr lang="sl-SI" b="1" dirty="0"/>
              <a:t> </a:t>
            </a:r>
            <a:r>
              <a:rPr lang="sl-SI" dirty="0"/>
              <a:t>(</a:t>
            </a:r>
            <a:r>
              <a:rPr lang="sl-SI" dirty="0" err="1"/>
              <a:t>Székely</a:t>
            </a:r>
            <a:r>
              <a:rPr lang="sl-SI" dirty="0"/>
              <a:t>, </a:t>
            </a:r>
            <a:r>
              <a:rPr lang="sl-SI" dirty="0" err="1"/>
              <a:t>Jacobsen</a:t>
            </a:r>
            <a:r>
              <a:rPr lang="sl-SI" dirty="0"/>
              <a:t>, </a:t>
            </a:r>
            <a:r>
              <a:rPr lang="sl-SI" dirty="0" err="1"/>
              <a:t>D’Amico</a:t>
            </a:r>
            <a:r>
              <a:rPr lang="sl-SI" dirty="0"/>
              <a:t>, </a:t>
            </a:r>
            <a:r>
              <a:rPr lang="sl-SI" dirty="0" err="1"/>
              <a:t>Devescovi</a:t>
            </a:r>
            <a:r>
              <a:rPr lang="sl-SI" dirty="0"/>
              <a:t>, </a:t>
            </a:r>
            <a:r>
              <a:rPr lang="sl-SI" dirty="0" err="1"/>
              <a:t>Andonova</a:t>
            </a:r>
            <a:r>
              <a:rPr lang="sl-SI" dirty="0"/>
              <a:t>, </a:t>
            </a:r>
            <a:r>
              <a:rPr lang="sl-SI" dirty="0" err="1"/>
              <a:t>Herron</a:t>
            </a:r>
            <a:r>
              <a:rPr lang="sl-SI" dirty="0"/>
              <a:t>, </a:t>
            </a:r>
            <a:r>
              <a:rPr lang="sl-SI" dirty="0" err="1"/>
              <a:t>Lu</a:t>
            </a:r>
            <a:r>
              <a:rPr lang="sl-SI" dirty="0"/>
              <a:t>, </a:t>
            </a:r>
            <a:r>
              <a:rPr lang="sl-SI" dirty="0" err="1"/>
              <a:t>Pechmann</a:t>
            </a:r>
            <a:r>
              <a:rPr lang="sl-SI" dirty="0"/>
              <a:t>, Pleh, </a:t>
            </a:r>
            <a:r>
              <a:rPr lang="sl-SI" dirty="0" err="1"/>
              <a:t>Wicha</a:t>
            </a:r>
            <a:r>
              <a:rPr lang="sl-SI" dirty="0"/>
              <a:t>, </a:t>
            </a:r>
            <a:r>
              <a:rPr lang="sl-SI" dirty="0" err="1"/>
              <a:t>Federmeier</a:t>
            </a:r>
            <a:r>
              <a:rPr lang="sl-SI" dirty="0"/>
              <a:t>, </a:t>
            </a:r>
            <a:r>
              <a:rPr lang="sl-SI" dirty="0" err="1"/>
              <a:t>Gerdjikova</a:t>
            </a:r>
            <a:r>
              <a:rPr lang="sl-SI" dirty="0"/>
              <a:t>, </a:t>
            </a:r>
            <a:r>
              <a:rPr lang="sl-SI" dirty="0" err="1"/>
              <a:t>Gutierrez</a:t>
            </a:r>
            <a:r>
              <a:rPr lang="sl-SI" dirty="0"/>
              <a:t>, </a:t>
            </a:r>
            <a:r>
              <a:rPr lang="sl-SI" dirty="0" err="1"/>
              <a:t>Hung</a:t>
            </a:r>
            <a:r>
              <a:rPr lang="sl-SI" dirty="0"/>
              <a:t>, </a:t>
            </a:r>
            <a:r>
              <a:rPr lang="sl-SI" dirty="0" err="1"/>
              <a:t>Hsu</a:t>
            </a:r>
            <a:r>
              <a:rPr lang="sl-SI" dirty="0"/>
              <a:t>, </a:t>
            </a:r>
            <a:r>
              <a:rPr lang="sl-SI" dirty="0" err="1"/>
              <a:t>Iyer</a:t>
            </a:r>
            <a:r>
              <a:rPr lang="sl-SI" dirty="0"/>
              <a:t>, </a:t>
            </a:r>
            <a:r>
              <a:rPr lang="sl-SI" dirty="0" err="1"/>
              <a:t>Kohnert</a:t>
            </a:r>
            <a:r>
              <a:rPr lang="sl-SI" dirty="0"/>
              <a:t>, </a:t>
            </a:r>
            <a:r>
              <a:rPr lang="sl-SI" dirty="0" err="1"/>
              <a:t>Mehotcheva</a:t>
            </a:r>
            <a:r>
              <a:rPr lang="sl-SI" dirty="0"/>
              <a:t>, </a:t>
            </a:r>
            <a:r>
              <a:rPr lang="sl-SI" dirty="0" err="1"/>
              <a:t>Orozco-Figueroa</a:t>
            </a:r>
            <a:r>
              <a:rPr lang="sl-SI" dirty="0"/>
              <a:t>, </a:t>
            </a:r>
            <a:r>
              <a:rPr lang="sl-SI" dirty="0" err="1"/>
              <a:t>Tzeng</a:t>
            </a:r>
            <a:r>
              <a:rPr lang="sl-SI" dirty="0"/>
              <a:t>, </a:t>
            </a:r>
            <a:r>
              <a:rPr lang="sl-SI" dirty="0" err="1"/>
              <a:t>Tzeng</a:t>
            </a:r>
            <a:r>
              <a:rPr lang="sl-SI" dirty="0"/>
              <a:t>, </a:t>
            </a:r>
            <a:r>
              <a:rPr lang="sl-SI" dirty="0" err="1"/>
              <a:t>Arevalo</a:t>
            </a:r>
            <a:r>
              <a:rPr lang="sl-SI" dirty="0"/>
              <a:t>, </a:t>
            </a:r>
            <a:r>
              <a:rPr lang="sl-SI" dirty="0" err="1"/>
              <a:t>Vargha</a:t>
            </a:r>
            <a:r>
              <a:rPr lang="sl-SI" dirty="0"/>
              <a:t>, Butler, </a:t>
            </a:r>
            <a:r>
              <a:rPr lang="sl-SI" dirty="0" err="1"/>
              <a:t>Buffington</a:t>
            </a:r>
            <a:r>
              <a:rPr lang="sl-SI" dirty="0"/>
              <a:t> &amp; </a:t>
            </a:r>
            <a:r>
              <a:rPr lang="sl-SI" dirty="0" err="1"/>
              <a:t>Bates</a:t>
            </a:r>
            <a:r>
              <a:rPr lang="sl-SI" dirty="0"/>
              <a:t>, 2004) </a:t>
            </a:r>
          </a:p>
        </p:txBody>
      </p:sp>
      <p:sp>
        <p:nvSpPr>
          <p:cNvPr id="7" name="Desni zaviti oklepaj 6">
            <a:extLst>
              <a:ext uri="{FF2B5EF4-FFF2-40B4-BE49-F238E27FC236}">
                <a16:creationId xmlns:a16="http://schemas.microsoft.com/office/drawing/2014/main" id="{E772BFC1-BC02-2705-AC2D-54FF2FDB4492}"/>
              </a:ext>
            </a:extLst>
          </p:cNvPr>
          <p:cNvSpPr/>
          <p:nvPr/>
        </p:nvSpPr>
        <p:spPr>
          <a:xfrm>
            <a:off x="6750993" y="2515956"/>
            <a:ext cx="129309" cy="467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90DB9CC-AA94-CA1B-3D4F-F60409F1CB9B}"/>
              </a:ext>
            </a:extLst>
          </p:cNvPr>
          <p:cNvSpPr txBox="1"/>
          <p:nvPr/>
        </p:nvSpPr>
        <p:spPr>
          <a:xfrm>
            <a:off x="6908800" y="2426485"/>
            <a:ext cx="1884218" cy="646331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2/3 ENAKIH PARAMETROV</a:t>
            </a: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5B45D948-77DB-A5C2-2E97-D7064BB59BA0}"/>
              </a:ext>
            </a:extLst>
          </p:cNvPr>
          <p:cNvSpPr txBox="1">
            <a:spLocks/>
          </p:cNvSpPr>
          <p:nvPr/>
        </p:nvSpPr>
        <p:spPr>
          <a:xfrm>
            <a:off x="9028954" y="2322576"/>
            <a:ext cx="3038762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/>
              <a:t>Uvajalo: PAPER</a:t>
            </a:r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sl-SI"/>
              <a:t>Ciljna kretnja: CHEESE</a:t>
            </a:r>
            <a:endParaRPr lang="sl-SI" dirty="0"/>
          </a:p>
        </p:txBody>
      </p:sp>
      <p:pic>
        <p:nvPicPr>
          <p:cNvPr id="10" name="cheese">
            <a:hlinkClick r:id="" action="ppaction://media"/>
            <a:extLst>
              <a:ext uri="{FF2B5EF4-FFF2-40B4-BE49-F238E27FC236}">
                <a16:creationId xmlns:a16="http://schemas.microsoft.com/office/drawing/2014/main" id="{D3946A39-2A33-3EC9-E593-B2E896735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7603" y="4832465"/>
            <a:ext cx="2438400" cy="1828800"/>
          </a:xfrm>
          <a:prstGeom prst="rect">
            <a:avLst/>
          </a:prstGeom>
        </p:spPr>
      </p:pic>
      <p:pic>
        <p:nvPicPr>
          <p:cNvPr id="11" name="paper">
            <a:hlinkClick r:id="" action="ppaction://media"/>
            <a:extLst>
              <a:ext uri="{FF2B5EF4-FFF2-40B4-BE49-F238E27FC236}">
                <a16:creationId xmlns:a16="http://schemas.microsoft.com/office/drawing/2014/main" id="{433BFE76-461D-26FA-4CF6-FFFF3B647C2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6000" y="2663121"/>
            <a:ext cx="2438400" cy="18288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01320A6-6C1D-135D-D55D-406B7A1D65F8}"/>
              </a:ext>
            </a:extLst>
          </p:cNvPr>
          <p:cNvPicPr/>
          <p:nvPr/>
        </p:nvPicPr>
        <p:blipFill rotWithShape="1">
          <a:blip r:embed="rId8"/>
          <a:srcRect l="40304" t="29025" r="51653" b="57223"/>
          <a:stretch/>
        </p:blipFill>
        <p:spPr bwMode="auto">
          <a:xfrm>
            <a:off x="2000553" y="4858716"/>
            <a:ext cx="1377342" cy="1340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3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368D71-FDF4-4B2D-9E68-38BB4F53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sl-SI" sz="4400" dirty="0"/>
              <a:t>Uvod: </a:t>
            </a:r>
            <a:r>
              <a:rPr lang="sl-SI" sz="4400" dirty="0" err="1"/>
              <a:t>medjezikovna</a:t>
            </a:r>
            <a:r>
              <a:rPr lang="sl-SI" sz="4400" dirty="0"/>
              <a:t> aktivacija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B16B2B-A757-45EC-8060-B4D39193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sl-SI" sz="1800" b="1" dirty="0"/>
              <a:t>Pri večjezičnih govorcih </a:t>
            </a:r>
            <a:r>
              <a:rPr lang="sl-SI" sz="1800" dirty="0"/>
              <a:t>(Van </a:t>
            </a:r>
            <a:r>
              <a:rPr lang="sl-SI" sz="1800" dirty="0" err="1"/>
              <a:t>Hell</a:t>
            </a:r>
            <a:r>
              <a:rPr lang="sl-SI" sz="1800" dirty="0"/>
              <a:t> in </a:t>
            </a:r>
            <a:r>
              <a:rPr lang="sl-SI" sz="1800" dirty="0" err="1"/>
              <a:t>Tanner</a:t>
            </a:r>
            <a:r>
              <a:rPr lang="sl-SI" sz="1800" dirty="0"/>
              <a:t>, 2012; </a:t>
            </a:r>
            <a:r>
              <a:rPr lang="sl-SI" sz="1800" dirty="0" err="1"/>
              <a:t>Hoshino</a:t>
            </a:r>
            <a:r>
              <a:rPr lang="sl-SI" sz="1800" dirty="0"/>
              <a:t> in </a:t>
            </a:r>
            <a:r>
              <a:rPr lang="sl-SI" sz="1800" dirty="0" err="1"/>
              <a:t>Kroll</a:t>
            </a:r>
            <a:r>
              <a:rPr lang="sl-SI" sz="1800" dirty="0"/>
              <a:t>, 2008; </a:t>
            </a:r>
            <a:r>
              <a:rPr lang="sl-SI" sz="1800" dirty="0" err="1"/>
              <a:t>Marian</a:t>
            </a:r>
            <a:r>
              <a:rPr lang="sl-SI" sz="1800" dirty="0"/>
              <a:t>, </a:t>
            </a:r>
            <a:r>
              <a:rPr lang="sl-SI" sz="1800" dirty="0" err="1"/>
              <a:t>Blumenfeld</a:t>
            </a:r>
            <a:r>
              <a:rPr lang="sl-SI" sz="1800" dirty="0"/>
              <a:t> in </a:t>
            </a:r>
            <a:r>
              <a:rPr lang="sl-SI" sz="1800" dirty="0" err="1"/>
              <a:t>Boukrina</a:t>
            </a:r>
            <a:r>
              <a:rPr lang="sl-SI" sz="1800" dirty="0"/>
              <a:t>, 2008; </a:t>
            </a:r>
            <a:r>
              <a:rPr lang="sl-SI" sz="1800" dirty="0" err="1"/>
              <a:t>Thierry</a:t>
            </a:r>
            <a:r>
              <a:rPr lang="sl-SI" sz="1800" dirty="0"/>
              <a:t> in </a:t>
            </a:r>
            <a:r>
              <a:rPr lang="sl-SI" sz="1800" dirty="0" err="1"/>
              <a:t>Wu</a:t>
            </a:r>
            <a:r>
              <a:rPr lang="sl-SI" sz="1800" dirty="0"/>
              <a:t>, 2007)</a:t>
            </a:r>
          </a:p>
          <a:p>
            <a:pPr lvl="1"/>
            <a:r>
              <a:rPr lang="sl-SI" dirty="0"/>
              <a:t>ne glede na jezikovno zmožnost</a:t>
            </a:r>
          </a:p>
          <a:p>
            <a:pPr lvl="1"/>
            <a:r>
              <a:rPr lang="sl-SI" dirty="0"/>
              <a:t>ne glede na strukturno podobnost jezikov</a:t>
            </a:r>
          </a:p>
          <a:p>
            <a:r>
              <a:rPr lang="sl-SI" sz="1800" b="1" dirty="0"/>
              <a:t>Zakaj?</a:t>
            </a:r>
            <a:r>
              <a:rPr lang="sl-SI" sz="1800" dirty="0"/>
              <a:t> </a:t>
            </a:r>
            <a:r>
              <a:rPr lang="nl-NL" sz="1800" dirty="0"/>
              <a:t>(Dijkstra </a:t>
            </a:r>
            <a:r>
              <a:rPr lang="sl-SI" sz="1800" dirty="0"/>
              <a:t>in</a:t>
            </a:r>
            <a:r>
              <a:rPr lang="nl-NL" sz="1800" dirty="0"/>
              <a:t> Van Heuven, 2002; Shook </a:t>
            </a:r>
            <a:r>
              <a:rPr lang="sl-SI" sz="1800" dirty="0"/>
              <a:t>in </a:t>
            </a:r>
            <a:r>
              <a:rPr lang="sl-SI" sz="1800" dirty="0" err="1"/>
              <a:t>Marian</a:t>
            </a:r>
            <a:r>
              <a:rPr lang="sl-SI" sz="1800" dirty="0"/>
              <a:t>, 2013)</a:t>
            </a:r>
          </a:p>
          <a:p>
            <a:pPr lvl="1"/>
            <a:r>
              <a:rPr lang="sl-SI" dirty="0"/>
              <a:t>procesiranje od spodaj navzgor</a:t>
            </a:r>
          </a:p>
          <a:p>
            <a:pPr lvl="1"/>
            <a:r>
              <a:rPr lang="sl-SI" dirty="0"/>
              <a:t>procesiranje od zgoraj navzdol</a:t>
            </a:r>
          </a:p>
          <a:p>
            <a:pPr lvl="1"/>
            <a:r>
              <a:rPr lang="sl-SI" dirty="0"/>
              <a:t>fonološka aktivacija</a:t>
            </a:r>
          </a:p>
          <a:p>
            <a:pPr lvl="1"/>
            <a:r>
              <a:rPr lang="sl-SI" dirty="0"/>
              <a:t>semantična aktivacija</a:t>
            </a:r>
          </a:p>
          <a:p>
            <a:pPr lvl="1"/>
            <a:endParaRPr lang="sl-S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C0A5D75-6544-E6AE-FBEF-6617CCD43F13}"/>
              </a:ext>
            </a:extLst>
          </p:cNvPr>
          <p:cNvSpPr txBox="1"/>
          <p:nvPr/>
        </p:nvSpPr>
        <p:spPr>
          <a:xfrm>
            <a:off x="10096799" y="966138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knjiga</a:t>
            </a:r>
          </a:p>
          <a:p>
            <a:pPr algn="ctr"/>
            <a:r>
              <a:rPr lang="sl-SI" dirty="0"/>
              <a:t>(semantična)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F9E6127-1584-1744-B82F-6E2C82955DAD}"/>
              </a:ext>
            </a:extLst>
          </p:cNvPr>
          <p:cNvSpPr txBox="1"/>
          <p:nvPr/>
        </p:nvSpPr>
        <p:spPr>
          <a:xfrm>
            <a:off x="7931591" y="878519"/>
            <a:ext cx="153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err="1"/>
              <a:t>book</a:t>
            </a:r>
            <a:endParaRPr lang="sl-SI" b="1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02D3973-7DA7-019E-7150-0AB7C6D90D4D}"/>
              </a:ext>
            </a:extLst>
          </p:cNvPr>
          <p:cNvSpPr txBox="1"/>
          <p:nvPr/>
        </p:nvSpPr>
        <p:spPr>
          <a:xfrm>
            <a:off x="7964424" y="5547241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err="1"/>
              <a:t>bukla</a:t>
            </a:r>
            <a:endParaRPr lang="sl-SI" dirty="0"/>
          </a:p>
          <a:p>
            <a:pPr algn="ctr"/>
            <a:r>
              <a:rPr lang="sl-SI" dirty="0"/>
              <a:t>(</a:t>
            </a:r>
            <a:r>
              <a:rPr lang="sl-SI" dirty="0" err="1"/>
              <a:t>cognate</a:t>
            </a:r>
            <a:r>
              <a:rPr lang="sl-SI" dirty="0"/>
              <a:t>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1B93194-3674-6EBE-1B91-A457DB19221F}"/>
              </a:ext>
            </a:extLst>
          </p:cNvPr>
          <p:cNvSpPr txBox="1"/>
          <p:nvPr/>
        </p:nvSpPr>
        <p:spPr>
          <a:xfrm>
            <a:off x="7441753" y="1639798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bukev</a:t>
            </a:r>
          </a:p>
          <a:p>
            <a:pPr algn="ctr"/>
            <a:r>
              <a:rPr lang="sl-SI" dirty="0"/>
              <a:t>(fonološka)</a:t>
            </a:r>
          </a:p>
        </p:txBody>
      </p:sp>
      <p:pic>
        <p:nvPicPr>
          <p:cNvPr id="17" name="Slika 16" descr="Slika, ki vsebuje besede pisarniški material, knjiga, papirnat izdelek, papir&#10;&#10;Opis je samodejno ustvarjen">
            <a:extLst>
              <a:ext uri="{FF2B5EF4-FFF2-40B4-BE49-F238E27FC236}">
                <a16:creationId xmlns:a16="http://schemas.microsoft.com/office/drawing/2014/main" id="{B0051A4A-A7F2-EC86-E4BE-91D0A9E2C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246" y="1447833"/>
            <a:ext cx="5417706" cy="4468387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D52A4E27-DCDF-CADE-A10D-1748DA8B9AB0}"/>
              </a:ext>
            </a:extLst>
          </p:cNvPr>
          <p:cNvSpPr/>
          <p:nvPr/>
        </p:nvSpPr>
        <p:spPr>
          <a:xfrm>
            <a:off x="7589678" y="1617930"/>
            <a:ext cx="1237673" cy="6676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75519EB6-BACA-5229-51E3-6F2940DE12D6}"/>
              </a:ext>
            </a:extLst>
          </p:cNvPr>
          <p:cNvSpPr/>
          <p:nvPr/>
        </p:nvSpPr>
        <p:spPr>
          <a:xfrm>
            <a:off x="10244724" y="934534"/>
            <a:ext cx="1237673" cy="66767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7405B54-2566-A082-629E-57C7A4F66DC8}"/>
              </a:ext>
            </a:extLst>
          </p:cNvPr>
          <p:cNvSpPr/>
          <p:nvPr/>
        </p:nvSpPr>
        <p:spPr>
          <a:xfrm>
            <a:off x="7872241" y="5532521"/>
            <a:ext cx="1237673" cy="6676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268B7F2B-34D2-CF83-24F4-D7635F648BA4}"/>
              </a:ext>
            </a:extLst>
          </p:cNvPr>
          <p:cNvSpPr/>
          <p:nvPr/>
        </p:nvSpPr>
        <p:spPr>
          <a:xfrm>
            <a:off x="8679426" y="5440454"/>
            <a:ext cx="1237673" cy="66767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352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77757-3790-45F6-885B-BDDA43EB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84632"/>
            <a:ext cx="11172306" cy="1609344"/>
          </a:xfrm>
        </p:spPr>
        <p:txBody>
          <a:bodyPr/>
          <a:lstStyle/>
          <a:p>
            <a:r>
              <a:rPr lang="sl-SI" dirty="0"/>
              <a:t>Rezultati – enojezični udeleženci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0A759-7672-48B7-B039-12AB6CB1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928553"/>
            <a:ext cx="11172305" cy="4243647"/>
          </a:xfrm>
        </p:spPr>
        <p:txBody>
          <a:bodyPr/>
          <a:lstStyle/>
          <a:p>
            <a:r>
              <a:rPr lang="sl-SI" sz="2400" b="1" dirty="0"/>
              <a:t>Enako hitro poimenovanje </a:t>
            </a:r>
            <a:r>
              <a:rPr lang="sl-SI" sz="2400" dirty="0"/>
              <a:t>ciljne slike v angleščini (v primerjavi s pogojem z nepovezanim motilcem):</a:t>
            </a:r>
          </a:p>
          <a:p>
            <a:pPr lvl="1" algn="just"/>
            <a:r>
              <a:rPr lang="sl-SI" dirty="0"/>
              <a:t>Pri izgovoru ciljne besede – „</a:t>
            </a:r>
            <a:r>
              <a:rPr lang="sl-SI" dirty="0" err="1"/>
              <a:t>cheese</a:t>
            </a:r>
            <a:r>
              <a:rPr lang="sl-SI" dirty="0"/>
              <a:t>“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 err="1">
                <a:sym typeface="Wingdings" panose="05000000000000000000" pitchFamily="2" charset="2"/>
              </a:rPr>
              <a:t>cheese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/>
              <a:t>(???)</a:t>
            </a:r>
          </a:p>
          <a:p>
            <a:pPr lvl="1" algn="just"/>
            <a:r>
              <a:rPr lang="sl-SI" dirty="0"/>
              <a:t>Pri fonološkem </a:t>
            </a:r>
            <a:r>
              <a:rPr lang="sl-SI" dirty="0" err="1"/>
              <a:t>uvajalu</a:t>
            </a:r>
            <a:r>
              <a:rPr lang="sl-SI" dirty="0"/>
              <a:t> – „</a:t>
            </a:r>
            <a:r>
              <a:rPr lang="sl-SI" dirty="0" err="1"/>
              <a:t>paper</a:t>
            </a:r>
            <a:r>
              <a:rPr lang="sl-SI" dirty="0"/>
              <a:t>“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 err="1">
                <a:sym typeface="Wingdings" panose="05000000000000000000" pitchFamily="2" charset="2"/>
              </a:rPr>
              <a:t>cheese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/>
              <a:t>(</a:t>
            </a:r>
            <a:r>
              <a:rPr lang="sl-SI" i="1" dirty="0"/>
              <a:t>p </a:t>
            </a:r>
            <a:r>
              <a:rPr lang="sl-SI" dirty="0"/>
              <a:t>= .51)</a:t>
            </a:r>
          </a:p>
          <a:p>
            <a:pPr marL="274320" lvl="1" indent="0" algn="just">
              <a:buNone/>
            </a:pPr>
            <a:r>
              <a:rPr lang="sl-SI" sz="1800" dirty="0">
                <a:sym typeface="Wingdings" panose="05000000000000000000" pitchFamily="2" charset="2"/>
              </a:rPr>
              <a:t> izključitev možnosti, da je bil učinek olajšave pri dvojezičnih udeležencih posledica značilnosti stimula</a:t>
            </a:r>
          </a:p>
          <a:p>
            <a:pPr lvl="1" algn="just"/>
            <a:endParaRPr lang="sl-SI" sz="2000" dirty="0">
              <a:sym typeface="Wingdings" panose="05000000000000000000" pitchFamily="2" charset="2"/>
            </a:endParaRPr>
          </a:p>
          <a:p>
            <a:pPr algn="just"/>
            <a:r>
              <a:rPr lang="sl-SI" sz="2400" b="1" dirty="0"/>
              <a:t>Počasnejše poimenovanje </a:t>
            </a:r>
            <a:r>
              <a:rPr lang="sl-SI" sz="2400" dirty="0"/>
              <a:t>ciljne slike v angleščini (v primerjavi s pogojem z nepovezanim motilcem):</a:t>
            </a:r>
          </a:p>
          <a:p>
            <a:pPr lvl="1" algn="just"/>
            <a:r>
              <a:rPr lang="sl-SI" dirty="0"/>
              <a:t>Pri semantičnem </a:t>
            </a:r>
            <a:r>
              <a:rPr lang="sl-SI" dirty="0" err="1"/>
              <a:t>uvajalu</a:t>
            </a:r>
            <a:r>
              <a:rPr lang="sl-SI" dirty="0"/>
              <a:t> – „</a:t>
            </a:r>
            <a:r>
              <a:rPr lang="sl-SI" dirty="0" err="1"/>
              <a:t>milk</a:t>
            </a:r>
            <a:r>
              <a:rPr lang="sl-SI" dirty="0"/>
              <a:t>“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 err="1">
                <a:sym typeface="Wingdings" panose="05000000000000000000" pitchFamily="2" charset="2"/>
              </a:rPr>
              <a:t>cheese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sz="2200" dirty="0"/>
              <a:t>(</a:t>
            </a:r>
            <a:r>
              <a:rPr lang="sl-SI" sz="1600" i="1" dirty="0"/>
              <a:t>t</a:t>
            </a:r>
            <a:r>
              <a:rPr lang="sl-SI" sz="1600" dirty="0"/>
              <a:t>(19)=−4.04, </a:t>
            </a:r>
            <a:r>
              <a:rPr lang="sl-SI" sz="1600" i="1" dirty="0"/>
              <a:t>p</a:t>
            </a:r>
            <a:r>
              <a:rPr lang="sl-SI" sz="1600" dirty="0"/>
              <a:t>=.001, </a:t>
            </a:r>
            <a:r>
              <a:rPr lang="sl-SI" sz="1600" i="1" dirty="0"/>
              <a:t>d</a:t>
            </a:r>
            <a:r>
              <a:rPr lang="sl-SI" sz="1600" dirty="0"/>
              <a:t>=−0.39,95% CI [-80.13,−24.79])</a:t>
            </a:r>
          </a:p>
          <a:p>
            <a:pPr marL="274320" lvl="1" indent="0" algn="just">
              <a:buNone/>
            </a:pP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Semantični motilci so torej izzvali pojav semantične interference pri enojezičnih udeležencih. </a:t>
            </a:r>
          </a:p>
          <a:p>
            <a:pPr lvl="1"/>
            <a:endParaRPr lang="sl-S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779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77757-3790-45F6-885B-BDDA43EB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484632"/>
            <a:ext cx="11405061" cy="1609344"/>
          </a:xfrm>
        </p:spPr>
        <p:txBody>
          <a:bodyPr/>
          <a:lstStyle/>
          <a:p>
            <a:r>
              <a:rPr lang="sl-SI" dirty="0"/>
              <a:t>Rezultati – dvojezični udeleženci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0A759-7672-48B7-B039-12AB6CB1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1895302"/>
            <a:ext cx="11105804" cy="427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Hitrejše poimenovanje </a:t>
            </a:r>
            <a:r>
              <a:rPr lang="sl-SI" sz="2400" dirty="0"/>
              <a:t>ciljne slike v ASL (v primerjavi s pogojem z nepovezanim motilcem):</a:t>
            </a:r>
          </a:p>
          <a:p>
            <a:pPr lvl="1"/>
            <a:r>
              <a:rPr lang="sl-SI" sz="2000" dirty="0"/>
              <a:t>Pri prevodnem </a:t>
            </a:r>
            <a:r>
              <a:rPr lang="sl-SI" sz="2000" dirty="0" err="1"/>
              <a:t>uvajalu</a:t>
            </a:r>
            <a:r>
              <a:rPr lang="sl-SI" sz="2000" dirty="0"/>
              <a:t> – „</a:t>
            </a:r>
            <a:r>
              <a:rPr lang="sl-SI" sz="2000" dirty="0" err="1"/>
              <a:t>cheese</a:t>
            </a:r>
            <a:r>
              <a:rPr lang="sl-SI" sz="2000" dirty="0"/>
              <a:t>“ </a:t>
            </a:r>
            <a:r>
              <a:rPr lang="sl-SI" sz="2000" dirty="0">
                <a:sym typeface="Wingdings" panose="05000000000000000000" pitchFamily="2" charset="2"/>
              </a:rPr>
              <a:t> CHEESE </a:t>
            </a:r>
            <a:r>
              <a:rPr lang="sl-SI" sz="1600" dirty="0"/>
              <a:t>(</a:t>
            </a:r>
            <a:r>
              <a:rPr lang="sl-SI" sz="1400" i="1" dirty="0"/>
              <a:t>t</a:t>
            </a:r>
            <a:r>
              <a:rPr lang="sl-SI" sz="1400" dirty="0"/>
              <a:t>(19) = −2.70, </a:t>
            </a:r>
            <a:r>
              <a:rPr lang="sl-SI" sz="1400" i="1" dirty="0"/>
              <a:t>p &lt; </a:t>
            </a:r>
            <a:r>
              <a:rPr lang="sl-SI" sz="1400" dirty="0"/>
              <a:t>.05, </a:t>
            </a:r>
            <a:r>
              <a:rPr lang="it-IT" sz="1400" i="1" dirty="0"/>
              <a:t>d </a:t>
            </a:r>
            <a:r>
              <a:rPr lang="it-IT" sz="1400" dirty="0"/>
              <a:t>= 0.32, 95% CI [10.78, 85.76]</a:t>
            </a:r>
            <a:r>
              <a:rPr lang="sl-SI" sz="1400" dirty="0"/>
              <a:t>)</a:t>
            </a:r>
            <a:endParaRPr lang="sl-SI" sz="2000" dirty="0"/>
          </a:p>
          <a:p>
            <a:pPr marL="274320" lvl="1" indent="0">
              <a:buNone/>
            </a:pPr>
            <a:r>
              <a:rPr lang="sl-SI" sz="2000" dirty="0">
                <a:sym typeface="Wingdings" panose="05000000000000000000" pitchFamily="2" charset="2"/>
              </a:rPr>
              <a:t> razširitev ugotovitev predhodnih raziskav z </a:t>
            </a:r>
            <a:r>
              <a:rPr lang="sl-SI" sz="2000" dirty="0" err="1">
                <a:sym typeface="Wingdings" panose="05000000000000000000" pitchFamily="2" charset="2"/>
              </a:rPr>
              <a:t>enomodalno</a:t>
            </a:r>
            <a:r>
              <a:rPr lang="sl-SI" sz="2000" dirty="0">
                <a:sym typeface="Wingdings" panose="05000000000000000000" pitchFamily="2" charset="2"/>
              </a:rPr>
              <a:t> dvojezičnimi osebami še na </a:t>
            </a:r>
            <a:r>
              <a:rPr lang="sl-SI" sz="2000" dirty="0" err="1">
                <a:sym typeface="Wingdings" panose="05000000000000000000" pitchFamily="2" charset="2"/>
              </a:rPr>
              <a:t>dvomodalno</a:t>
            </a:r>
            <a:r>
              <a:rPr lang="sl-SI" sz="2000" dirty="0">
                <a:sym typeface="Wingdings" panose="05000000000000000000" pitchFamily="2" charset="2"/>
              </a:rPr>
              <a:t> dvojezične osebe</a:t>
            </a:r>
            <a:endParaRPr lang="sl-SI" sz="2000" dirty="0"/>
          </a:p>
          <a:p>
            <a:pPr lvl="1"/>
            <a:r>
              <a:rPr lang="sl-SI" sz="2000" dirty="0"/>
              <a:t>Pri fonološkem </a:t>
            </a:r>
            <a:r>
              <a:rPr lang="sl-SI" sz="2000" dirty="0" err="1"/>
              <a:t>uvajalu</a:t>
            </a:r>
            <a:r>
              <a:rPr lang="sl-SI" sz="2000" dirty="0"/>
              <a:t> – „</a:t>
            </a:r>
            <a:r>
              <a:rPr lang="sl-SI" sz="2000" dirty="0" err="1"/>
              <a:t>paper</a:t>
            </a:r>
            <a:r>
              <a:rPr lang="sl-SI" sz="2000" dirty="0"/>
              <a:t>“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PAPER  CHEESE </a:t>
            </a:r>
            <a:r>
              <a:rPr lang="sl-SI" sz="1400" dirty="0"/>
              <a:t>(</a:t>
            </a:r>
            <a:r>
              <a:rPr lang="sl-SI" sz="1400" i="1" dirty="0"/>
              <a:t>t</a:t>
            </a:r>
            <a:r>
              <a:rPr lang="sl-SI" sz="1400" dirty="0"/>
              <a:t>(19) =−2.84, </a:t>
            </a:r>
            <a:r>
              <a:rPr lang="sl-SI" sz="1400" i="1" dirty="0"/>
              <a:t>p &lt; </a:t>
            </a:r>
            <a:r>
              <a:rPr lang="sl-SI" sz="1400" dirty="0"/>
              <a:t>.05, </a:t>
            </a:r>
            <a:r>
              <a:rPr lang="it-IT" sz="1400" i="1" dirty="0"/>
              <a:t>d </a:t>
            </a:r>
            <a:r>
              <a:rPr lang="it-IT" sz="1400" dirty="0"/>
              <a:t>= 0.21, 95% CI [7.68, 50.57]</a:t>
            </a:r>
            <a:r>
              <a:rPr lang="sl-SI" sz="1400" dirty="0"/>
              <a:t>)</a:t>
            </a:r>
            <a:endParaRPr lang="sl-SI" sz="4600" dirty="0"/>
          </a:p>
          <a:p>
            <a:pPr marL="274320" lvl="1" indent="0">
              <a:buNone/>
            </a:pPr>
            <a:r>
              <a:rPr lang="sl-SI" sz="2000" dirty="0">
                <a:sym typeface="Wingdings" panose="05000000000000000000" pitchFamily="2" charset="2"/>
              </a:rPr>
              <a:t> t</a:t>
            </a:r>
            <a:r>
              <a:rPr lang="sl-SI" sz="2000" dirty="0"/>
              <a:t>o nakazuje aktivacijo ASL prevoda angleškega motilca + učinek fonološkega uvajanja</a:t>
            </a:r>
          </a:p>
          <a:p>
            <a:r>
              <a:rPr lang="sl-SI" sz="2400" b="1" dirty="0"/>
              <a:t>Enako hitro poimenovanje </a:t>
            </a:r>
            <a:r>
              <a:rPr lang="sl-SI" sz="2400" dirty="0"/>
              <a:t>ciljne slike v ASL (v primerjavi s pogojem z nepovezanim motilcem):</a:t>
            </a:r>
          </a:p>
          <a:p>
            <a:pPr lvl="1"/>
            <a:r>
              <a:rPr lang="sl-SI" sz="2000" dirty="0">
                <a:sym typeface="Wingdings" panose="05000000000000000000" pitchFamily="2" charset="2"/>
              </a:rPr>
              <a:t>Pri semantičnem </a:t>
            </a:r>
            <a:r>
              <a:rPr lang="sl-SI" sz="2000" dirty="0" err="1">
                <a:sym typeface="Wingdings" panose="05000000000000000000" pitchFamily="2" charset="2"/>
              </a:rPr>
              <a:t>uvajalu</a:t>
            </a:r>
            <a:r>
              <a:rPr lang="sl-SI" sz="2000" dirty="0">
                <a:sym typeface="Wingdings" panose="05000000000000000000" pitchFamily="2" charset="2"/>
              </a:rPr>
              <a:t> – „</a:t>
            </a:r>
            <a:r>
              <a:rPr lang="sl-SI" sz="2000" dirty="0" err="1">
                <a:sym typeface="Wingdings" panose="05000000000000000000" pitchFamily="2" charset="2"/>
              </a:rPr>
              <a:t>milk</a:t>
            </a:r>
            <a:r>
              <a:rPr lang="sl-SI" sz="2000" dirty="0">
                <a:sym typeface="Wingdings" panose="05000000000000000000" pitchFamily="2" charset="2"/>
              </a:rPr>
              <a:t>“ </a:t>
            </a:r>
            <a:r>
              <a:rPr lang="sl-SI" sz="2000" dirty="0">
                <a:solidFill>
                  <a:srgbClr val="FF0000"/>
                </a:solidFill>
                <a:sym typeface="Wingdings" panose="05000000000000000000" pitchFamily="2" charset="2"/>
              </a:rPr>
              <a:t> MILK </a:t>
            </a:r>
            <a:r>
              <a:rPr lang="sl-SI" sz="1200" dirty="0"/>
              <a:t>(</a:t>
            </a:r>
            <a:r>
              <a:rPr lang="sl-SI" sz="1200" i="1" dirty="0"/>
              <a:t>MN </a:t>
            </a:r>
            <a:r>
              <a:rPr lang="sl-SI" sz="1200" dirty="0"/>
              <a:t>= 879ms, </a:t>
            </a:r>
            <a:r>
              <a:rPr lang="sl-SI" sz="1200" i="1" dirty="0"/>
              <a:t>SD </a:t>
            </a:r>
            <a:r>
              <a:rPr lang="sl-SI" sz="1200" dirty="0"/>
              <a:t>= 141ms; </a:t>
            </a:r>
            <a:r>
              <a:rPr lang="sl-SI" sz="1200" i="1" dirty="0"/>
              <a:t>MS </a:t>
            </a:r>
            <a:r>
              <a:rPr lang="sl-SI" sz="1200" dirty="0"/>
              <a:t>= 895ms, </a:t>
            </a:r>
            <a:r>
              <a:rPr lang="sl-SI" sz="1200" i="1" dirty="0"/>
              <a:t>SD </a:t>
            </a:r>
            <a:r>
              <a:rPr lang="sl-SI" sz="1200" dirty="0"/>
              <a:t>= 152ms; </a:t>
            </a:r>
            <a:r>
              <a:rPr lang="sl-SI" sz="1200" i="1" dirty="0"/>
              <a:t>p </a:t>
            </a:r>
            <a:r>
              <a:rPr lang="sl-SI" sz="1200" dirty="0"/>
              <a:t>= .19)</a:t>
            </a:r>
            <a:endParaRPr lang="sl-SI" sz="20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sl-SI" sz="2000" dirty="0">
                <a:sym typeface="Wingdings" panose="05000000000000000000" pitchFamily="2" charset="2"/>
              </a:rPr>
              <a:t> t</a:t>
            </a:r>
            <a:r>
              <a:rPr lang="sl-SI" sz="2000" dirty="0"/>
              <a:t>o nakazuje, da pri teh udeležencih ni prišlo do aktivacije kretnje MILK</a:t>
            </a:r>
          </a:p>
        </p:txBody>
      </p:sp>
    </p:spTree>
    <p:extLst>
      <p:ext uri="{BB962C8B-B14F-4D97-AF65-F5344CB8AC3E}">
        <p14:creationId xmlns:p14="http://schemas.microsoft.com/office/powerpoint/2010/main" val="32617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A53D2-074B-7F06-78E1-F48EA9B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poimenovanje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9E69EB-3A40-8D1B-6157-7C817875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Na kateri ravnini poteka tekma za aktivacijo besede:</a:t>
            </a:r>
          </a:p>
          <a:p>
            <a:r>
              <a:rPr lang="sl-SI" dirty="0">
                <a:sym typeface="Wingdings" panose="05000000000000000000" pitchFamily="2" charset="2"/>
              </a:rPr>
              <a:t>POST-LEKSIKALNI PRED-ARTIKULATORNI  </a:t>
            </a:r>
            <a:r>
              <a:rPr lang="sl-SI" b="1" dirty="0">
                <a:sym typeface="Wingdings" panose="05000000000000000000" pitchFamily="2" charset="2"/>
              </a:rPr>
              <a:t>Hipoteza izključitve odziva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ne bo semantične interference  dokaz za </a:t>
            </a:r>
            <a:r>
              <a:rPr lang="sl-SI" b="1" dirty="0">
                <a:sym typeface="Wingdings" panose="05000000000000000000" pitchFamily="2" charset="2"/>
              </a:rPr>
              <a:t>Hipotezo izključitve odziva </a:t>
            </a:r>
            <a:r>
              <a:rPr lang="sl-SI" dirty="0">
                <a:sym typeface="Wingdings" panose="05000000000000000000" pitchFamily="2" charset="2"/>
              </a:rPr>
              <a:t>(tekma med jezikoma na post-leksikalnem pred-</a:t>
            </a:r>
            <a:r>
              <a:rPr lang="sl-SI" dirty="0" err="1">
                <a:sym typeface="Wingdings" panose="05000000000000000000" pitchFamily="2" charset="2"/>
              </a:rPr>
              <a:t>artikulatornem</a:t>
            </a:r>
            <a:r>
              <a:rPr lang="sl-SI" dirty="0">
                <a:sym typeface="Wingdings" panose="05000000000000000000" pitchFamily="2" charset="2"/>
              </a:rPr>
              <a:t> nivoju)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Če bo semantična interferenca  leksikalni izbor preko tekme na leksikalnem nivoju.</a:t>
            </a:r>
          </a:p>
          <a:p>
            <a:r>
              <a:rPr lang="sl-SI" dirty="0">
                <a:sym typeface="Wingdings" panose="05000000000000000000" pitchFamily="2" charset="2"/>
              </a:rPr>
              <a:t>LEKSIKALNI  Hipoteza </a:t>
            </a:r>
            <a:r>
              <a:rPr lang="sl-SI" sz="2000" b="1" dirty="0"/>
              <a:t>jezikovno (ne)specifičnega dostopa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/>
              <a:t>Če ne bo fonološke interference </a:t>
            </a:r>
            <a:r>
              <a:rPr lang="sl-SI" dirty="0">
                <a:sym typeface="Wingdings" panose="05000000000000000000" pitchFamily="2" charset="2"/>
              </a:rPr>
              <a:t> fonološka olajšava odraz zgolj sub-leksikalnih povezav med govornima jezikoma, ne pa tudi leksikalnih (</a:t>
            </a:r>
            <a:r>
              <a:rPr lang="sl-SI" dirty="0" err="1">
                <a:sym typeface="Wingdings" panose="05000000000000000000" pitchFamily="2" charset="2"/>
              </a:rPr>
              <a:t>bottom</a:t>
            </a:r>
            <a:r>
              <a:rPr lang="sl-SI" dirty="0">
                <a:sym typeface="Wingdings" panose="05000000000000000000" pitchFamily="2" charset="2"/>
              </a:rPr>
              <a:t>-up procesiranje). </a:t>
            </a:r>
          </a:p>
          <a:p>
            <a:pPr marL="617220" lvl="1" indent="-342900">
              <a:buFont typeface="+mj-lt"/>
              <a:buAutoNum type="arabicPeriod"/>
            </a:pPr>
            <a:r>
              <a:rPr lang="sl-SI" dirty="0"/>
              <a:t>Če ne bo fonološka interferenca </a:t>
            </a:r>
            <a:r>
              <a:rPr lang="sl-SI" dirty="0">
                <a:sym typeface="Wingdings" panose="05000000000000000000" pitchFamily="2" charset="2"/>
              </a:rPr>
              <a:t> fonološka olajšava tudi preko leksikalnega nivoja (top-</a:t>
            </a:r>
            <a:r>
              <a:rPr lang="sl-SI" dirty="0" err="1">
                <a:sym typeface="Wingdings" panose="05000000000000000000" pitchFamily="2" charset="2"/>
              </a:rPr>
              <a:t>down</a:t>
            </a:r>
            <a:r>
              <a:rPr lang="sl-SI" dirty="0">
                <a:sym typeface="Wingdings" panose="05000000000000000000" pitchFamily="2" charset="2"/>
              </a:rPr>
              <a:t> procesiranje). </a:t>
            </a:r>
            <a:endParaRPr lang="sl-SI" dirty="0"/>
          </a:p>
          <a:p>
            <a:endParaRPr lang="sl-SI" sz="2000" b="1" dirty="0"/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779989-A65F-6104-1274-90CE2089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4764025"/>
            <a:ext cx="433578" cy="4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B4BCE9-379F-C1D1-CF7E-2B758AC5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792350"/>
            <a:ext cx="433578" cy="4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nak »Ni dovoljeno« 5">
            <a:extLst>
              <a:ext uri="{FF2B5EF4-FFF2-40B4-BE49-F238E27FC236}">
                <a16:creationId xmlns:a16="http://schemas.microsoft.com/office/drawing/2014/main" id="{AAF58230-9616-AD1D-23A7-EDDD51BFD513}"/>
              </a:ext>
            </a:extLst>
          </p:cNvPr>
          <p:cNvSpPr/>
          <p:nvPr/>
        </p:nvSpPr>
        <p:spPr>
          <a:xfrm>
            <a:off x="1039714" y="4209667"/>
            <a:ext cx="345948" cy="360428"/>
          </a:xfrm>
          <a:prstGeom prst="noSmoking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Znak »Ni dovoljeno« 6">
            <a:extLst>
              <a:ext uri="{FF2B5EF4-FFF2-40B4-BE49-F238E27FC236}">
                <a16:creationId xmlns:a16="http://schemas.microsoft.com/office/drawing/2014/main" id="{30809696-1EDC-9825-E627-C9911F065414}"/>
              </a:ext>
            </a:extLst>
          </p:cNvPr>
          <p:cNvSpPr/>
          <p:nvPr/>
        </p:nvSpPr>
        <p:spPr>
          <a:xfrm>
            <a:off x="1039921" y="3419858"/>
            <a:ext cx="345948" cy="360428"/>
          </a:xfrm>
          <a:prstGeom prst="noSmoking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5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ADC44-097F-4320-BA96-A2990EC9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Ugotovitve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F28EAE-FD72-4F99-A809-1BC4690F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l-SI" dirty="0" err="1"/>
              <a:t>Medjezikovna</a:t>
            </a:r>
            <a:r>
              <a:rPr lang="sl-SI" dirty="0"/>
              <a:t> aktivacija GJ in ZJ ne vpliva le na procese razumevanja, temveč tudi na procese izražanja – razširitev predhodnih študij z nalogami razumevanja.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dirty="0" err="1"/>
              <a:t>Medjezikovna</a:t>
            </a:r>
            <a:r>
              <a:rPr lang="sl-SI" dirty="0"/>
              <a:t> aktivacija GJ in ZJ na leksikalnem nivoju + učinek fonološkega uvajanja ciljnih poimenovanj v ASL. </a:t>
            </a:r>
          </a:p>
          <a:p>
            <a:pPr lvl="2" algn="just"/>
            <a:r>
              <a:rPr lang="sl-SI" b="1" dirty="0" err="1"/>
              <a:t>Dvomodalno</a:t>
            </a:r>
            <a:r>
              <a:rPr lang="sl-SI" b="1" dirty="0"/>
              <a:t> dvojezične osebe: </a:t>
            </a:r>
            <a:r>
              <a:rPr lang="sl-SI" dirty="0"/>
              <a:t>v vsakem primeru aktivirajo prevod v </a:t>
            </a:r>
            <a:r>
              <a:rPr lang="sl-SI" dirty="0" err="1"/>
              <a:t>neciljnem</a:t>
            </a:r>
            <a:r>
              <a:rPr lang="sl-SI" dirty="0"/>
              <a:t> jeziku med prepoznavo besede (ker med jezikoma ni </a:t>
            </a:r>
            <a:r>
              <a:rPr lang="sl-SI" dirty="0" err="1"/>
              <a:t>subleksikalnih</a:t>
            </a:r>
            <a:r>
              <a:rPr lang="sl-SI" dirty="0"/>
              <a:t> povezav, kar posledično privede do močnejših leksikalnih povezav). </a:t>
            </a:r>
          </a:p>
          <a:p>
            <a:pPr lvl="2" algn="just"/>
            <a:r>
              <a:rPr lang="sl-SI" b="1" dirty="0"/>
              <a:t>POZOR: </a:t>
            </a:r>
            <a:r>
              <a:rPr lang="sl-SI" b="1" dirty="0" err="1"/>
              <a:t>Enomodalno</a:t>
            </a:r>
            <a:r>
              <a:rPr lang="sl-SI" b="1" dirty="0"/>
              <a:t> dvojezične osebe: </a:t>
            </a:r>
            <a:r>
              <a:rPr lang="sl-SI" dirty="0"/>
              <a:t>do leksikalne </a:t>
            </a:r>
            <a:r>
              <a:rPr lang="sl-SI" dirty="0" err="1"/>
              <a:t>koaktivacije</a:t>
            </a:r>
            <a:r>
              <a:rPr lang="sl-SI" dirty="0"/>
              <a:t> pride le, ko so primorani prevajati </a:t>
            </a:r>
            <a:r>
              <a:rPr lang="sl-SI" sz="1200" dirty="0"/>
              <a:t>(</a:t>
            </a:r>
            <a:r>
              <a:rPr lang="sl-SI" sz="1200" dirty="0" err="1"/>
              <a:t>Knupsky</a:t>
            </a:r>
            <a:r>
              <a:rPr lang="sl-SI" sz="1200" dirty="0"/>
              <a:t> in </a:t>
            </a:r>
            <a:r>
              <a:rPr lang="sl-SI" sz="1200" dirty="0" err="1"/>
              <a:t>Amrhein</a:t>
            </a:r>
            <a:r>
              <a:rPr lang="sl-SI" sz="1200" dirty="0"/>
              <a:t>, 2007)</a:t>
            </a:r>
            <a:r>
              <a:rPr lang="sl-S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Semantične interference pri </a:t>
            </a:r>
            <a:r>
              <a:rPr lang="sl-SI" dirty="0" err="1"/>
              <a:t>dvomodalno</a:t>
            </a:r>
            <a:r>
              <a:rPr lang="sl-SI" dirty="0"/>
              <a:t> dvojezičnih udeležencih ni bilo, pri enojezičnih pa se je ta interferenca pokazala </a:t>
            </a:r>
          </a:p>
          <a:p>
            <a:pPr lvl="2"/>
            <a:r>
              <a:rPr lang="sl-SI" dirty="0"/>
              <a:t>Pri enojezičnem in dvojezičnem poimenovanju do tekme res prihaja šele na post-leksikalnem nivoju (kjer pa besede in kretnje ne tekmujejo zaradi različnih </a:t>
            </a:r>
            <a:r>
              <a:rPr lang="sl-SI" dirty="0" err="1"/>
              <a:t>artikulatornih</a:t>
            </a:r>
            <a:r>
              <a:rPr lang="sl-SI" dirty="0"/>
              <a:t> značilnosti). </a:t>
            </a:r>
          </a:p>
          <a:p>
            <a:pPr lvl="2"/>
            <a:r>
              <a:rPr lang="sl-SI" dirty="0"/>
              <a:t>Glej tudi: </a:t>
            </a:r>
            <a:r>
              <a:rPr lang="en-US" dirty="0" err="1"/>
              <a:t>Emmorey</a:t>
            </a:r>
            <a:r>
              <a:rPr lang="en-US" dirty="0"/>
              <a:t>, Mott, Meade, Holcomb in Midgley, 2021)</a:t>
            </a:r>
            <a:r>
              <a:rPr lang="sl-SI" dirty="0"/>
              <a:t> </a:t>
            </a:r>
          </a:p>
          <a:p>
            <a:pPr algn="just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266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194F8-3F8D-4E8D-A4F0-8B44B4E8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Interpretacija rezultatov #3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E05801-7B14-4FC1-905E-799D75F8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400" dirty="0"/>
              <a:t>Olajšava s prevodom pri </a:t>
            </a:r>
            <a:r>
              <a:rPr lang="sl-SI" sz="2400" dirty="0" err="1"/>
              <a:t>dvomodalnih</a:t>
            </a:r>
            <a:r>
              <a:rPr lang="sl-SI" sz="2400" dirty="0"/>
              <a:t> dvojezičnih udeležencih, ni pa bilo olajšave z identičnim motilcem pri enojezičnih osebah </a:t>
            </a:r>
            <a:r>
              <a:rPr lang="sl-SI" sz="2400" dirty="0">
                <a:sym typeface="Wingdings" panose="05000000000000000000" pitchFamily="2" charset="2"/>
              </a:rPr>
              <a:t> avtorji ne znajo podati razloga</a:t>
            </a:r>
          </a:p>
          <a:p>
            <a:pPr algn="just"/>
            <a:r>
              <a:rPr lang="sl-SI" sz="2400" dirty="0"/>
              <a:t>Leksikalna selekcija je jezikovno specifična (ciljna beseda in njen prevod ne tekmujeta za selekcijo). Semantične značilnosti, ki so skupne ciljnemu poimenovanju in njegovemu prevodu, privedejo do učinka olajšave </a:t>
            </a:r>
            <a:r>
              <a:rPr lang="sl-SI" sz="1600" dirty="0"/>
              <a:t>(Costa idr.,1999).</a:t>
            </a: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DEC4767-2A16-6113-0B8C-41C78BCCBBE0}"/>
              </a:ext>
            </a:extLst>
          </p:cNvPr>
          <p:cNvSpPr txBox="1"/>
          <p:nvPr/>
        </p:nvSpPr>
        <p:spPr>
          <a:xfrm>
            <a:off x="3158837" y="4896040"/>
            <a:ext cx="66132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Druge možne razlage:</a:t>
            </a:r>
          </a:p>
          <a:p>
            <a:r>
              <a:rPr lang="sl-SI" dirty="0"/>
              <a:t>Časovne razlike v načrtovanju ročne in glasovne produkcije</a:t>
            </a:r>
          </a:p>
          <a:p>
            <a:r>
              <a:rPr lang="sl-SI" dirty="0"/>
              <a:t>Zaznavne razlike med ang. in ASL kot olajšava pri leksikalnem dostopu v ciljnem jeziku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550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11FD7D-06C0-47A0-9CA6-1EC94636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47" y="484632"/>
            <a:ext cx="10313601" cy="1609344"/>
          </a:xfrm>
        </p:spPr>
        <p:txBody>
          <a:bodyPr/>
          <a:lstStyle/>
          <a:p>
            <a:r>
              <a:rPr lang="sl-SI" dirty="0"/>
              <a:t>Zaključek in prihodnje študije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FDC506-D886-4E0B-80D4-3FAD2BD8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1862051"/>
            <a:ext cx="10562983" cy="47881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l-SI" sz="2600" dirty="0"/>
              <a:t>GLAVNE UGOTOVITVE:</a:t>
            </a:r>
          </a:p>
          <a:p>
            <a:pPr lvl="1" algn="just"/>
            <a:r>
              <a:rPr lang="sl-SI" sz="2200" dirty="0" err="1"/>
              <a:t>Medjezikovna</a:t>
            </a:r>
            <a:r>
              <a:rPr lang="sl-SI" sz="2200" dirty="0"/>
              <a:t> aktivacija med znakovnim in govornim jezikom ni omejena le na kontekste razumevanja, ampak vpliva tudi na procese jezikovne produkcije. </a:t>
            </a:r>
          </a:p>
          <a:p>
            <a:pPr lvl="1" algn="just"/>
            <a:r>
              <a:rPr lang="sl-SI" sz="2200" dirty="0"/>
              <a:t>Pri dvojezični besedni produkciji pride do učinka fonološke olajšave ne le preko sub-leksikalnega (</a:t>
            </a:r>
            <a:r>
              <a:rPr lang="sl-SI" sz="2200" dirty="0" err="1"/>
              <a:t>bottom</a:t>
            </a:r>
            <a:r>
              <a:rPr lang="sl-SI" sz="2200" dirty="0"/>
              <a:t>-up), temveč tudi preko leksikalnega nivoja (top-</a:t>
            </a:r>
            <a:r>
              <a:rPr lang="sl-SI" sz="2200" dirty="0" err="1"/>
              <a:t>down</a:t>
            </a:r>
            <a:r>
              <a:rPr lang="sl-SI" sz="2200" dirty="0"/>
              <a:t>). </a:t>
            </a:r>
          </a:p>
          <a:p>
            <a:pPr lvl="1" algn="just"/>
            <a:r>
              <a:rPr lang="sl-SI" sz="2200" dirty="0"/>
              <a:t>Semantični motilci niso statistično značilno vplivali na hitrost poimenovanja slik, kar nakazuje, da leksikalne reprezentacije v ZJ in GJ med seboj ne tekmujejo za selekcijo na leksikalnem nivoju.</a:t>
            </a:r>
          </a:p>
          <a:p>
            <a:pPr algn="just"/>
            <a:r>
              <a:rPr lang="nl-NL" sz="2600" dirty="0"/>
              <a:t>Giezen, Blumenfeld, Shook, Marian in Emmorey (2015): </a:t>
            </a:r>
            <a:r>
              <a:rPr lang="sl-SI" sz="2600" dirty="0"/>
              <a:t>inhibicija med sočasno jezikovno aktivacijo pri </a:t>
            </a:r>
            <a:r>
              <a:rPr lang="sl-SI" sz="2600" dirty="0" err="1"/>
              <a:t>dvomodalno</a:t>
            </a:r>
            <a:r>
              <a:rPr lang="sl-SI" sz="2600" dirty="0"/>
              <a:t> dvojezičnih osebah</a:t>
            </a:r>
          </a:p>
          <a:p>
            <a:pPr lvl="1" algn="just"/>
            <a:r>
              <a:rPr lang="sl-SI" sz="2200" dirty="0" err="1"/>
              <a:t>Code-blending</a:t>
            </a:r>
            <a:r>
              <a:rPr lang="sl-SI" sz="2200" dirty="0"/>
              <a:t> </a:t>
            </a:r>
            <a:r>
              <a:rPr lang="sl-SI" sz="2200" dirty="0">
                <a:sym typeface="Wingdings" panose="05000000000000000000" pitchFamily="2" charset="2"/>
              </a:rPr>
              <a:t> manjša potreba po inhibiciji enega jezika?</a:t>
            </a:r>
          </a:p>
          <a:p>
            <a:pPr lvl="1" algn="just"/>
            <a:r>
              <a:rPr lang="sl-SI" sz="2200" dirty="0"/>
              <a:t>Jezikovna naloga: pritisk na sliko, ki je ustrezala ang. izgovorjeni besedi (izbira med 4 slikami – ciljna, </a:t>
            </a:r>
            <a:r>
              <a:rPr lang="sl-SI" sz="2200" dirty="0" err="1"/>
              <a:t>medjezikovni</a:t>
            </a:r>
            <a:r>
              <a:rPr lang="sl-SI" sz="2200" dirty="0"/>
              <a:t> tekmec, 2 nepovezana motilca) + snemanje gibanja oči</a:t>
            </a:r>
          </a:p>
          <a:p>
            <a:pPr lvl="1" algn="just"/>
            <a:r>
              <a:rPr lang="sl-SI" sz="2200" dirty="0"/>
              <a:t>Nejezikovna naloga: </a:t>
            </a:r>
            <a:r>
              <a:rPr lang="sl-SI" sz="2200" dirty="0" err="1"/>
              <a:t>Stroop</a:t>
            </a:r>
            <a:r>
              <a:rPr lang="sl-SI" sz="2200" dirty="0"/>
              <a:t> test (puščice) – preverjanje sposobnosti inhibicije</a:t>
            </a:r>
          </a:p>
          <a:p>
            <a:pPr lvl="1" algn="just"/>
            <a:r>
              <a:rPr lang="sl-SI" sz="2200" dirty="0"/>
              <a:t>Rezultati: </a:t>
            </a:r>
          </a:p>
          <a:p>
            <a:pPr lvl="2" algn="just"/>
            <a:r>
              <a:rPr lang="sl-SI" sz="2000" dirty="0"/>
              <a:t>boljša izvedba na </a:t>
            </a:r>
            <a:r>
              <a:rPr lang="sl-SI" sz="2000" dirty="0" err="1"/>
              <a:t>Stroop</a:t>
            </a:r>
            <a:r>
              <a:rPr lang="sl-SI" sz="2000" dirty="0"/>
              <a:t> testu </a:t>
            </a:r>
            <a:r>
              <a:rPr lang="sl-SI" sz="2000" dirty="0">
                <a:sym typeface="Wingdings" panose="05000000000000000000" pitchFamily="2" charset="2"/>
              </a:rPr>
              <a:t> manjša aktivacija kretenj pri nalogah slušne prepoznave</a:t>
            </a:r>
            <a:endParaRPr lang="sl-SI" sz="2000" dirty="0"/>
          </a:p>
          <a:p>
            <a:pPr lvl="2" algn="just"/>
            <a:r>
              <a:rPr lang="sl-SI" sz="2000" dirty="0">
                <a:sym typeface="Wingdings" panose="05000000000000000000" pitchFamily="2" charset="2"/>
              </a:rPr>
              <a:t> prisotnost </a:t>
            </a:r>
            <a:r>
              <a:rPr lang="sl-SI" sz="2000" dirty="0"/>
              <a:t>inhibicije tudi pri </a:t>
            </a:r>
            <a:r>
              <a:rPr lang="sl-SI" sz="2000" dirty="0" err="1"/>
              <a:t>dvomodalno</a:t>
            </a:r>
            <a:r>
              <a:rPr lang="sl-SI" sz="2000" dirty="0"/>
              <a:t> dvojezičnih osebah</a:t>
            </a:r>
          </a:p>
          <a:p>
            <a:pPr lvl="1" algn="just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172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77757-3790-45F6-885B-BDDA43EB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76722"/>
            <a:ext cx="10058400" cy="1609344"/>
          </a:xfrm>
        </p:spPr>
        <p:txBody>
          <a:bodyPr/>
          <a:lstStyle/>
          <a:p>
            <a:r>
              <a:rPr lang="sl-SI" dirty="0"/>
              <a:t>Literatura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0A759-7672-48B7-B039-12AB6CB1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88841"/>
            <a:ext cx="10804849" cy="4684527"/>
          </a:xfrm>
        </p:spPr>
        <p:txBody>
          <a:bodyPr>
            <a:normAutofit fontScale="62500" lnSpcReduction="20000"/>
          </a:bodyPr>
          <a:lstStyle/>
          <a:p>
            <a:r>
              <a:rPr lang="sl-SI" dirty="0" err="1"/>
              <a:t>Emmorey</a:t>
            </a:r>
            <a:r>
              <a:rPr lang="sl-SI" dirty="0"/>
              <a:t>, K., </a:t>
            </a:r>
            <a:r>
              <a:rPr lang="sl-SI" dirty="0" err="1"/>
              <a:t>Mott</a:t>
            </a:r>
            <a:r>
              <a:rPr lang="sl-SI" dirty="0"/>
              <a:t>, M., </a:t>
            </a:r>
            <a:r>
              <a:rPr lang="sl-SI" dirty="0" err="1"/>
              <a:t>Meade</a:t>
            </a:r>
            <a:r>
              <a:rPr lang="sl-SI" dirty="0"/>
              <a:t>, G., </a:t>
            </a:r>
            <a:r>
              <a:rPr lang="sl-SI" dirty="0" err="1"/>
              <a:t>Holcomb</a:t>
            </a:r>
            <a:r>
              <a:rPr lang="sl-SI" dirty="0"/>
              <a:t>, P. J., in </a:t>
            </a:r>
            <a:r>
              <a:rPr lang="sl-SI" dirty="0" err="1"/>
              <a:t>Midgley</a:t>
            </a:r>
            <a:r>
              <a:rPr lang="sl-SI" dirty="0"/>
              <a:t>, K. J. (2021). </a:t>
            </a:r>
            <a:r>
              <a:rPr lang="sl-SI" dirty="0" err="1"/>
              <a:t>Lexical</a:t>
            </a:r>
            <a:r>
              <a:rPr lang="sl-SI" dirty="0"/>
              <a:t> </a:t>
            </a:r>
            <a:r>
              <a:rPr lang="sl-SI" dirty="0" err="1"/>
              <a:t>selection</a:t>
            </a:r>
            <a:r>
              <a:rPr lang="sl-SI" dirty="0"/>
              <a:t> in </a:t>
            </a:r>
            <a:r>
              <a:rPr lang="sl-SI" dirty="0" err="1"/>
              <a:t>bimodal</a:t>
            </a:r>
            <a:r>
              <a:rPr lang="sl-SI" dirty="0"/>
              <a:t> </a:t>
            </a:r>
            <a:r>
              <a:rPr lang="sl-SI" dirty="0" err="1"/>
              <a:t>bilinguals</a:t>
            </a:r>
            <a:r>
              <a:rPr lang="sl-SI" dirty="0"/>
              <a:t>: ERP evidence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picture-word</a:t>
            </a:r>
            <a:r>
              <a:rPr lang="sl-SI" dirty="0"/>
              <a:t> interference. </a:t>
            </a:r>
            <a:r>
              <a:rPr lang="sl-SI" i="1" dirty="0" err="1"/>
              <a:t>Language</a:t>
            </a:r>
            <a:r>
              <a:rPr lang="sl-SI" i="1" dirty="0"/>
              <a:t>, </a:t>
            </a:r>
            <a:r>
              <a:rPr lang="sl-SI" i="1" dirty="0" err="1"/>
              <a:t>Cognition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Neuroscience</a:t>
            </a:r>
            <a:r>
              <a:rPr lang="sl-SI" dirty="0"/>
              <a:t>, </a:t>
            </a:r>
            <a:r>
              <a:rPr lang="sl-SI" i="1" dirty="0"/>
              <a:t>36</a:t>
            </a:r>
            <a:r>
              <a:rPr lang="sl-SI" dirty="0"/>
              <a:t>(7), 840–853. </a:t>
            </a:r>
            <a:r>
              <a:rPr lang="sl-SI" dirty="0">
                <a:hlinkClick r:id="rId2"/>
              </a:rPr>
              <a:t>https://doi.org/10.1080/23273798.2020.1821905</a:t>
            </a:r>
            <a:r>
              <a:rPr lang="sl-SI" dirty="0"/>
              <a:t> </a:t>
            </a:r>
          </a:p>
          <a:p>
            <a:r>
              <a:rPr lang="en-US" dirty="0" err="1"/>
              <a:t>Giezen</a:t>
            </a:r>
            <a:r>
              <a:rPr lang="en-US" dirty="0"/>
              <a:t>, M. R.</a:t>
            </a:r>
            <a:r>
              <a:rPr lang="sl-SI" dirty="0"/>
              <a:t> in</a:t>
            </a:r>
            <a:r>
              <a:rPr lang="en-US" dirty="0"/>
              <a:t> </a:t>
            </a:r>
            <a:r>
              <a:rPr lang="en-US" dirty="0" err="1"/>
              <a:t>Emmorey</a:t>
            </a:r>
            <a:r>
              <a:rPr lang="en-US" dirty="0"/>
              <a:t>, K. (2015). Language co-activation and lexical selection in bimodal bilinguals: Evidence from picture–word interference. </a:t>
            </a:r>
            <a:r>
              <a:rPr lang="en-US" i="1" dirty="0"/>
              <a:t>Bilingualism (Cambridge, England)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(2), 264–276. </a:t>
            </a:r>
            <a:r>
              <a:rPr lang="en-US" dirty="0">
                <a:hlinkClick r:id="rId3"/>
              </a:rPr>
              <a:t>https://doi.org/10.1017/S1366728915000097</a:t>
            </a:r>
            <a:r>
              <a:rPr lang="sl-SI" dirty="0"/>
              <a:t> </a:t>
            </a:r>
          </a:p>
          <a:p>
            <a:r>
              <a:rPr lang="sl-SI" dirty="0" err="1"/>
              <a:t>Giezen</a:t>
            </a:r>
            <a:r>
              <a:rPr lang="sl-SI" dirty="0"/>
              <a:t>, M. R., </a:t>
            </a:r>
            <a:r>
              <a:rPr lang="sl-SI" dirty="0" err="1"/>
              <a:t>Blumenfeld</a:t>
            </a:r>
            <a:r>
              <a:rPr lang="sl-SI" dirty="0"/>
              <a:t>, H. K., </a:t>
            </a:r>
            <a:r>
              <a:rPr lang="sl-SI" dirty="0" err="1"/>
              <a:t>Shook</a:t>
            </a:r>
            <a:r>
              <a:rPr lang="sl-SI" dirty="0"/>
              <a:t>, A., </a:t>
            </a:r>
            <a:r>
              <a:rPr lang="sl-SI" dirty="0" err="1"/>
              <a:t>Marian</a:t>
            </a:r>
            <a:r>
              <a:rPr lang="sl-SI" dirty="0"/>
              <a:t>, V. in </a:t>
            </a:r>
            <a:r>
              <a:rPr lang="sl-SI" dirty="0" err="1"/>
              <a:t>Emmorey</a:t>
            </a:r>
            <a:r>
              <a:rPr lang="sl-SI" dirty="0"/>
              <a:t>, K. (2015). </a:t>
            </a:r>
            <a:r>
              <a:rPr lang="sl-SI" dirty="0" err="1"/>
              <a:t>Parallel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activation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inhibitory</a:t>
            </a:r>
            <a:r>
              <a:rPr lang="sl-SI" dirty="0"/>
              <a:t> </a:t>
            </a:r>
            <a:r>
              <a:rPr lang="sl-SI" dirty="0" err="1"/>
              <a:t>control</a:t>
            </a:r>
            <a:r>
              <a:rPr lang="sl-SI" dirty="0"/>
              <a:t> in </a:t>
            </a:r>
            <a:r>
              <a:rPr lang="sl-SI" dirty="0" err="1"/>
              <a:t>bimodal</a:t>
            </a:r>
            <a:r>
              <a:rPr lang="sl-SI" dirty="0"/>
              <a:t> </a:t>
            </a:r>
            <a:r>
              <a:rPr lang="sl-SI" dirty="0" err="1"/>
              <a:t>bilinguals</a:t>
            </a:r>
            <a:r>
              <a:rPr lang="sl-SI" dirty="0"/>
              <a:t>. </a:t>
            </a:r>
            <a:r>
              <a:rPr lang="sl-SI" i="1" dirty="0" err="1"/>
              <a:t>Cognition</a:t>
            </a:r>
            <a:r>
              <a:rPr lang="sl-SI" dirty="0"/>
              <a:t>, </a:t>
            </a:r>
            <a:r>
              <a:rPr lang="sl-SI" i="1" dirty="0"/>
              <a:t>141</a:t>
            </a:r>
            <a:r>
              <a:rPr lang="sl-SI" dirty="0"/>
              <a:t>, 9–25. </a:t>
            </a:r>
            <a:r>
              <a:rPr lang="sl-SI" dirty="0">
                <a:hlinkClick r:id="rId4"/>
              </a:rPr>
              <a:t>https://doi.org/10.1016/j.cognition.2015.04.009</a:t>
            </a:r>
            <a:r>
              <a:rPr lang="sl-SI" dirty="0"/>
              <a:t> </a:t>
            </a:r>
          </a:p>
          <a:p>
            <a:r>
              <a:rPr lang="en-US" dirty="0"/>
              <a:t>Shook, A.</a:t>
            </a:r>
            <a:r>
              <a:rPr lang="sl-SI" dirty="0"/>
              <a:t> in </a:t>
            </a:r>
            <a:r>
              <a:rPr lang="en-US" dirty="0"/>
              <a:t>Marian, V. (2012). Bimodal bilinguals co-activate both languages during spoken comprehension. </a:t>
            </a:r>
            <a:r>
              <a:rPr lang="en-US" i="1" dirty="0"/>
              <a:t>Cognition</a:t>
            </a:r>
            <a:r>
              <a:rPr lang="en-US" dirty="0"/>
              <a:t>, </a:t>
            </a:r>
            <a:r>
              <a:rPr lang="en-US" i="1" dirty="0"/>
              <a:t>124</a:t>
            </a:r>
            <a:r>
              <a:rPr lang="en-US" dirty="0"/>
              <a:t>(3), 314–324. </a:t>
            </a:r>
            <a:r>
              <a:rPr lang="en-US" dirty="0">
                <a:hlinkClick r:id="rId5"/>
              </a:rPr>
              <a:t>https://doi.org/10.1016/j.cognition.2012.05.014</a:t>
            </a:r>
            <a:endParaRPr lang="sl-SI" dirty="0"/>
          </a:p>
          <a:p>
            <a:r>
              <a:rPr lang="en-US" dirty="0" err="1"/>
              <a:t>Colomé</a:t>
            </a:r>
            <a:r>
              <a:rPr lang="en-US" dirty="0"/>
              <a:t>, À.</a:t>
            </a:r>
            <a:r>
              <a:rPr lang="sl-SI" dirty="0"/>
              <a:t> in</a:t>
            </a:r>
            <a:r>
              <a:rPr lang="en-US" dirty="0"/>
              <a:t> </a:t>
            </a:r>
            <a:r>
              <a:rPr lang="en-US" dirty="0" err="1"/>
              <a:t>Miozzo</a:t>
            </a:r>
            <a:r>
              <a:rPr lang="en-US" dirty="0"/>
              <a:t>, M. (2010). Which words are activated</a:t>
            </a:r>
            <a:r>
              <a:rPr lang="sl-SI" dirty="0"/>
              <a:t> </a:t>
            </a:r>
            <a:r>
              <a:rPr lang="en-US" dirty="0"/>
              <a:t>during bilingual word production? Journal of Experimental</a:t>
            </a:r>
            <a:r>
              <a:rPr lang="sl-SI" dirty="0"/>
              <a:t> </a:t>
            </a:r>
            <a:r>
              <a:rPr lang="en-US" dirty="0"/>
              <a:t>Psychology: Learning, Memory, and Cognition, 36, 96–109.</a:t>
            </a:r>
            <a:endParaRPr lang="sl-SI" dirty="0"/>
          </a:p>
          <a:p>
            <a:r>
              <a:rPr lang="en-US" dirty="0"/>
              <a:t>Costa, A. (2005). Lexical access in bilingual production. In</a:t>
            </a:r>
            <a:r>
              <a:rPr lang="sl-SI" dirty="0"/>
              <a:t> </a:t>
            </a:r>
            <a:r>
              <a:rPr lang="nl-NL" dirty="0"/>
              <a:t>J. F. Kroll &amp; A. B. M. De Groot (eds.), </a:t>
            </a:r>
            <a:r>
              <a:rPr lang="nl-NL" i="1" dirty="0"/>
              <a:t>Handbook of</a:t>
            </a:r>
            <a:r>
              <a:rPr lang="sl-SI" i="1" dirty="0"/>
              <a:t> </a:t>
            </a:r>
            <a:r>
              <a:rPr lang="en-US" i="1" dirty="0"/>
              <a:t>bilingualism: Psycholinguistic approaches</a:t>
            </a:r>
            <a:r>
              <a:rPr lang="en-US" dirty="0"/>
              <a:t>, pp. 308–325.</a:t>
            </a:r>
            <a:r>
              <a:rPr lang="sl-SI" dirty="0"/>
              <a:t> </a:t>
            </a:r>
            <a:r>
              <a:rPr lang="en-US" dirty="0"/>
              <a:t>New York, NY: Oxford University Press.</a:t>
            </a:r>
          </a:p>
          <a:p>
            <a:r>
              <a:rPr lang="en-US" dirty="0"/>
              <a:t>Costa, A.</a:t>
            </a:r>
            <a:r>
              <a:rPr lang="sl-SI" dirty="0"/>
              <a:t> in</a:t>
            </a:r>
            <a:r>
              <a:rPr lang="en-US" dirty="0"/>
              <a:t> </a:t>
            </a:r>
            <a:r>
              <a:rPr lang="en-US" dirty="0" err="1"/>
              <a:t>Caramazza</a:t>
            </a:r>
            <a:r>
              <a:rPr lang="en-US" dirty="0"/>
              <a:t>, A. (1999). Is lexical selection in</a:t>
            </a:r>
            <a:r>
              <a:rPr lang="sl-SI" dirty="0"/>
              <a:t> </a:t>
            </a:r>
            <a:r>
              <a:rPr lang="en-US" dirty="0"/>
              <a:t>bilingual speech production language-specific? Further</a:t>
            </a:r>
            <a:r>
              <a:rPr lang="sl-SI" dirty="0"/>
              <a:t> </a:t>
            </a:r>
            <a:r>
              <a:rPr lang="en-US" dirty="0"/>
              <a:t>evidence from Spanish–English and English-Spanish</a:t>
            </a:r>
            <a:r>
              <a:rPr lang="sl-SI" dirty="0"/>
              <a:t> </a:t>
            </a:r>
            <a:r>
              <a:rPr lang="en-US" dirty="0"/>
              <a:t>bilinguals. </a:t>
            </a:r>
            <a:r>
              <a:rPr lang="en-US" i="1" dirty="0"/>
              <a:t>Bilingualism: Language and Cognition, 2, </a:t>
            </a:r>
            <a:r>
              <a:rPr lang="en-US" dirty="0"/>
              <a:t>231–</a:t>
            </a:r>
            <a:r>
              <a:rPr lang="sl-SI" dirty="0"/>
              <a:t>244.</a:t>
            </a:r>
          </a:p>
          <a:p>
            <a:r>
              <a:rPr lang="en-US" dirty="0" err="1"/>
              <a:t>Emmorey</a:t>
            </a:r>
            <a:r>
              <a:rPr lang="en-US" dirty="0"/>
              <a:t>, K., </a:t>
            </a:r>
            <a:r>
              <a:rPr lang="en-US" dirty="0" err="1"/>
              <a:t>Borinstein</a:t>
            </a:r>
            <a:r>
              <a:rPr lang="en-US" dirty="0"/>
              <a:t>, H. B., Thompson, R.</a:t>
            </a:r>
            <a:r>
              <a:rPr lang="sl-SI" dirty="0"/>
              <a:t> in</a:t>
            </a:r>
            <a:r>
              <a:rPr lang="en-US" dirty="0"/>
              <a:t> Gollan, T. H.</a:t>
            </a:r>
            <a:r>
              <a:rPr lang="sl-SI" dirty="0"/>
              <a:t> (2008).</a:t>
            </a:r>
            <a:r>
              <a:rPr lang="sl-SI" dirty="0" err="1"/>
              <a:t>Bimodal</a:t>
            </a:r>
            <a:r>
              <a:rPr lang="sl-SI" dirty="0"/>
              <a:t> </a:t>
            </a:r>
            <a:r>
              <a:rPr lang="sl-SI" dirty="0" err="1"/>
              <a:t>bilingualism</a:t>
            </a:r>
            <a:r>
              <a:rPr lang="sl-SI" dirty="0"/>
              <a:t>. </a:t>
            </a:r>
            <a:r>
              <a:rPr lang="sl-SI" i="1" dirty="0" err="1"/>
              <a:t>Bilingualism</a:t>
            </a:r>
            <a:r>
              <a:rPr lang="sl-SI" i="1" dirty="0"/>
              <a:t>: </a:t>
            </a:r>
            <a:r>
              <a:rPr lang="sl-SI" i="1" dirty="0" err="1"/>
              <a:t>Language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Cognition</a:t>
            </a:r>
            <a:r>
              <a:rPr lang="sl-SI" i="1" dirty="0"/>
              <a:t>, 11, </a:t>
            </a:r>
            <a:r>
              <a:rPr lang="sl-SI" dirty="0"/>
              <a:t>43–61.</a:t>
            </a:r>
          </a:p>
          <a:p>
            <a:r>
              <a:rPr lang="sl-SI" dirty="0" err="1"/>
              <a:t>Emmorey</a:t>
            </a:r>
            <a:r>
              <a:rPr lang="sl-SI" dirty="0"/>
              <a:t>, K., Luk, G., </a:t>
            </a:r>
            <a:r>
              <a:rPr lang="sl-SI" dirty="0" err="1"/>
              <a:t>Pyers</a:t>
            </a:r>
            <a:r>
              <a:rPr lang="sl-SI" dirty="0"/>
              <a:t>, J. E. in </a:t>
            </a:r>
            <a:r>
              <a:rPr lang="sl-SI" dirty="0" err="1"/>
              <a:t>Bialystok</a:t>
            </a:r>
            <a:r>
              <a:rPr lang="sl-SI" dirty="0"/>
              <a:t>, E. (2008). </a:t>
            </a:r>
            <a:r>
              <a:rPr lang="en-US" dirty="0"/>
              <a:t>The source of enhanced cognitive control in bilinguals.</a:t>
            </a:r>
            <a:r>
              <a:rPr lang="sl-SI" dirty="0"/>
              <a:t> </a:t>
            </a:r>
            <a:r>
              <a:rPr lang="sl-SI" i="1" dirty="0" err="1"/>
              <a:t>Psychological</a:t>
            </a:r>
            <a:r>
              <a:rPr lang="sl-SI" i="1" dirty="0"/>
              <a:t> Science, 19, </a:t>
            </a:r>
            <a:r>
              <a:rPr lang="sl-SI" dirty="0"/>
              <a:t>1201–1206.</a:t>
            </a:r>
          </a:p>
          <a:p>
            <a:r>
              <a:rPr lang="en-US" dirty="0"/>
              <a:t>Hall, M. L. (2011). Bilingual picture–word studies constrain</a:t>
            </a:r>
            <a:r>
              <a:rPr lang="sl-SI" dirty="0"/>
              <a:t> </a:t>
            </a:r>
            <a:r>
              <a:rPr lang="en-US" dirty="0"/>
              <a:t>theories of lexical selection. </a:t>
            </a:r>
            <a:r>
              <a:rPr lang="en-US" i="1" dirty="0"/>
              <a:t>Frontiers in Psychology, 2,</a:t>
            </a:r>
            <a:r>
              <a:rPr lang="sl-SI" i="1" dirty="0"/>
              <a:t> </a:t>
            </a:r>
            <a:r>
              <a:rPr lang="sl-SI" dirty="0"/>
              <a:t>381.</a:t>
            </a:r>
          </a:p>
          <a:p>
            <a:r>
              <a:rPr lang="en-US" dirty="0" err="1"/>
              <a:t>Knupsky</a:t>
            </a:r>
            <a:r>
              <a:rPr lang="en-US" dirty="0"/>
              <a:t>, A. C.</a:t>
            </a:r>
            <a:r>
              <a:rPr lang="sl-SI" dirty="0"/>
              <a:t> in</a:t>
            </a:r>
            <a:r>
              <a:rPr lang="en-US" dirty="0"/>
              <a:t> </a:t>
            </a:r>
            <a:r>
              <a:rPr lang="en-US" dirty="0" err="1"/>
              <a:t>Amrhein</a:t>
            </a:r>
            <a:r>
              <a:rPr lang="en-US" dirty="0"/>
              <a:t>, P. C. (2007). Phonological</a:t>
            </a:r>
            <a:r>
              <a:rPr lang="sl-SI" dirty="0"/>
              <a:t> </a:t>
            </a:r>
            <a:r>
              <a:rPr lang="en-US" dirty="0"/>
              <a:t>facilitation through translation in a bilingual </a:t>
            </a:r>
            <a:r>
              <a:rPr lang="en-US" dirty="0" err="1"/>
              <a:t>picturenaming</a:t>
            </a:r>
            <a:r>
              <a:rPr lang="sl-SI" dirty="0"/>
              <a:t> </a:t>
            </a:r>
            <a:r>
              <a:rPr lang="en-US" dirty="0"/>
              <a:t>task. </a:t>
            </a:r>
            <a:r>
              <a:rPr lang="en-US" i="1" dirty="0"/>
              <a:t>Bilingualism: Language and Cognition, 10,</a:t>
            </a:r>
            <a:r>
              <a:rPr lang="sl-SI" i="1" dirty="0"/>
              <a:t> </a:t>
            </a:r>
            <a:r>
              <a:rPr lang="sl-SI" dirty="0"/>
              <a:t>211–223.</a:t>
            </a:r>
          </a:p>
        </p:txBody>
      </p:sp>
    </p:spTree>
    <p:extLst>
      <p:ext uri="{BB962C8B-B14F-4D97-AF65-F5344CB8AC3E}">
        <p14:creationId xmlns:p14="http://schemas.microsoft.com/office/powerpoint/2010/main" val="1376862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C385C-310B-4C2C-9D2E-4EC8D3CC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izpit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CC07B1-86F8-4746-86FA-8D94268C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730829"/>
            <a:ext cx="10562191" cy="493122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sl-SI" dirty="0"/>
              <a:t>Razloži, zakaj pri </a:t>
            </a:r>
            <a:r>
              <a:rPr lang="sl-SI" dirty="0" err="1"/>
              <a:t>dvomodalno</a:t>
            </a:r>
            <a:r>
              <a:rPr lang="sl-SI" dirty="0"/>
              <a:t> dvojezičnih osebah ne more priti do </a:t>
            </a:r>
            <a:r>
              <a:rPr lang="sl-SI" dirty="0" err="1"/>
              <a:t>medjezikovne</a:t>
            </a:r>
            <a:r>
              <a:rPr lang="sl-SI" dirty="0"/>
              <a:t> aktivacije na sub-leksikalnem nivoju. Ali lahko kljub temu pride do fonološkega uvajanja?</a:t>
            </a:r>
            <a:endParaRPr lang="sl-SI" i="1" dirty="0"/>
          </a:p>
          <a:p>
            <a:pPr lvl="2"/>
            <a:r>
              <a:rPr lang="sl-SI" dirty="0">
                <a:solidFill>
                  <a:schemeClr val="bg1"/>
                </a:solidFill>
              </a:rPr>
              <a:t>Ker si GJ in ZJ ne delita istega fonološkega sistema, zato se pri njih </a:t>
            </a:r>
            <a:r>
              <a:rPr lang="sl-SI" dirty="0" err="1">
                <a:solidFill>
                  <a:schemeClr val="bg1"/>
                </a:solidFill>
              </a:rPr>
              <a:t>medjezikovna</a:t>
            </a:r>
            <a:r>
              <a:rPr lang="sl-SI" dirty="0">
                <a:solidFill>
                  <a:schemeClr val="bg1"/>
                </a:solidFill>
              </a:rPr>
              <a:t> aktivacija zgodi le na leksikalnem nivoju. </a:t>
            </a:r>
          </a:p>
          <a:p>
            <a:pPr lvl="2"/>
            <a:r>
              <a:rPr lang="sl-SI" dirty="0">
                <a:solidFill>
                  <a:schemeClr val="bg1"/>
                </a:solidFill>
              </a:rPr>
              <a:t>Ja, saj so </a:t>
            </a:r>
            <a:r>
              <a:rPr lang="sl-SI" dirty="0" err="1">
                <a:solidFill>
                  <a:schemeClr val="bg1"/>
                </a:solidFill>
              </a:rPr>
              <a:t>dvomodalno</a:t>
            </a:r>
            <a:r>
              <a:rPr lang="sl-SI" dirty="0">
                <a:solidFill>
                  <a:schemeClr val="bg1"/>
                </a:solidFill>
              </a:rPr>
              <a:t> dvojezični udeleženci ciljno sliko hitreje poimenovali (</a:t>
            </a:r>
            <a:r>
              <a:rPr lang="sl-SI" dirty="0" err="1">
                <a:solidFill>
                  <a:schemeClr val="bg1"/>
                </a:solidFill>
              </a:rPr>
              <a:t>odkretali</a:t>
            </a:r>
            <a:r>
              <a:rPr lang="sl-SI" dirty="0">
                <a:solidFill>
                  <a:schemeClr val="bg1"/>
                </a:solidFill>
              </a:rPr>
              <a:t>), ko so zraven poslušali fonološki motilec. To pomeni, da je prišlo do fonološkega uvajanja preko ASL prevoda angleškega motilca (preko leksikalnega nivoja).</a:t>
            </a:r>
          </a:p>
          <a:p>
            <a:pPr marL="457200" indent="-457200">
              <a:buAutoNum type="arabicParenR"/>
            </a:pPr>
            <a:r>
              <a:rPr lang="sl-SI" dirty="0"/>
              <a:t>S pomočjo hipoteze izključitve odziva razloži, zakaj pri </a:t>
            </a:r>
            <a:r>
              <a:rPr lang="sl-SI" dirty="0" err="1"/>
              <a:t>dvomodalno</a:t>
            </a:r>
            <a:r>
              <a:rPr lang="sl-SI" dirty="0"/>
              <a:t> dvojezičnih osebah ne bi smelo priti do semantične interference.</a:t>
            </a:r>
          </a:p>
          <a:p>
            <a:pPr lvl="2"/>
            <a:r>
              <a:rPr lang="sl-SI" dirty="0">
                <a:solidFill>
                  <a:schemeClr val="bg1"/>
                </a:solidFill>
              </a:rPr>
              <a:t>Ker GJ nima dostopa do </a:t>
            </a:r>
            <a:r>
              <a:rPr lang="sl-SI" dirty="0" err="1">
                <a:solidFill>
                  <a:schemeClr val="bg1"/>
                </a:solidFill>
              </a:rPr>
              <a:t>artikulatornega</a:t>
            </a:r>
            <a:r>
              <a:rPr lang="sl-SI" dirty="0">
                <a:solidFill>
                  <a:schemeClr val="bg1"/>
                </a:solidFill>
              </a:rPr>
              <a:t> medpomnilnika ZJ in obratno (ZJ in GJ ne uporabljata istih </a:t>
            </a:r>
            <a:r>
              <a:rPr lang="sl-SI" dirty="0" err="1">
                <a:solidFill>
                  <a:schemeClr val="bg1"/>
                </a:solidFill>
              </a:rPr>
              <a:t>artikulatorjev</a:t>
            </a:r>
            <a:r>
              <a:rPr lang="sl-SI" dirty="0">
                <a:solidFill>
                  <a:schemeClr val="bg1"/>
                </a:solidFill>
              </a:rPr>
              <a:t>). Tudi ta študija je dokazala, da do semantične interference pri teh udeležencih ni prišlo.</a:t>
            </a:r>
          </a:p>
          <a:p>
            <a:pPr marL="457200" indent="-457200">
              <a:buAutoNum type="arabicParenR"/>
            </a:pPr>
            <a:r>
              <a:rPr lang="sl-SI" dirty="0"/>
              <a:t>S katerim teoretičnim pristopom leksikalne izbire lahko razložimo rezultate </a:t>
            </a:r>
            <a:r>
              <a:rPr lang="sl-SI" dirty="0" err="1"/>
              <a:t>dvomodalno</a:t>
            </a:r>
            <a:r>
              <a:rPr lang="sl-SI" dirty="0"/>
              <a:t> dvojezičnih oseb pri pogoju s prevodom ciljne kretnje?</a:t>
            </a:r>
          </a:p>
          <a:p>
            <a:pPr lvl="2"/>
            <a:r>
              <a:rPr lang="sl-SI" dirty="0">
                <a:solidFill>
                  <a:schemeClr val="bg1"/>
                </a:solidFill>
              </a:rPr>
              <a:t>Rezultati: prišlo je do olajšave (hitreje </a:t>
            </a:r>
            <a:r>
              <a:rPr lang="sl-SI" dirty="0" err="1">
                <a:solidFill>
                  <a:schemeClr val="bg1"/>
                </a:solidFill>
              </a:rPr>
              <a:t>odkretali</a:t>
            </a:r>
            <a:r>
              <a:rPr lang="sl-SI" dirty="0">
                <a:solidFill>
                  <a:schemeClr val="bg1"/>
                </a:solidFill>
              </a:rPr>
              <a:t> kot pri pogoju z nepovezanimi motilci). </a:t>
            </a:r>
          </a:p>
          <a:p>
            <a:pPr lvl="2"/>
            <a:r>
              <a:rPr lang="sl-SI" dirty="0">
                <a:solidFill>
                  <a:schemeClr val="bg1"/>
                </a:solidFill>
              </a:rPr>
              <a:t>Teorija jezikovno specifične izbire: leksikalne reprezentacije so sicer aktivirane v obeh jezikih, a med seboj ne tekmujejo. Motilec v </a:t>
            </a:r>
            <a:r>
              <a:rPr lang="sl-SI" dirty="0" err="1">
                <a:solidFill>
                  <a:schemeClr val="bg1"/>
                </a:solidFill>
              </a:rPr>
              <a:t>neciljnem</a:t>
            </a:r>
            <a:r>
              <a:rPr lang="sl-SI" dirty="0">
                <a:solidFill>
                  <a:schemeClr val="bg1"/>
                </a:solidFill>
              </a:rPr>
              <a:t> jeziku (ang.) aktivira prevod v ciljnem jeziku (ASL), nato pa ta tekmuje za selekcijo z besedo v ciljnem jeziku (ASL) </a:t>
            </a:r>
            <a:r>
              <a:rPr lang="sl-SI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sl-SI" dirty="0">
                <a:solidFill>
                  <a:schemeClr val="bg1"/>
                </a:solidFill>
              </a:rPr>
              <a:t> do tekme pride znotraj enega jezika. </a:t>
            </a:r>
          </a:p>
          <a:p>
            <a:pPr lvl="2"/>
            <a:endParaRPr lang="sl-SI" dirty="0"/>
          </a:p>
          <a:p>
            <a:pPr lvl="2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8050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C385C-310B-4C2C-9D2E-4EC8D3CC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izpit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CC07B1-86F8-4746-86FA-8D94268C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730829"/>
            <a:ext cx="10562191" cy="493122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sl-SI" dirty="0"/>
              <a:t>Razloži, zakaj pri </a:t>
            </a:r>
            <a:r>
              <a:rPr lang="sl-SI" dirty="0" err="1"/>
              <a:t>dvomodalno</a:t>
            </a:r>
            <a:r>
              <a:rPr lang="sl-SI" dirty="0"/>
              <a:t> dvojezičnih osebah ne more priti do </a:t>
            </a:r>
            <a:r>
              <a:rPr lang="sl-SI" dirty="0" err="1"/>
              <a:t>medjezikovne</a:t>
            </a:r>
            <a:r>
              <a:rPr lang="sl-SI" dirty="0"/>
              <a:t> aktivacije na sub-leksikalnem nivoju. Ali lahko kljub temu pride do fonološkega uvajanja?</a:t>
            </a:r>
            <a:endParaRPr lang="sl-SI" i="1" dirty="0"/>
          </a:p>
          <a:p>
            <a:pPr lvl="2"/>
            <a:r>
              <a:rPr lang="sl-SI" dirty="0"/>
              <a:t>Ker si GJ in ZJ ne delita istega fonološkega sistema, zato se pri njih </a:t>
            </a:r>
            <a:r>
              <a:rPr lang="sl-SI" dirty="0" err="1"/>
              <a:t>medjezikovna</a:t>
            </a:r>
            <a:r>
              <a:rPr lang="sl-SI" dirty="0"/>
              <a:t> aktivacija zgodi le na leksikalnem nivoju. </a:t>
            </a:r>
          </a:p>
          <a:p>
            <a:pPr lvl="2"/>
            <a:r>
              <a:rPr lang="sl-SI" dirty="0"/>
              <a:t>Ja, saj so </a:t>
            </a:r>
            <a:r>
              <a:rPr lang="sl-SI" dirty="0" err="1"/>
              <a:t>dvomodalno</a:t>
            </a:r>
            <a:r>
              <a:rPr lang="sl-SI" dirty="0"/>
              <a:t> dvojezični udeleženci ciljno sliko hitreje poimenovali (</a:t>
            </a:r>
            <a:r>
              <a:rPr lang="sl-SI" dirty="0" err="1"/>
              <a:t>odkretali</a:t>
            </a:r>
            <a:r>
              <a:rPr lang="sl-SI" dirty="0"/>
              <a:t>), ko so zraven poslušali fonološki motilec. To pomeni, da je prišlo do fonološkega uvajanja preko ASL prevoda angleškega motilca (preko leksikalnega nivoja).</a:t>
            </a:r>
          </a:p>
          <a:p>
            <a:pPr marL="457200" indent="-457200">
              <a:buAutoNum type="arabicParenR"/>
            </a:pPr>
            <a:r>
              <a:rPr lang="sl-SI" dirty="0"/>
              <a:t>S pomočjo hipoteze izključitve odziva razloži, zakaj pri </a:t>
            </a:r>
            <a:r>
              <a:rPr lang="sl-SI" dirty="0" err="1"/>
              <a:t>dvomodalno</a:t>
            </a:r>
            <a:r>
              <a:rPr lang="sl-SI" dirty="0"/>
              <a:t> dvojezičnih osebah ne bi smelo priti do semantične interference.</a:t>
            </a:r>
          </a:p>
          <a:p>
            <a:pPr lvl="2"/>
            <a:r>
              <a:rPr lang="sl-SI" dirty="0"/>
              <a:t>Ker GJ nima dostopa do </a:t>
            </a:r>
            <a:r>
              <a:rPr lang="sl-SI" dirty="0" err="1"/>
              <a:t>artikulatornega</a:t>
            </a:r>
            <a:r>
              <a:rPr lang="sl-SI" dirty="0"/>
              <a:t> medpomnilnika ZJ in obratno (ZJ in GJ ne uporabljata istih </a:t>
            </a:r>
            <a:r>
              <a:rPr lang="sl-SI" dirty="0" err="1"/>
              <a:t>artikulatorjev</a:t>
            </a:r>
            <a:r>
              <a:rPr lang="sl-SI" dirty="0"/>
              <a:t>). Tudi ta študija je dokazala, da do semantične interference pri teh udeležencih ni prišlo.</a:t>
            </a:r>
          </a:p>
          <a:p>
            <a:pPr marL="457200" indent="-457200">
              <a:buAutoNum type="arabicParenR"/>
            </a:pPr>
            <a:r>
              <a:rPr lang="sl-SI" dirty="0"/>
              <a:t>S katerim teoretičnim pristopom leksikalne izbire lahko razložimo rezultate </a:t>
            </a:r>
            <a:r>
              <a:rPr lang="sl-SI" dirty="0" err="1"/>
              <a:t>dvomodalno</a:t>
            </a:r>
            <a:r>
              <a:rPr lang="sl-SI" dirty="0"/>
              <a:t> dvojezičnih oseb pri pogoju s prevodom ciljne kretnje?</a:t>
            </a:r>
          </a:p>
          <a:p>
            <a:pPr lvl="2"/>
            <a:r>
              <a:rPr lang="sl-SI" dirty="0"/>
              <a:t>Rezultati: prišlo je do olajšave (hitreje </a:t>
            </a:r>
            <a:r>
              <a:rPr lang="sl-SI" dirty="0" err="1"/>
              <a:t>odkretali</a:t>
            </a:r>
            <a:r>
              <a:rPr lang="sl-SI" dirty="0"/>
              <a:t> kot pri pogoju z nepovezanimi motilci). </a:t>
            </a:r>
          </a:p>
          <a:p>
            <a:pPr lvl="2"/>
            <a:r>
              <a:rPr lang="sl-SI" dirty="0"/>
              <a:t>Teorija jezikovno specifične izbire: leksikalne reprezentacije so sicer aktivirane v obeh jezikih, a med seboj ne tekmujejo. Motilec v </a:t>
            </a:r>
            <a:r>
              <a:rPr lang="sl-SI" dirty="0" err="1"/>
              <a:t>neciljnem</a:t>
            </a:r>
            <a:r>
              <a:rPr lang="sl-SI" dirty="0"/>
              <a:t> jeziku (ang.) aktivira prevod v ciljnem jeziku (ASL), nato pa ta tekmuje za selekcijo z besedo v ciljnem jeziku (ASL)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do tekme pride znotraj enega jezika. </a:t>
            </a:r>
          </a:p>
          <a:p>
            <a:pPr lvl="2"/>
            <a:endParaRPr lang="sl-SI" dirty="0"/>
          </a:p>
          <a:p>
            <a:pPr lvl="2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237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74B79-5D57-C482-BEC7-7CB44D53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poimenovanja z besednim uvajanjem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ACED0-0BEF-24F4-C4D0-0DD5DBBA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818" y="2121408"/>
            <a:ext cx="3443817" cy="4050792"/>
          </a:xfrm>
        </p:spPr>
        <p:txBody>
          <a:bodyPr/>
          <a:lstStyle/>
          <a:p>
            <a:r>
              <a:rPr lang="sl-SI" dirty="0"/>
              <a:t>Fiksacija</a:t>
            </a:r>
          </a:p>
          <a:p>
            <a:r>
              <a:rPr lang="sl-SI" dirty="0"/>
              <a:t>Uvajalo (pisno ali ustno)</a:t>
            </a:r>
          </a:p>
          <a:p>
            <a:pPr lvl="1"/>
            <a:r>
              <a:rPr lang="sl-SI" dirty="0"/>
              <a:t>Fonološko (bukev)</a:t>
            </a:r>
          </a:p>
          <a:p>
            <a:pPr lvl="1"/>
            <a:r>
              <a:rPr lang="sl-SI" dirty="0"/>
              <a:t>Nepovezano (kuhar)</a:t>
            </a:r>
          </a:p>
          <a:p>
            <a:r>
              <a:rPr lang="sl-SI" dirty="0"/>
              <a:t>Ciljna slika</a:t>
            </a:r>
          </a:p>
          <a:p>
            <a:r>
              <a:rPr lang="sl-SI" dirty="0"/>
              <a:t>Poimenovanje v vnaprej določenem jeziku</a:t>
            </a:r>
          </a:p>
          <a:p>
            <a:pPr lvl="1"/>
            <a:r>
              <a:rPr lang="sl-SI" dirty="0"/>
              <a:t>Natančnost</a:t>
            </a:r>
          </a:p>
          <a:p>
            <a:pPr lvl="1"/>
            <a:r>
              <a:rPr lang="sl-SI" dirty="0"/>
              <a:t>Odzivni čas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4B670B3-0DB6-BA2F-2B10-E4B14625B147}"/>
              </a:ext>
            </a:extLst>
          </p:cNvPr>
          <p:cNvSpPr/>
          <p:nvPr/>
        </p:nvSpPr>
        <p:spPr>
          <a:xfrm>
            <a:off x="964276" y="2121408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D11279-9566-BDB4-C426-0C0A47B490FA}"/>
              </a:ext>
            </a:extLst>
          </p:cNvPr>
          <p:cNvSpPr/>
          <p:nvPr/>
        </p:nvSpPr>
        <p:spPr>
          <a:xfrm>
            <a:off x="2696094" y="2953512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bukev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F2CDF2C-8820-C4D0-EEAD-A04790DCEE6D}"/>
              </a:ext>
            </a:extLst>
          </p:cNvPr>
          <p:cNvSpPr/>
          <p:nvPr/>
        </p:nvSpPr>
        <p:spPr>
          <a:xfrm>
            <a:off x="4322340" y="3936353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000" dirty="0"/>
          </a:p>
        </p:txBody>
      </p:sp>
      <p:pic>
        <p:nvPicPr>
          <p:cNvPr id="9" name="Slika 8" descr="Slika, ki vsebuje besede pisarniški material, knjiga, papirnat izdelek, papir&#10;&#10;Opis je samodejno ustvarjen">
            <a:extLst>
              <a:ext uri="{FF2B5EF4-FFF2-40B4-BE49-F238E27FC236}">
                <a16:creationId xmlns:a16="http://schemas.microsoft.com/office/drawing/2014/main" id="{16988E49-D6F4-355E-71C4-747B6696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582" y="3975238"/>
            <a:ext cx="1842577" cy="1519711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77DF8119-AF6B-7996-9D84-E459FC68F080}"/>
              </a:ext>
            </a:extLst>
          </p:cNvPr>
          <p:cNvSpPr/>
          <p:nvPr/>
        </p:nvSpPr>
        <p:spPr>
          <a:xfrm>
            <a:off x="6096000" y="5054277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„</a:t>
            </a:r>
            <a:r>
              <a:rPr lang="sl-SI" sz="4000" dirty="0" err="1"/>
              <a:t>book</a:t>
            </a:r>
            <a:r>
              <a:rPr lang="sl-SI" sz="40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432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74B79-5D57-C482-BEC7-7CB44D53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Naloga poimenovanja z besednim uvajanjem (</a:t>
            </a:r>
            <a:r>
              <a:rPr lang="sl-SI" dirty="0" err="1"/>
              <a:t>bottom</a:t>
            </a:r>
            <a:r>
              <a:rPr lang="sl-SI" dirty="0"/>
              <a:t>-up)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ACED0-0BEF-24F4-C4D0-0DD5DBBA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818" y="2121408"/>
            <a:ext cx="3443817" cy="4050792"/>
          </a:xfrm>
        </p:spPr>
        <p:txBody>
          <a:bodyPr/>
          <a:lstStyle/>
          <a:p>
            <a:r>
              <a:rPr lang="sl-SI" dirty="0"/>
              <a:t>Fiksacija</a:t>
            </a:r>
          </a:p>
          <a:p>
            <a:r>
              <a:rPr lang="sl-SI" dirty="0"/>
              <a:t>Uvajalo (pisno ali ustno)</a:t>
            </a:r>
          </a:p>
          <a:p>
            <a:pPr lvl="1"/>
            <a:r>
              <a:rPr lang="sl-SI" dirty="0">
                <a:highlight>
                  <a:srgbClr val="FFFF00"/>
                </a:highlight>
              </a:rPr>
              <a:t>Fonološko</a:t>
            </a:r>
            <a:r>
              <a:rPr lang="sl-SI" dirty="0"/>
              <a:t> (</a:t>
            </a:r>
            <a:r>
              <a:rPr lang="sl-SI" dirty="0" err="1"/>
              <a:t>cloth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Nepovezano (</a:t>
            </a:r>
            <a:r>
              <a:rPr lang="sl-SI" dirty="0" err="1"/>
              <a:t>book</a:t>
            </a:r>
            <a:r>
              <a:rPr lang="sl-SI" dirty="0"/>
              <a:t>)</a:t>
            </a:r>
          </a:p>
          <a:p>
            <a:r>
              <a:rPr lang="sl-SI" dirty="0"/>
              <a:t>Ciljna slika</a:t>
            </a:r>
          </a:p>
          <a:p>
            <a:r>
              <a:rPr lang="sl-SI" dirty="0"/>
              <a:t>Poimenovanje v vnaprej določenem jeziku</a:t>
            </a:r>
          </a:p>
          <a:p>
            <a:pPr lvl="1"/>
            <a:r>
              <a:rPr lang="sl-SI" dirty="0"/>
              <a:t>Natančnost</a:t>
            </a:r>
          </a:p>
          <a:p>
            <a:pPr lvl="1"/>
            <a:r>
              <a:rPr lang="sl-SI" dirty="0"/>
              <a:t>Odzivni čas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4B670B3-0DB6-BA2F-2B10-E4B14625B147}"/>
              </a:ext>
            </a:extLst>
          </p:cNvPr>
          <p:cNvSpPr/>
          <p:nvPr/>
        </p:nvSpPr>
        <p:spPr>
          <a:xfrm>
            <a:off x="964276" y="2121408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D11279-9566-BDB4-C426-0C0A47B490FA}"/>
              </a:ext>
            </a:extLst>
          </p:cNvPr>
          <p:cNvSpPr/>
          <p:nvPr/>
        </p:nvSpPr>
        <p:spPr>
          <a:xfrm>
            <a:off x="2696094" y="2953512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err="1"/>
              <a:t>cloth</a:t>
            </a:r>
            <a:endParaRPr lang="sl-SI" sz="40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F2CDF2C-8820-C4D0-EEAD-A04790DCEE6D}"/>
              </a:ext>
            </a:extLst>
          </p:cNvPr>
          <p:cNvSpPr/>
          <p:nvPr/>
        </p:nvSpPr>
        <p:spPr>
          <a:xfrm>
            <a:off x="4322340" y="3936353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000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7DF8119-AF6B-7996-9D84-E459FC68F080}"/>
              </a:ext>
            </a:extLst>
          </p:cNvPr>
          <p:cNvSpPr/>
          <p:nvPr/>
        </p:nvSpPr>
        <p:spPr>
          <a:xfrm>
            <a:off x="6096000" y="5054277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„klop“</a:t>
            </a:r>
          </a:p>
        </p:txBody>
      </p:sp>
      <p:pic>
        <p:nvPicPr>
          <p:cNvPr id="1030" name="Picture 6" descr="Gardenised Outdoor Powder Coated Steel Park Bench, Garden Bench with Pop Up  Middle Table, ... | The Home Depot Canada">
            <a:extLst>
              <a:ext uri="{FF2B5EF4-FFF2-40B4-BE49-F238E27FC236}">
                <a16:creationId xmlns:a16="http://schemas.microsoft.com/office/drawing/2014/main" id="{03613404-92F3-F1AF-D919-A4C65931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72" y="4084459"/>
            <a:ext cx="1182398" cy="11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0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74B79-5D57-C482-BEC7-7CB44D53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Naloga poimenovanja z besednim uvajanjem (top-</a:t>
            </a:r>
            <a:r>
              <a:rPr lang="sl-SI" dirty="0" err="1"/>
              <a:t>down</a:t>
            </a:r>
            <a:r>
              <a:rPr lang="sl-SI" dirty="0"/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ACED0-0BEF-24F4-C4D0-0DD5DBBA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818" y="2121408"/>
            <a:ext cx="3443817" cy="4050792"/>
          </a:xfrm>
        </p:spPr>
        <p:txBody>
          <a:bodyPr/>
          <a:lstStyle/>
          <a:p>
            <a:r>
              <a:rPr lang="sl-SI" dirty="0"/>
              <a:t>Fiksacija</a:t>
            </a:r>
          </a:p>
          <a:p>
            <a:r>
              <a:rPr lang="sl-SI" dirty="0"/>
              <a:t>Uvajalo (pisno ali ustno)</a:t>
            </a:r>
          </a:p>
          <a:p>
            <a:pPr lvl="1"/>
            <a:r>
              <a:rPr lang="sl-SI" dirty="0">
                <a:highlight>
                  <a:srgbClr val="FFFF00"/>
                </a:highlight>
              </a:rPr>
              <a:t>Semantično</a:t>
            </a:r>
            <a:r>
              <a:rPr lang="sl-SI" dirty="0"/>
              <a:t> (</a:t>
            </a:r>
            <a:r>
              <a:rPr lang="sl-SI" dirty="0" err="1"/>
              <a:t>tick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Nepovezano (</a:t>
            </a:r>
            <a:r>
              <a:rPr lang="sl-SI" dirty="0" err="1"/>
              <a:t>book</a:t>
            </a:r>
            <a:r>
              <a:rPr lang="sl-SI" dirty="0"/>
              <a:t>)</a:t>
            </a:r>
          </a:p>
          <a:p>
            <a:r>
              <a:rPr lang="sl-SI" dirty="0"/>
              <a:t>Ciljna slika</a:t>
            </a:r>
          </a:p>
          <a:p>
            <a:r>
              <a:rPr lang="sl-SI" dirty="0"/>
              <a:t>Poimenovanje v vnaprej določenem jeziku</a:t>
            </a:r>
          </a:p>
          <a:p>
            <a:pPr lvl="1"/>
            <a:r>
              <a:rPr lang="sl-SI" dirty="0"/>
              <a:t>Natančnost</a:t>
            </a:r>
          </a:p>
          <a:p>
            <a:pPr lvl="1"/>
            <a:r>
              <a:rPr lang="sl-SI" dirty="0"/>
              <a:t>Odzivni čas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4B670B3-0DB6-BA2F-2B10-E4B14625B147}"/>
              </a:ext>
            </a:extLst>
          </p:cNvPr>
          <p:cNvSpPr/>
          <p:nvPr/>
        </p:nvSpPr>
        <p:spPr>
          <a:xfrm>
            <a:off x="964276" y="2121408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+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D11279-9566-BDB4-C426-0C0A47B490FA}"/>
              </a:ext>
            </a:extLst>
          </p:cNvPr>
          <p:cNvSpPr/>
          <p:nvPr/>
        </p:nvSpPr>
        <p:spPr>
          <a:xfrm>
            <a:off x="2696094" y="2953512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err="1"/>
              <a:t>tick</a:t>
            </a:r>
            <a:endParaRPr lang="sl-SI" sz="40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F2CDF2C-8820-C4D0-EEAD-A04790DCEE6D}"/>
              </a:ext>
            </a:extLst>
          </p:cNvPr>
          <p:cNvSpPr/>
          <p:nvPr/>
        </p:nvSpPr>
        <p:spPr>
          <a:xfrm>
            <a:off x="4322340" y="3936353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000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7DF8119-AF6B-7996-9D84-E459FC68F080}"/>
              </a:ext>
            </a:extLst>
          </p:cNvPr>
          <p:cNvSpPr/>
          <p:nvPr/>
        </p:nvSpPr>
        <p:spPr>
          <a:xfrm>
            <a:off x="6096000" y="5054277"/>
            <a:ext cx="2261062" cy="16093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„klop“</a:t>
            </a:r>
          </a:p>
        </p:txBody>
      </p:sp>
      <p:pic>
        <p:nvPicPr>
          <p:cNvPr id="1030" name="Picture 6" descr="Gardenised Outdoor Powder Coated Steel Park Bench, Garden Bench with Pop Up  Middle Table, ... | The Home Depot Canada">
            <a:extLst>
              <a:ext uri="{FF2B5EF4-FFF2-40B4-BE49-F238E27FC236}">
                <a16:creationId xmlns:a16="http://schemas.microsoft.com/office/drawing/2014/main" id="{03613404-92F3-F1AF-D919-A4C65931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72" y="4084459"/>
            <a:ext cx="1182398" cy="11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368D71-FDF4-4B2D-9E68-38BB4F53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l-SI" sz="3700" dirty="0" err="1">
                <a:solidFill>
                  <a:srgbClr val="FFFFFF"/>
                </a:solidFill>
              </a:rPr>
              <a:t>dvomodalnamedjezikovna</a:t>
            </a:r>
            <a:r>
              <a:rPr lang="sl-SI" sz="3700" dirty="0">
                <a:solidFill>
                  <a:srgbClr val="FFFFFF"/>
                </a:solidFill>
              </a:rPr>
              <a:t> aktivacija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B16B2B-A757-45EC-8060-B4D39193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l-SI" b="1" dirty="0" err="1"/>
              <a:t>Dvomodalni</a:t>
            </a:r>
            <a:r>
              <a:rPr lang="sl-SI" b="1" dirty="0"/>
              <a:t> </a:t>
            </a:r>
            <a:r>
              <a:rPr lang="sl-SI" b="1" dirty="0" err="1"/>
              <a:t>dvojezičneži</a:t>
            </a:r>
            <a:endParaRPr lang="sl-SI" b="1" dirty="0"/>
          </a:p>
          <a:p>
            <a:r>
              <a:rPr lang="sl-SI" b="1" dirty="0"/>
              <a:t>ZJ in GJ</a:t>
            </a:r>
          </a:p>
          <a:p>
            <a:pPr lvl="1"/>
            <a:r>
              <a:rPr lang="sl-SI" dirty="0"/>
              <a:t>nimata istega sistema zaznave</a:t>
            </a:r>
          </a:p>
          <a:p>
            <a:pPr lvl="1"/>
            <a:r>
              <a:rPr lang="sl-SI" dirty="0"/>
              <a:t>nimata istega sistema artikulacije</a:t>
            </a:r>
          </a:p>
          <a:p>
            <a:pPr marL="548640" lvl="2" indent="0">
              <a:buNone/>
            </a:pPr>
            <a:r>
              <a:rPr lang="sl-SI" dirty="0">
                <a:sym typeface="Wingdings" panose="05000000000000000000" pitchFamily="2" charset="2"/>
              </a:rPr>
              <a:t> načeloma lahko uporabljaš obojne hkrati </a:t>
            </a:r>
            <a:r>
              <a:rPr lang="sl-SI" dirty="0"/>
              <a:t>(</a:t>
            </a:r>
            <a:r>
              <a:rPr lang="sl-SI" dirty="0" err="1"/>
              <a:t>Emmorey</a:t>
            </a:r>
            <a:r>
              <a:rPr lang="sl-SI" dirty="0"/>
              <a:t>, </a:t>
            </a:r>
            <a:r>
              <a:rPr lang="en-US" dirty="0" err="1"/>
              <a:t>Borinstein</a:t>
            </a:r>
            <a:r>
              <a:rPr lang="en-US" dirty="0"/>
              <a:t>, Thompson </a:t>
            </a:r>
            <a:r>
              <a:rPr lang="sl-SI" dirty="0"/>
              <a:t>in</a:t>
            </a:r>
            <a:r>
              <a:rPr lang="en-US" dirty="0"/>
              <a:t> Gollan, 2008; </a:t>
            </a:r>
            <a:r>
              <a:rPr lang="en-US" dirty="0" err="1"/>
              <a:t>Emmorey</a:t>
            </a:r>
            <a:r>
              <a:rPr lang="en-US" dirty="0"/>
              <a:t>, Luk,</a:t>
            </a:r>
            <a:r>
              <a:rPr lang="sl-SI" dirty="0"/>
              <a:t> </a:t>
            </a:r>
            <a:r>
              <a:rPr lang="sl-SI" dirty="0" err="1"/>
              <a:t>Pyers</a:t>
            </a:r>
            <a:r>
              <a:rPr lang="sl-SI" dirty="0"/>
              <a:t> in </a:t>
            </a:r>
            <a:r>
              <a:rPr lang="sl-SI" dirty="0" err="1"/>
              <a:t>Bialystok</a:t>
            </a:r>
            <a:r>
              <a:rPr lang="sl-SI" dirty="0"/>
              <a:t>, 2008)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razlike v fonetiki</a:t>
            </a:r>
          </a:p>
          <a:p>
            <a:pPr marL="548640" lvl="2" indent="0">
              <a:buNone/>
            </a:pPr>
            <a:r>
              <a:rPr lang="sl-SI" dirty="0">
                <a:sym typeface="Wingdings" panose="05000000000000000000" pitchFamily="2" charset="2"/>
              </a:rPr>
              <a:t> fonetični namigi niso dvoumni („b“ ne sproži iskanja besed v obeh jezikih, ki imata isti glas)</a:t>
            </a:r>
          </a:p>
          <a:p>
            <a:r>
              <a:rPr lang="sl-SI" b="1" dirty="0" err="1">
                <a:sym typeface="Wingdings" panose="05000000000000000000" pitchFamily="2" charset="2"/>
              </a:rPr>
              <a:t>Medjezikovna</a:t>
            </a:r>
            <a:r>
              <a:rPr lang="sl-SI" b="1" dirty="0">
                <a:sym typeface="Wingdings" panose="05000000000000000000" pitchFamily="2" charset="2"/>
              </a:rPr>
              <a:t> </a:t>
            </a:r>
            <a:r>
              <a:rPr lang="sl-SI" b="1" dirty="0" err="1">
                <a:sym typeface="Wingdings" panose="05000000000000000000" pitchFamily="2" charset="2"/>
              </a:rPr>
              <a:t>koaktivacija</a:t>
            </a:r>
            <a:r>
              <a:rPr lang="sl-SI" b="1" dirty="0">
                <a:sym typeface="Wingdings" panose="05000000000000000000" pitchFamily="2" charset="2"/>
              </a:rPr>
              <a:t> se ne more zgoditi na fonološki ravni (</a:t>
            </a:r>
            <a:r>
              <a:rPr lang="sl-SI" b="1" dirty="0" err="1">
                <a:sym typeface="Wingdings" panose="05000000000000000000" pitchFamily="2" charset="2"/>
              </a:rPr>
              <a:t>bottom</a:t>
            </a:r>
            <a:r>
              <a:rPr lang="sl-SI" b="1" dirty="0">
                <a:sym typeface="Wingdings" panose="05000000000000000000" pitchFamily="2" charset="2"/>
              </a:rPr>
              <a:t>-up)</a:t>
            </a:r>
            <a:endParaRPr lang="sl-SI" b="1" dirty="0"/>
          </a:p>
          <a:p>
            <a:pPr lvl="2"/>
            <a:endParaRPr lang="sl-SI" dirty="0"/>
          </a:p>
          <a:p>
            <a:pPr lvl="1"/>
            <a:endParaRPr lang="sl-SI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7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4AE83-8E24-437C-8086-05ABEBF4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Medjezikovna</a:t>
            </a:r>
            <a:r>
              <a:rPr lang="sl-SI" dirty="0"/>
              <a:t> aktivacija pri </a:t>
            </a:r>
            <a:r>
              <a:rPr lang="sl-SI" dirty="0" err="1"/>
              <a:t>dvomodalno</a:t>
            </a:r>
            <a:r>
              <a:rPr lang="sl-SI" dirty="0"/>
              <a:t> dvojezičnih osebah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8D0409-304C-4812-B9CB-5D8B0C7B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156454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err="1"/>
              <a:t>Shook</a:t>
            </a:r>
            <a:r>
              <a:rPr lang="sl-SI" dirty="0"/>
              <a:t> in </a:t>
            </a:r>
            <a:r>
              <a:rPr lang="sl-SI" dirty="0" err="1"/>
              <a:t>Marian</a:t>
            </a:r>
            <a:r>
              <a:rPr lang="sl-SI" dirty="0"/>
              <a:t> (2012): preverjanje aktivacije GJ in ZJ pri slušnem razumevanju</a:t>
            </a:r>
          </a:p>
          <a:p>
            <a:r>
              <a:rPr lang="sl-SI" b="1" dirty="0"/>
              <a:t>UDELEŽENCI</a:t>
            </a:r>
            <a:r>
              <a:rPr lang="sl-SI" dirty="0"/>
              <a:t>: 13 slišečih ASL-ang. dvojezičnih oseb, 13 enojezičnih ang. govorcev</a:t>
            </a:r>
          </a:p>
          <a:p>
            <a:r>
              <a:rPr lang="sl-SI" b="1" dirty="0"/>
              <a:t>POSTOPEK</a:t>
            </a:r>
            <a:r>
              <a:rPr lang="sl-SI" dirty="0"/>
              <a:t>: Sledenje očem</a:t>
            </a:r>
          </a:p>
          <a:p>
            <a:pPr lvl="1"/>
            <a:r>
              <a:rPr lang="sl-SI" dirty="0"/>
              <a:t>Poslušanje besed</a:t>
            </a:r>
          </a:p>
          <a:p>
            <a:pPr lvl="1"/>
            <a:r>
              <a:rPr lang="sl-SI" dirty="0"/>
              <a:t>Klik na ustrezno sliko na zaslonu </a:t>
            </a:r>
          </a:p>
          <a:p>
            <a:r>
              <a:rPr lang="sl-SI" b="1" dirty="0"/>
              <a:t>MATERIALI</a:t>
            </a:r>
            <a:r>
              <a:rPr lang="sl-SI" dirty="0"/>
              <a:t>: 4 slike</a:t>
            </a:r>
          </a:p>
          <a:p>
            <a:pPr lvl="1"/>
            <a:r>
              <a:rPr lang="sl-SI" dirty="0"/>
              <a:t>Ciljna</a:t>
            </a:r>
          </a:p>
          <a:p>
            <a:pPr lvl="1"/>
            <a:r>
              <a:rPr lang="sl-SI" dirty="0"/>
              <a:t>fonološki tekmec</a:t>
            </a:r>
          </a:p>
          <a:p>
            <a:pPr lvl="1"/>
            <a:r>
              <a:rPr lang="sl-SI" dirty="0"/>
              <a:t>2 nepovezana motilca)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D7C657-4A0F-E2F1-27E6-BCDBCB3E3368}"/>
              </a:ext>
            </a:extLst>
          </p:cNvPr>
          <p:cNvPicPr/>
          <p:nvPr/>
        </p:nvPicPr>
        <p:blipFill rotWithShape="1">
          <a:blip r:embed="rId2"/>
          <a:srcRect l="37226" t="23163" r="31930" b="22710"/>
          <a:stretch/>
        </p:blipFill>
        <p:spPr bwMode="auto">
          <a:xfrm>
            <a:off x="6226302" y="2121408"/>
            <a:ext cx="4895850" cy="4374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90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4AE83-8E24-437C-8086-05ABEBF4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Medjezikovna</a:t>
            </a:r>
            <a:r>
              <a:rPr lang="sl-SI" dirty="0"/>
              <a:t> aktivacija pri </a:t>
            </a:r>
            <a:r>
              <a:rPr lang="sl-SI" dirty="0" err="1"/>
              <a:t>dvomodalno</a:t>
            </a:r>
            <a:r>
              <a:rPr lang="sl-SI" dirty="0"/>
              <a:t> dvojezičnih osebah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8D0409-304C-4812-B9CB-5D8B0C7B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/>
              <a:t>Shook</a:t>
            </a:r>
            <a:r>
              <a:rPr lang="sl-SI" dirty="0"/>
              <a:t> in </a:t>
            </a:r>
            <a:r>
              <a:rPr lang="sl-SI" dirty="0" err="1"/>
              <a:t>Marian</a:t>
            </a:r>
            <a:r>
              <a:rPr lang="sl-SI" dirty="0"/>
              <a:t> (2012): preverjanje aktivacije GJ in ZJ pri slušnem razumevanju</a:t>
            </a:r>
          </a:p>
          <a:p>
            <a:r>
              <a:rPr lang="sl-SI" sz="2000" b="1" dirty="0"/>
              <a:t>REZULTATI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/>
              <a:t>daljša fiksacija pogleda na fonološke tekmece kot na nepovezane motilce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aktivacija ASL med poslušanjem ang. besed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 err="1">
                <a:sym typeface="Wingdings" panose="05000000000000000000" pitchFamily="2" charset="2"/>
              </a:rPr>
              <a:t>medjezikovna</a:t>
            </a:r>
            <a:r>
              <a:rPr lang="sl-SI" dirty="0">
                <a:sym typeface="Wingdings" panose="05000000000000000000" pitchFamily="2" charset="2"/>
              </a:rPr>
              <a:t> aktivacija ni le znotraj ene jezikovne modalitete</a:t>
            </a:r>
            <a:endParaRPr lang="sl-SI" dirty="0"/>
          </a:p>
          <a:p>
            <a:r>
              <a:rPr lang="sl-SI" dirty="0"/>
              <a:t>Veliko raziskav na temo </a:t>
            </a:r>
            <a:r>
              <a:rPr lang="sl-SI" dirty="0" err="1"/>
              <a:t>medjezikovne</a:t>
            </a:r>
            <a:r>
              <a:rPr lang="sl-SI" dirty="0"/>
              <a:t> aktivacije pri razumevanju</a:t>
            </a:r>
          </a:p>
          <a:p>
            <a:r>
              <a:rPr lang="sl-SI" dirty="0"/>
              <a:t>Nobena študija pa še ni preučevala </a:t>
            </a:r>
            <a:r>
              <a:rPr lang="sl-SI" dirty="0" err="1"/>
              <a:t>medjezikovne</a:t>
            </a:r>
            <a:r>
              <a:rPr lang="sl-SI" dirty="0"/>
              <a:t> aktivacije pri izražanju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271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A53D2-074B-7F06-78E1-F48EA9B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Medjezikovna</a:t>
            </a:r>
            <a:r>
              <a:rPr lang="sl-SI" dirty="0"/>
              <a:t> aktivacija in poimenovanje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9E69EB-3A40-8D1B-6157-7C817875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Na kateri ravnini poteka tekma za aktivacijo besede:</a:t>
            </a:r>
          </a:p>
          <a:p>
            <a:r>
              <a:rPr lang="sl-SI" dirty="0">
                <a:sym typeface="Wingdings" panose="05000000000000000000" pitchFamily="2" charset="2"/>
              </a:rPr>
              <a:t>LEKSIKALNI  Hipoteza </a:t>
            </a:r>
            <a:r>
              <a:rPr lang="sl-SI" sz="2000" b="1" dirty="0"/>
              <a:t>jezikovno (ne)specifičnega dostopa</a:t>
            </a:r>
          </a:p>
          <a:p>
            <a:r>
              <a:rPr lang="sl-SI" dirty="0">
                <a:sym typeface="Wingdings" panose="05000000000000000000" pitchFamily="2" charset="2"/>
              </a:rPr>
              <a:t>POST-LEKSIKALNI PRED-ARTIKULATORNI  </a:t>
            </a:r>
            <a:r>
              <a:rPr lang="sl-SI" b="1" dirty="0">
                <a:sym typeface="Wingdings" panose="05000000000000000000" pitchFamily="2" charset="2"/>
              </a:rPr>
              <a:t>Hipoteza izključitve odziva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402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1461</TotalTime>
  <Words>2986</Words>
  <Application>Microsoft Office PowerPoint</Application>
  <PresentationFormat>Širokozaslonsko</PresentationFormat>
  <Paragraphs>281</Paragraphs>
  <Slides>28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Rockwell Extra Bold</vt:lpstr>
      <vt:lpstr>Wingdings</vt:lpstr>
      <vt:lpstr>Vrsta lesa</vt:lpstr>
      <vt:lpstr> Jezikovna koaktivacija in leksikalni dostop pri dvomodalnih dvojezičnežih</vt:lpstr>
      <vt:lpstr>Uvod: medjezikovna aktivacija</vt:lpstr>
      <vt:lpstr>Naloga poimenovanja z besednim uvajanjem</vt:lpstr>
      <vt:lpstr>Naloga poimenovanja z besednim uvajanjem (bottom-up)</vt:lpstr>
      <vt:lpstr>Naloga poimenovanja z besednim uvajanjem (top-down)</vt:lpstr>
      <vt:lpstr>dvomodalnamedjezikovna aktivacija</vt:lpstr>
      <vt:lpstr>Medjezikovna aktivacija pri dvomodalno dvojezičnih osebah</vt:lpstr>
      <vt:lpstr>Medjezikovna aktivacija pri dvomodalno dvojezičnih osebah</vt:lpstr>
      <vt:lpstr>Medjezikovna aktivacija in poimenovanje</vt:lpstr>
      <vt:lpstr>Hipoteza izključitve odziva</vt:lpstr>
      <vt:lpstr>Hipoteza izključitve odziva</vt:lpstr>
      <vt:lpstr>Medjezikovna aktivacija in poimenovanje</vt:lpstr>
      <vt:lpstr>Medjezikovna aktivacija in leksikalni dostop</vt:lpstr>
      <vt:lpstr>Medjezikovna aktivacija in leksikalni dostop</vt:lpstr>
      <vt:lpstr>Medjezikovna aktivacija in leksikalni dostop</vt:lpstr>
      <vt:lpstr>Naloga poimenovanja z besednim uvajanjem fonološki motilec</vt:lpstr>
      <vt:lpstr>Medjezikovna aktivacija in poimenovanje</vt:lpstr>
      <vt:lpstr>Zasnova – udeleženci </vt:lpstr>
      <vt:lpstr>Stimuli</vt:lpstr>
      <vt:lpstr>Rezultati – enojezični udeleženci</vt:lpstr>
      <vt:lpstr>Rezultati – dvojezični udeleženci</vt:lpstr>
      <vt:lpstr>Medjezikovna aktivacija in poimenovanje</vt:lpstr>
      <vt:lpstr>Ugotovitve</vt:lpstr>
      <vt:lpstr>Interpretacija rezultatov #3</vt:lpstr>
      <vt:lpstr>Zaključek in prihodnje študije</vt:lpstr>
      <vt:lpstr>Literatura </vt:lpstr>
      <vt:lpstr>Vprašanja za izpit</vt:lpstr>
      <vt:lpstr>Vprašanja za izpit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co-activation and lexical selection in bimodal bilinguals: Evidence from picture–word interference</dc:title>
  <dc:creator>Ratković, Ajda</dc:creator>
  <cp:lastModifiedBy>Matic Pavlič</cp:lastModifiedBy>
  <cp:revision>296</cp:revision>
  <dcterms:created xsi:type="dcterms:W3CDTF">2022-05-01T12:19:12Z</dcterms:created>
  <dcterms:modified xsi:type="dcterms:W3CDTF">2024-01-10T11:54:24Z</dcterms:modified>
</cp:coreProperties>
</file>