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7400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592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326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646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9384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9299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431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7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484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4689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64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023A1-A882-4CC8-B335-5C57A1A6C4A9}" type="datetimeFigureOut">
              <a:rPr lang="sl-SI" smtClean="0"/>
              <a:t>22.4.2020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F14AA-BA78-40C5-84C3-A6FC4897AB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8621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sl-SI" dirty="0" smtClean="0"/>
              <a:t> </a:t>
            </a:r>
            <a:r>
              <a:rPr lang="sl-SI" sz="4000" b="1" dirty="0" smtClean="0"/>
              <a:t>VLOGA IN POLOŽAJ SLOVENŠČINE V REPUBLIKI SLOVENIJI</a:t>
            </a:r>
            <a:endParaRPr lang="sl-S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sl-SI" b="1" dirty="0" smtClean="0"/>
          </a:p>
          <a:p>
            <a:pPr marL="0" indent="0">
              <a:buNone/>
            </a:pPr>
            <a:r>
              <a:rPr lang="sl-SI" b="1" dirty="0" smtClean="0"/>
              <a:t>VLOGA </a:t>
            </a:r>
            <a:r>
              <a:rPr lang="sl-SI" b="1" dirty="0" smtClean="0">
                <a:solidFill>
                  <a:schemeClr val="accent5">
                    <a:lumMod val="75000"/>
                  </a:schemeClr>
                </a:solidFill>
              </a:rPr>
              <a:t>POSAMEZNIKA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b="1" dirty="0"/>
              <a:t>p</a:t>
            </a:r>
            <a:r>
              <a:rPr lang="sl-SI" b="1" dirty="0" smtClean="0"/>
              <a:t>rvi/materni jezik</a:t>
            </a:r>
          </a:p>
          <a:p>
            <a:pPr marL="0" indent="0">
              <a:buNone/>
            </a:pPr>
            <a:endParaRPr lang="sl-SI" b="1" dirty="0" smtClean="0"/>
          </a:p>
          <a:p>
            <a:r>
              <a:rPr lang="sl-SI" b="1" dirty="0"/>
              <a:t>d</a:t>
            </a:r>
            <a:r>
              <a:rPr lang="sl-SI" b="1" dirty="0" smtClean="0"/>
              <a:t>rugi jezik/jezik okolja</a:t>
            </a:r>
          </a:p>
          <a:p>
            <a:pPr marL="0" indent="0">
              <a:buNone/>
            </a:pPr>
            <a:endParaRPr lang="sl-SI" b="1" dirty="0" smtClean="0"/>
          </a:p>
          <a:p>
            <a:r>
              <a:rPr lang="sl-SI" b="1" dirty="0"/>
              <a:t>t</a:t>
            </a:r>
            <a:r>
              <a:rPr lang="sl-SI" b="1" dirty="0" smtClean="0"/>
              <a:t>uji jezik</a:t>
            </a:r>
            <a:endParaRPr lang="sl-SI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sl-SI" b="1" dirty="0" smtClean="0"/>
          </a:p>
          <a:p>
            <a:pPr marL="0" indent="0">
              <a:buNone/>
            </a:pPr>
            <a:r>
              <a:rPr lang="sl-SI" b="1" dirty="0" smtClean="0"/>
              <a:t>VLOGA </a:t>
            </a:r>
            <a:r>
              <a:rPr lang="sl-SI" b="1" dirty="0" smtClean="0">
                <a:solidFill>
                  <a:schemeClr val="tx2">
                    <a:lumMod val="75000"/>
                  </a:schemeClr>
                </a:solidFill>
              </a:rPr>
              <a:t>ŠIRŠE DRUŽBE</a:t>
            </a:r>
          </a:p>
          <a:p>
            <a:pPr marL="0" indent="0">
              <a:buNone/>
            </a:pPr>
            <a:endParaRPr lang="sl-SI" b="1" dirty="0"/>
          </a:p>
          <a:p>
            <a:r>
              <a:rPr lang="sl-SI" b="1" dirty="0"/>
              <a:t>d</a:t>
            </a:r>
            <a:r>
              <a:rPr lang="sl-SI" b="1" dirty="0" smtClean="0"/>
              <a:t>ržavni jezik</a:t>
            </a:r>
          </a:p>
          <a:p>
            <a:pPr marL="0" indent="0">
              <a:buNone/>
            </a:pPr>
            <a:endParaRPr lang="sl-SI" b="1" dirty="0" smtClean="0"/>
          </a:p>
          <a:p>
            <a:r>
              <a:rPr lang="sl-SI" b="1" dirty="0"/>
              <a:t>u</a:t>
            </a:r>
            <a:r>
              <a:rPr lang="sl-SI" b="1" dirty="0" smtClean="0"/>
              <a:t>radni jezik</a:t>
            </a:r>
            <a:endParaRPr lang="sl-SI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890688"/>
            <a:ext cx="108000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862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sl-SI" dirty="0" smtClean="0"/>
              <a:t>MATERNI/PRVI JEZIK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Je jezik, ki se ga začnemo učiti v zgodnjem otroštvu, najpogosteje v družini. </a:t>
            </a:r>
          </a:p>
          <a:p>
            <a:r>
              <a:rPr lang="sl-SI" dirty="0" smtClean="0"/>
              <a:t>V njem razmišljamo, čustvujemo, doživljamo, govorimo, beremo in pišemo. </a:t>
            </a:r>
          </a:p>
          <a:p>
            <a:r>
              <a:rPr lang="sl-SI" dirty="0" smtClean="0"/>
              <a:t>Materni jezik najbolje poznamo in se </a:t>
            </a:r>
            <a:r>
              <a:rPr lang="sl-SI" u="sng" dirty="0" smtClean="0"/>
              <a:t>z njim identificiramo. </a:t>
            </a:r>
          </a:p>
          <a:p>
            <a:r>
              <a:rPr lang="sl-SI" dirty="0" smtClean="0"/>
              <a:t>Slovenščina je tudi materni jezik za  Slovence, ki živijo zunaj slovenskih meja.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92318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  <a:ln>
            <a:solidFill>
              <a:srgbClr val="92D050"/>
            </a:solidFill>
          </a:ln>
        </p:spPr>
        <p:txBody>
          <a:bodyPr>
            <a:normAutofit fontScale="90000"/>
          </a:bodyPr>
          <a:lstStyle/>
          <a:p>
            <a:r>
              <a:rPr lang="sl-SI" dirty="0" smtClean="0"/>
              <a:t>SLOVENŠČINA KOT JEZIK OKOLJA oz. drugi jezik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Za pripadnike </a:t>
            </a:r>
            <a:r>
              <a:rPr lang="sl-SI" b="1" dirty="0" smtClean="0"/>
              <a:t>narodnih manjšin </a:t>
            </a:r>
            <a:r>
              <a:rPr lang="sl-SI" dirty="0" smtClean="0"/>
              <a:t>(</a:t>
            </a:r>
            <a:r>
              <a:rPr lang="sl-SI" b="1" dirty="0" smtClean="0">
                <a:solidFill>
                  <a:schemeClr val="tx2">
                    <a:lumMod val="75000"/>
                  </a:schemeClr>
                </a:solidFill>
              </a:rPr>
              <a:t>italijanske</a:t>
            </a:r>
            <a:r>
              <a:rPr lang="sl-SI" dirty="0" smtClean="0"/>
              <a:t> in </a:t>
            </a:r>
            <a:r>
              <a:rPr lang="sl-SI" b="1" dirty="0" smtClean="0">
                <a:solidFill>
                  <a:schemeClr val="tx2">
                    <a:lumMod val="75000"/>
                  </a:schemeClr>
                </a:solidFill>
              </a:rPr>
              <a:t>madžarske</a:t>
            </a:r>
            <a:r>
              <a:rPr lang="sl-SI" dirty="0" smtClean="0"/>
              <a:t>), 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</a:t>
            </a:r>
            <a:r>
              <a:rPr lang="sl-SI" b="1" dirty="0" smtClean="0"/>
              <a:t> priseljence </a:t>
            </a:r>
            <a:r>
              <a:rPr lang="sl-SI" dirty="0" smtClean="0"/>
              <a:t>in </a:t>
            </a:r>
            <a:r>
              <a:rPr lang="sl-SI" b="1" dirty="0" smtClean="0"/>
              <a:t>Rome</a:t>
            </a:r>
            <a:r>
              <a:rPr lang="sl-SI" dirty="0" smtClean="0"/>
              <a:t>, ki živijo v Sloveniji.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/>
              <a:t>V</a:t>
            </a:r>
            <a:r>
              <a:rPr lang="sl-SI" dirty="0" smtClean="0"/>
              <a:t> domačem okolju se sporazumevajo v svojem maternem jeziku, v družbi, šoli, službi, v javnosti in pri urejanju uradih zadev pa se morajo sporazumevati v slovenskem jeziku, če želijo biti uspešni. 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Tudi Slovenci zunaj </a:t>
            </a:r>
            <a:r>
              <a:rPr lang="sl-SI" smtClean="0"/>
              <a:t>slovenskih meja se </a:t>
            </a:r>
            <a:r>
              <a:rPr lang="sl-SI" dirty="0" smtClean="0"/>
              <a:t>morajo za kakovostno udejstvovanje v tuji državi naučiti tamkajšnjega uradnega in državnega jezika, ki je zanje jezik okolja, čeprav se med seboj sporazumevajo v slovenskem maternem jeziku.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13641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SLOVENŠČINA KOT TUJI JEZIK</a:t>
            </a:r>
            <a:endParaRPr lang="sl-S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5328592"/>
          </a:xfrm>
        </p:spPr>
        <p:txBody>
          <a:bodyPr>
            <a:normAutofit fontScale="92500"/>
          </a:bodyPr>
          <a:lstStyle/>
          <a:p>
            <a:r>
              <a:rPr lang="sl-SI" sz="2800" dirty="0" smtClean="0"/>
              <a:t>Ljudje, ki pridejo v Republiko Slovenijo za krajši ali daljši čas z različnimi nameni (začasno delo, študentska izmenjava, predstavniki tujih družb, ki imajo sedež v Sloveniji), se slovenščine naučijo kot tujega jezika. </a:t>
            </a:r>
          </a:p>
          <a:p>
            <a:pPr marL="0" indent="0">
              <a:buNone/>
            </a:pPr>
            <a:endParaRPr lang="sl-SI" sz="2800" dirty="0" smtClean="0"/>
          </a:p>
          <a:p>
            <a:r>
              <a:rPr lang="sl-SI" sz="2800" dirty="0" smtClean="0"/>
              <a:t>Slovenščine se je kot tujega jezika možno naučiti tudi na nekaterih fakultetah v tujini, na tečajih in e-tečajih ipd. </a:t>
            </a:r>
          </a:p>
          <a:p>
            <a:pPr marL="0" indent="0">
              <a:buNone/>
            </a:pPr>
            <a:endParaRPr lang="sl-SI" sz="2800" dirty="0" smtClean="0"/>
          </a:p>
          <a:p>
            <a:r>
              <a:rPr lang="sl-SI" sz="2800" dirty="0" smtClean="0"/>
              <a:t>Tuji jezik se običajno učimo v okolju, kjer ta jezik ni v uporabi. Z njim vzpostavljamo stike zunaj lastne jezikovne skupnosti.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4166549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l-SI" b="1" dirty="0" smtClean="0"/>
              <a:t>SLOVENŠČINA</a:t>
            </a:r>
            <a:r>
              <a:rPr lang="sl-SI" dirty="0" smtClean="0"/>
              <a:t> KOT </a:t>
            </a:r>
            <a:r>
              <a:rPr lang="sl-SI" dirty="0" smtClean="0">
                <a:solidFill>
                  <a:srgbClr val="C00000"/>
                </a:solidFill>
              </a:rPr>
              <a:t>DRŽAVNI JEZIK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b="1" dirty="0" smtClean="0"/>
              <a:t>predstavlja</a:t>
            </a:r>
            <a:r>
              <a:rPr lang="sl-SI" dirty="0" smtClean="0"/>
              <a:t> Slovenijo kot </a:t>
            </a:r>
            <a:r>
              <a:rPr lang="sl-SI" b="1" dirty="0" smtClean="0"/>
              <a:t>samostojno državo</a:t>
            </a:r>
            <a:r>
              <a:rPr lang="sl-SI" dirty="0" smtClean="0"/>
              <a:t>;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/>
              <a:t>u</a:t>
            </a:r>
            <a:r>
              <a:rPr lang="sl-SI" dirty="0" smtClean="0"/>
              <a:t>porabljajo jo </a:t>
            </a:r>
            <a:r>
              <a:rPr lang="sl-SI" b="1" dirty="0" smtClean="0"/>
              <a:t>predstavniki države </a:t>
            </a:r>
            <a:r>
              <a:rPr lang="sl-SI" dirty="0" smtClean="0"/>
              <a:t>(predsednik države, poslanci, sodišča, vojska ...), kadar predstavljajo Republiko Slovenijo oz. nastopajo kot njeni predstavniki; 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/>
              <a:t>v</a:t>
            </a:r>
            <a:r>
              <a:rPr lang="sl-SI" dirty="0" smtClean="0"/>
              <a:t> državnem jeziku sta napisani </a:t>
            </a:r>
            <a:r>
              <a:rPr lang="sl-SI" b="1" dirty="0" smtClean="0"/>
              <a:t>ustava </a:t>
            </a:r>
            <a:r>
              <a:rPr lang="sl-SI" dirty="0" smtClean="0"/>
              <a:t>in </a:t>
            </a:r>
            <a:r>
              <a:rPr lang="sl-SI" b="1" dirty="0" smtClean="0"/>
              <a:t>državna himna</a:t>
            </a:r>
            <a:r>
              <a:rPr lang="sl-SI" dirty="0" smtClean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40740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SLOVENŠČINA</a:t>
            </a:r>
            <a:r>
              <a:rPr lang="sl-SI" dirty="0" smtClean="0"/>
              <a:t> KOT </a:t>
            </a:r>
            <a:r>
              <a:rPr lang="sl-SI" b="1" dirty="0" smtClean="0">
                <a:solidFill>
                  <a:schemeClr val="tx2">
                    <a:lumMod val="75000"/>
                  </a:schemeClr>
                </a:solidFill>
              </a:rPr>
              <a:t>URADNI JEZIK</a:t>
            </a:r>
            <a:endParaRPr lang="sl-SI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fontScale="85000" lnSpcReduction="20000"/>
          </a:bodyPr>
          <a:lstStyle/>
          <a:p>
            <a:r>
              <a:rPr lang="sl-SI" dirty="0" smtClean="0"/>
              <a:t>Slovenščina je učni jezik v šolah, jezik policije, sodišč in drugih uradnih ustanov. </a:t>
            </a:r>
          </a:p>
          <a:p>
            <a:endParaRPr lang="sl-SI" dirty="0" smtClean="0"/>
          </a:p>
          <a:p>
            <a:r>
              <a:rPr lang="sl-SI" dirty="0" smtClean="0"/>
              <a:t>V slovenščini so napisi na prometnih tablah in javni napisi (imena ulic, ustanov). </a:t>
            </a:r>
          </a:p>
          <a:p>
            <a:endParaRPr lang="sl-SI" dirty="0" smtClean="0"/>
          </a:p>
          <a:p>
            <a:r>
              <a:rPr lang="sl-SI" dirty="0" smtClean="0"/>
              <a:t>V slovenščini izhajajo sredstva množičnega obveščanja in slovenščina je jezik različnih področij kulture in znanosti. </a:t>
            </a:r>
          </a:p>
          <a:p>
            <a:endParaRPr lang="sl-SI" dirty="0" smtClean="0"/>
          </a:p>
          <a:p>
            <a:r>
              <a:rPr lang="sl-SI" dirty="0" smtClean="0"/>
              <a:t>Na </a:t>
            </a:r>
            <a:r>
              <a:rPr lang="sl-SI" b="1" dirty="0" smtClean="0"/>
              <a:t>območjih</a:t>
            </a:r>
            <a:r>
              <a:rPr lang="sl-SI" dirty="0" smtClean="0"/>
              <a:t>, kjer živijo poleg Slovencev tudi pripadniki italijanske oz. madžarske </a:t>
            </a:r>
            <a:r>
              <a:rPr lang="sl-SI" b="1" dirty="0" smtClean="0"/>
              <a:t>manjšine</a:t>
            </a:r>
            <a:r>
              <a:rPr lang="sl-SI" dirty="0" smtClean="0"/>
              <a:t>, je poleg slovenščine </a:t>
            </a:r>
            <a:r>
              <a:rPr lang="sl-SI" b="1" dirty="0" smtClean="0"/>
              <a:t>uradni jezik tudi madžarski oz. italijanski</a:t>
            </a:r>
            <a:r>
              <a:rPr lang="sl-SI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41329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391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VLOGA IN POLOŽAJ SLOVENŠČINE V REPUBLIKI SLOVENIJI</vt:lpstr>
      <vt:lpstr>MATERNI/PRVI JEZIK </vt:lpstr>
      <vt:lpstr>SLOVENŠČINA KOT JEZIK OKOLJA oz. drugi jezik</vt:lpstr>
      <vt:lpstr>SLOVENŠČINA KOT TUJI JEZIK</vt:lpstr>
      <vt:lpstr>SLOVENŠČINA KOT DRŽAVNI JEZIK</vt:lpstr>
      <vt:lpstr>SLOVENŠČINA KOT URADNI JEZIK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VLOGA IN POLOŽAJ SLOVENŠČINE V REPUBLIKI SLOVENIJI</dc:title>
  <dc:creator>PC</dc:creator>
  <cp:lastModifiedBy>PC</cp:lastModifiedBy>
  <cp:revision>6</cp:revision>
  <dcterms:created xsi:type="dcterms:W3CDTF">2020-04-22T19:09:20Z</dcterms:created>
  <dcterms:modified xsi:type="dcterms:W3CDTF">2020-04-22T19:41:52Z</dcterms:modified>
</cp:coreProperties>
</file>