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9" r:id="rId3"/>
    <p:sldId id="257" r:id="rId4"/>
    <p:sldId id="260" r:id="rId5"/>
    <p:sldId id="258" r:id="rId6"/>
    <p:sldId id="262" r:id="rId7"/>
    <p:sldId id="265" r:id="rId8"/>
    <p:sldId id="266" r:id="rId9"/>
    <p:sldId id="263" r:id="rId10"/>
    <p:sldId id="264" r:id="rId11"/>
    <p:sldId id="261" r:id="rId12"/>
    <p:sldId id="275" r:id="rId13"/>
    <p:sldId id="270" r:id="rId14"/>
    <p:sldId id="271" r:id="rId15"/>
    <p:sldId id="268" r:id="rId16"/>
    <p:sldId id="274" r:id="rId17"/>
    <p:sldId id="267" r:id="rId18"/>
    <p:sldId id="272" r:id="rId19"/>
    <p:sldId id="273"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0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92A444F-E5F1-457F-89A3-3AA899348A69}" type="slidenum">
              <a:rPr lang="sl-SI" smtClean="0"/>
              <a:pPr/>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8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3258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162214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201116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92A444F-E5F1-457F-89A3-3AA899348A69}" type="slidenum">
              <a:rPr lang="sl-SI" smtClean="0"/>
              <a:pPr/>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41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278471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097280" y="2582334"/>
            <a:ext cx="4937760" cy="3378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217920" y="2582334"/>
            <a:ext cx="4937760" cy="33782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331631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347198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371814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714F9F-40A2-4AF1-AFD2-B7011014B313}" type="datetimeFigureOut">
              <a:rPr lang="sl-SI" smtClean="0"/>
              <a:pPr/>
              <a:t>29. 01. 2021</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2A444F-E5F1-457F-89A3-3AA899348A69}" type="slidenum">
              <a:rPr lang="sl-SI" smtClean="0"/>
              <a:pPr/>
              <a:t>‹#›</a:t>
            </a:fld>
            <a:endParaRPr lang="sl-SI"/>
          </a:p>
        </p:txBody>
      </p:sp>
    </p:spTree>
    <p:extLst>
      <p:ext uri="{BB962C8B-B14F-4D97-AF65-F5344CB8AC3E}">
        <p14:creationId xmlns:p14="http://schemas.microsoft.com/office/powerpoint/2010/main" val="30606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714F9F-40A2-4AF1-AFD2-B7011014B313}" type="datetimeFigureOut">
              <a:rPr lang="sl-SI" smtClean="0"/>
              <a:pPr/>
              <a:t>29. 01. 2021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92A444F-E5F1-457F-89A3-3AA899348A69}" type="slidenum">
              <a:rPr lang="sl-SI" smtClean="0"/>
              <a:pPr/>
              <a:t>‹#›</a:t>
            </a:fld>
            <a:endParaRPr lang="sl-SI"/>
          </a:p>
        </p:txBody>
      </p:sp>
    </p:spTree>
    <p:extLst>
      <p:ext uri="{BB962C8B-B14F-4D97-AF65-F5344CB8AC3E}">
        <p14:creationId xmlns:p14="http://schemas.microsoft.com/office/powerpoint/2010/main" val="381738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714F9F-40A2-4AF1-AFD2-B7011014B313}" type="datetimeFigureOut">
              <a:rPr lang="sl-SI" smtClean="0"/>
              <a:pPr/>
              <a:t>29. 01. 2021</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2A444F-E5F1-457F-89A3-3AA899348A69}" type="slidenum">
              <a:rPr lang="sl-SI" smtClean="0"/>
              <a:pPr/>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9832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9FCF8B-C5C7-40FD-B3BC-809CDD0B7F74}"/>
              </a:ext>
            </a:extLst>
          </p:cNvPr>
          <p:cNvSpPr>
            <a:spLocks noGrp="1"/>
          </p:cNvSpPr>
          <p:nvPr>
            <p:ph type="title"/>
          </p:nvPr>
        </p:nvSpPr>
        <p:spPr/>
        <p:txBody>
          <a:bodyPr>
            <a:normAutofit fontScale="90000"/>
          </a:bodyPr>
          <a:lstStyle/>
          <a:p>
            <a:r>
              <a:rPr lang="sl-SI" dirty="0"/>
              <a:t>Likovna teorija drugi letnik grafični </a:t>
            </a:r>
            <a:r>
              <a:rPr lang="sl-SI" dirty="0" smtClean="0"/>
              <a:t>oblikovalec-uvod-predstavitev vsebine predmeta</a:t>
            </a:r>
            <a:endParaRPr lang="sl-SI" dirty="0"/>
          </a:p>
        </p:txBody>
      </p:sp>
      <p:graphicFrame>
        <p:nvGraphicFramePr>
          <p:cNvPr id="4" name="Označba mesta vsebine 3">
            <a:extLst>
              <a:ext uri="{FF2B5EF4-FFF2-40B4-BE49-F238E27FC236}">
                <a16:creationId xmlns:a16="http://schemas.microsoft.com/office/drawing/2014/main" id="{C95743C5-B77A-431B-8C68-9122092E9AEE}"/>
              </a:ext>
            </a:extLst>
          </p:cNvPr>
          <p:cNvGraphicFramePr>
            <a:graphicFrameLocks noGrp="1"/>
          </p:cNvGraphicFramePr>
          <p:nvPr>
            <p:ph idx="1"/>
            <p:extLst>
              <p:ext uri="{D42A27DB-BD31-4B8C-83A1-F6EECF244321}">
                <p14:modId xmlns:p14="http://schemas.microsoft.com/office/powerpoint/2010/main" val="2061214878"/>
              </p:ext>
            </p:extLst>
          </p:nvPr>
        </p:nvGraphicFramePr>
        <p:xfrm>
          <a:off x="1368424" y="1811045"/>
          <a:ext cx="9515477" cy="2686661"/>
        </p:xfrm>
        <a:graphic>
          <a:graphicData uri="http://schemas.openxmlformats.org/drawingml/2006/table">
            <a:tbl>
              <a:tblPr firstRow="1" firstCol="1" bandRow="1">
                <a:tableStyleId>{5C22544A-7EE6-4342-B048-85BDC9FD1C3A}</a:tableStyleId>
              </a:tblPr>
              <a:tblGrid>
                <a:gridCol w="3822152">
                  <a:extLst>
                    <a:ext uri="{9D8B030D-6E8A-4147-A177-3AD203B41FA5}">
                      <a16:colId xmlns:a16="http://schemas.microsoft.com/office/drawing/2014/main" val="419520618"/>
                    </a:ext>
                  </a:extLst>
                </a:gridCol>
                <a:gridCol w="4355811">
                  <a:extLst>
                    <a:ext uri="{9D8B030D-6E8A-4147-A177-3AD203B41FA5}">
                      <a16:colId xmlns:a16="http://schemas.microsoft.com/office/drawing/2014/main" val="976969414"/>
                    </a:ext>
                  </a:extLst>
                </a:gridCol>
                <a:gridCol w="315388">
                  <a:extLst>
                    <a:ext uri="{9D8B030D-6E8A-4147-A177-3AD203B41FA5}">
                      <a16:colId xmlns:a16="http://schemas.microsoft.com/office/drawing/2014/main" val="625722007"/>
                    </a:ext>
                  </a:extLst>
                </a:gridCol>
                <a:gridCol w="391350">
                  <a:extLst>
                    <a:ext uri="{9D8B030D-6E8A-4147-A177-3AD203B41FA5}">
                      <a16:colId xmlns:a16="http://schemas.microsoft.com/office/drawing/2014/main" val="4078132762"/>
                    </a:ext>
                  </a:extLst>
                </a:gridCol>
                <a:gridCol w="315388">
                  <a:extLst>
                    <a:ext uri="{9D8B030D-6E8A-4147-A177-3AD203B41FA5}">
                      <a16:colId xmlns:a16="http://schemas.microsoft.com/office/drawing/2014/main" val="3760867362"/>
                    </a:ext>
                  </a:extLst>
                </a:gridCol>
                <a:gridCol w="315388">
                  <a:extLst>
                    <a:ext uri="{9D8B030D-6E8A-4147-A177-3AD203B41FA5}">
                      <a16:colId xmlns:a16="http://schemas.microsoft.com/office/drawing/2014/main" val="514991002"/>
                    </a:ext>
                  </a:extLst>
                </a:gridCol>
              </a:tblGrid>
              <a:tr h="335833">
                <a:tc gridSpan="3">
                  <a:txBody>
                    <a:bodyPr/>
                    <a:lstStyle/>
                    <a:p>
                      <a:pPr algn="l">
                        <a:spcAft>
                          <a:spcPts val="0"/>
                        </a:spcAft>
                      </a:pPr>
                      <a:r>
                        <a:rPr lang="sl-SI" sz="1200">
                          <a:effectLst/>
                        </a:rPr>
                        <a:t>LIKOVNE SPREMENLJIVKE, KOMPOZICIJA LIKOVNE PRVINE</a:t>
                      </a:r>
                      <a:endParaRPr lang="sl-SI"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sl-SI"/>
                    </a:p>
                  </a:txBody>
                  <a:tcPr/>
                </a:tc>
                <a:tc hMerge="1">
                  <a:txBody>
                    <a:bodyPr/>
                    <a:lstStyle/>
                    <a:p>
                      <a:endParaRPr lang="sl-SI"/>
                    </a:p>
                  </a:txBody>
                  <a:tcPr/>
                </a:tc>
                <a:tc>
                  <a:txBody>
                    <a:bodyPr/>
                    <a:lstStyle/>
                    <a:p>
                      <a:pPr algn="ctr">
                        <a:spcAft>
                          <a:spcPts val="0"/>
                        </a:spcAf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sl-SI" sz="1200">
                          <a:effectLst/>
                        </a:rPr>
                        <a:t> </a:t>
                      </a:r>
                      <a:endParaRPr lang="sl-SI"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35940016"/>
                  </a:ext>
                </a:extLst>
              </a:tr>
              <a:tr h="2350828">
                <a:tc>
                  <a:txBody>
                    <a:bodyPr/>
                    <a:lstStyle/>
                    <a:p>
                      <a:pPr algn="l">
                        <a:spcAft>
                          <a:spcPts val="0"/>
                        </a:spcAft>
                      </a:pPr>
                      <a:r>
                        <a:rPr lang="sl-SI" sz="1200" dirty="0">
                          <a:effectLst/>
                        </a:rPr>
                        <a:t>Vloga likovne teorije v procesu ustvarjanja; področja likovne teorije</a:t>
                      </a:r>
                      <a:endParaRPr lang="sl-SI"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sl-SI" sz="1200">
                          <a:effectLst/>
                        </a:rPr>
                        <a:t>Dijak:</a:t>
                      </a:r>
                    </a:p>
                    <a:p>
                      <a:pPr algn="l">
                        <a:spcAft>
                          <a:spcPts val="0"/>
                        </a:spcAft>
                      </a:pPr>
                      <a:r>
                        <a:rPr lang="sl-SI" sz="1200">
                          <a:effectLst/>
                        </a:rPr>
                        <a:t>-  spozna področja, ki jih obravnava likovna teorija: likovne prvine, ter razloge za členitev na orisne ter orisane likovne prvine,  teorija barve, likovna morfologija z likovnimi spremenljivkami, likovna kompozicija, likovna semiotika;</a:t>
                      </a:r>
                    </a:p>
                    <a:p>
                      <a:pPr algn="l">
                        <a:spcAft>
                          <a:spcPts val="0"/>
                        </a:spcAft>
                      </a:pPr>
                      <a:r>
                        <a:rPr lang="sl-SI" sz="1200">
                          <a:effectLst/>
                        </a:rPr>
                        <a:t>-  razume kompleksnost obravnave likovnih rešitev v grafičnem oblikovanju kot tudi na drugih področjih likovnega ustvarjanja</a:t>
                      </a:r>
                      <a:endParaRPr lang="sl-SI"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sl-SI"/>
                    </a:p>
                  </a:txBody>
                  <a:tcPr/>
                </a:tc>
                <a:tc>
                  <a:txBody>
                    <a:bodyPr/>
                    <a:lstStyle/>
                    <a:p>
                      <a:endParaRPr lang="sl-SI"/>
                    </a:p>
                  </a:txBody>
                  <a:tcPr/>
                </a:tc>
                <a:tc>
                  <a:txBody>
                    <a:bodyPr/>
                    <a:lstStyle/>
                    <a:p>
                      <a:endParaRPr lang="sl-SI"/>
                    </a:p>
                  </a:txBody>
                  <a:tcPr/>
                </a:tc>
                <a:tc>
                  <a:txBody>
                    <a:bodyPr/>
                    <a:lstStyle/>
                    <a:p>
                      <a:endParaRPr lang="sl-SI" dirty="0"/>
                    </a:p>
                  </a:txBody>
                  <a:tcPr/>
                </a:tc>
                <a:extLst>
                  <a:ext uri="{0D108BD9-81ED-4DB2-BD59-A6C34878D82A}">
                    <a16:rowId xmlns:a16="http://schemas.microsoft.com/office/drawing/2014/main" val="720394157"/>
                  </a:ext>
                </a:extLst>
              </a:tr>
            </a:tbl>
          </a:graphicData>
        </a:graphic>
      </p:graphicFrame>
    </p:spTree>
    <p:extLst>
      <p:ext uri="{BB962C8B-B14F-4D97-AF65-F5344CB8AC3E}">
        <p14:creationId xmlns:p14="http://schemas.microsoft.com/office/powerpoint/2010/main" val="3676436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79751" y="447315"/>
            <a:ext cx="6096000" cy="5324535"/>
          </a:xfrm>
          <a:prstGeom prst="rect">
            <a:avLst/>
          </a:prstGeom>
        </p:spPr>
        <p:txBody>
          <a:bodyPr>
            <a:spAutoFit/>
          </a:bodyPr>
          <a:lstStyle/>
          <a:p>
            <a:r>
              <a:rPr lang="sl-SI" dirty="0"/>
              <a:t>− </a:t>
            </a:r>
            <a:r>
              <a:rPr lang="sl-SI" sz="2000" dirty="0"/>
              <a:t>Možna likovna uporaba črt </a:t>
            </a:r>
          </a:p>
          <a:p>
            <a:pPr marL="285750" indent="-285750">
              <a:buFont typeface="Arial" panose="020B0604020202020204" pitchFamily="34" charset="0"/>
              <a:buChar char="•"/>
            </a:pPr>
            <a:r>
              <a:rPr lang="sl-SI" sz="2000" dirty="0"/>
              <a:t>Glede na izvedbo ločimo </a:t>
            </a:r>
            <a:r>
              <a:rPr lang="sl-SI" sz="2000" b="1" dirty="0">
                <a:solidFill>
                  <a:srgbClr val="FF0000"/>
                </a:solidFill>
              </a:rPr>
              <a:t>FORMALNO</a:t>
            </a:r>
            <a:r>
              <a:rPr lang="sl-SI" sz="2000" dirty="0"/>
              <a:t> (</a:t>
            </a:r>
            <a:r>
              <a:rPr lang="sl-SI" sz="2000" dirty="0">
                <a:solidFill>
                  <a:schemeClr val="accent2"/>
                </a:solidFill>
              </a:rPr>
              <a:t>neosebno) črto</a:t>
            </a:r>
            <a:r>
              <a:rPr lang="sl-SI" sz="2000" dirty="0"/>
              <a:t>, ki jo narišemo s pomočjo risalnega orodja, in </a:t>
            </a:r>
            <a:r>
              <a:rPr lang="sl-SI" sz="2000" b="1" dirty="0">
                <a:solidFill>
                  <a:srgbClr val="FF0000"/>
                </a:solidFill>
                <a:effectLst>
                  <a:outerShdw blurRad="38100" dist="38100" dir="2700000" algn="tl">
                    <a:srgbClr val="000000">
                      <a:alpha val="43137"/>
                    </a:srgbClr>
                  </a:outerShdw>
                </a:effectLst>
              </a:rPr>
              <a:t>NEFORMALNO</a:t>
            </a:r>
            <a:r>
              <a:rPr lang="sl-SI" sz="2000" b="1" dirty="0">
                <a:solidFill>
                  <a:schemeClr val="accent2"/>
                </a:solidFill>
                <a:effectLst>
                  <a:outerShdw blurRad="38100" dist="38100" dir="2700000" algn="tl">
                    <a:srgbClr val="000000">
                      <a:alpha val="43137"/>
                    </a:srgbClr>
                  </a:outerShdw>
                </a:effectLst>
              </a:rPr>
              <a:t> črto</a:t>
            </a:r>
            <a:r>
              <a:rPr lang="sl-SI" sz="2000" dirty="0"/>
              <a:t>, ki jo rišemo </a:t>
            </a:r>
            <a:r>
              <a:rPr lang="sl-SI" sz="2000" dirty="0">
                <a:solidFill>
                  <a:schemeClr val="accent2"/>
                </a:solidFill>
              </a:rPr>
              <a:t>PROSTOROČNO</a:t>
            </a:r>
            <a:r>
              <a:rPr lang="sl-SI" sz="2000" dirty="0"/>
              <a:t>. Sem sodi tudi LEPOPISNA ali KALIGRAFSKA pisava.</a:t>
            </a:r>
          </a:p>
          <a:p>
            <a:pPr marL="285750" indent="-285750">
              <a:buFont typeface="Arial" panose="020B0604020202020204" pitchFamily="34" charset="0"/>
              <a:buChar char="•"/>
            </a:pPr>
            <a:r>
              <a:rPr lang="sl-SI" sz="2000" dirty="0"/>
              <a:t>Glede na risalo pa ločimo tudi </a:t>
            </a:r>
            <a:r>
              <a:rPr lang="sl-SI" sz="2000" b="1" dirty="0">
                <a:solidFill>
                  <a:srgbClr val="FF0000"/>
                </a:solidFill>
              </a:rPr>
              <a:t>MEHKE in TRDE </a:t>
            </a:r>
            <a:r>
              <a:rPr lang="sl-SI" sz="2000" dirty="0"/>
              <a:t>linije.</a:t>
            </a:r>
          </a:p>
          <a:p>
            <a:pPr marL="285750" indent="-285750">
              <a:buFont typeface="Arial" panose="020B0604020202020204" pitchFamily="34" charset="0"/>
              <a:buChar char="•"/>
            </a:pPr>
            <a:r>
              <a:rPr lang="sl-SI" sz="2000" dirty="0"/>
              <a:t>Glede na tok so lahko </a:t>
            </a:r>
            <a:r>
              <a:rPr lang="sl-SI" sz="2000" b="1" u="sng" dirty="0">
                <a:solidFill>
                  <a:srgbClr val="FF0000"/>
                </a:solidFill>
              </a:rPr>
              <a:t>prekinjene, neprekinjene ali točkaste linije.</a:t>
            </a:r>
          </a:p>
          <a:p>
            <a:r>
              <a:rPr lang="sl-SI" sz="2000" dirty="0"/>
              <a:t>− Črta in oblika </a:t>
            </a:r>
            <a:r>
              <a:rPr lang="sl-SI" sz="2000" dirty="0" smtClean="0"/>
              <a:t>:</a:t>
            </a:r>
            <a:endParaRPr lang="sl-SI" sz="2000" dirty="0"/>
          </a:p>
          <a:p>
            <a:pPr marL="342900" indent="-342900">
              <a:buFont typeface="+mj-lt"/>
              <a:buAutoNum type="arabicPeriod"/>
            </a:pPr>
            <a:r>
              <a:rPr lang="sl-SI" sz="2000" dirty="0"/>
              <a:t>RAVNE (toge, trde, ostre, razumske, hladne, nepopustljive)</a:t>
            </a:r>
          </a:p>
          <a:p>
            <a:pPr marL="342900" indent="-342900">
              <a:buFont typeface="+mj-lt"/>
              <a:buAutoNum type="arabicPeriod"/>
            </a:pPr>
            <a:r>
              <a:rPr lang="sl-SI" sz="2000" dirty="0"/>
              <a:t>LOMLJENE (ostro in trdo gibanje)</a:t>
            </a:r>
          </a:p>
          <a:p>
            <a:pPr marL="342900" indent="-342900">
              <a:buFont typeface="+mj-lt"/>
              <a:buAutoNum type="arabicPeriod"/>
            </a:pPr>
            <a:r>
              <a:rPr lang="sl-SI" sz="2000" dirty="0"/>
              <a:t>NAZOBČANE (izražajo boj, nevarnost)</a:t>
            </a:r>
          </a:p>
          <a:p>
            <a:pPr marL="342900" indent="-342900">
              <a:buFont typeface="+mj-lt"/>
              <a:buAutoNum type="arabicPeriod"/>
            </a:pPr>
            <a:r>
              <a:rPr lang="sl-SI" sz="2000" dirty="0"/>
              <a:t>KRIVULJE (pravilna je KROŽNICA, SPIRALA, PARABOLA) (nepravilne, svobodne</a:t>
            </a:r>
          </a:p>
          <a:p>
            <a:pPr marL="342900" indent="-342900">
              <a:buFont typeface="+mj-lt"/>
              <a:buAutoNum type="arabicPeriod"/>
            </a:pPr>
            <a:r>
              <a:rPr lang="sl-SI" sz="2000" dirty="0"/>
              <a:t>ENODEBELINSKE ali VEČDEBELINSKE</a:t>
            </a:r>
          </a:p>
          <a:p>
            <a:pPr marL="342900" indent="-342900">
              <a:buFont typeface="+mj-lt"/>
              <a:buAutoNum type="arabicPeriod"/>
            </a:pPr>
            <a:r>
              <a:rPr lang="sl-SI" sz="2000" dirty="0"/>
              <a:t>ENAKOMERNE in NEENAKOMERNE</a:t>
            </a:r>
          </a:p>
        </p:txBody>
      </p:sp>
      <p:sp>
        <p:nvSpPr>
          <p:cNvPr id="3" name="Pravokotnik 2"/>
          <p:cNvSpPr/>
          <p:nvPr/>
        </p:nvSpPr>
        <p:spPr>
          <a:xfrm>
            <a:off x="6475751" y="326754"/>
            <a:ext cx="5716249" cy="5632311"/>
          </a:xfrm>
          <a:prstGeom prst="rect">
            <a:avLst/>
          </a:prstGeom>
        </p:spPr>
        <p:txBody>
          <a:bodyPr wrap="square">
            <a:spAutoFit/>
          </a:bodyPr>
          <a:lstStyle/>
          <a:p>
            <a:r>
              <a:rPr lang="sl-SI" sz="2000" b="1" dirty="0">
                <a:solidFill>
                  <a:schemeClr val="bg2">
                    <a:lumMod val="50000"/>
                  </a:schemeClr>
                </a:solidFill>
              </a:rPr>
              <a:t>Oblike in napetosti črt določajo raznovrstno </a:t>
            </a:r>
            <a:r>
              <a:rPr lang="sl-SI" sz="2000" b="1" dirty="0">
                <a:solidFill>
                  <a:srgbClr val="FF0000"/>
                </a:solidFill>
              </a:rPr>
              <a:t>čustveno dojemanje </a:t>
            </a:r>
            <a:r>
              <a:rPr lang="sl-SI" sz="2000" b="1" dirty="0">
                <a:solidFill>
                  <a:schemeClr val="bg2">
                    <a:lumMod val="50000"/>
                  </a:schemeClr>
                </a:solidFill>
              </a:rPr>
              <a:t>oblik. npr. </a:t>
            </a:r>
            <a:r>
              <a:rPr lang="sl-SI" sz="2000" b="1" dirty="0" err="1">
                <a:solidFill>
                  <a:schemeClr val="bg2">
                    <a:lumMod val="50000"/>
                  </a:schemeClr>
                </a:solidFill>
              </a:rPr>
              <a:t>valovnica</a:t>
            </a:r>
            <a:r>
              <a:rPr lang="sl-SI" sz="2000" b="1" dirty="0">
                <a:solidFill>
                  <a:schemeClr val="bg2">
                    <a:lumMod val="50000"/>
                  </a:schemeClr>
                </a:solidFill>
              </a:rPr>
              <a:t> (mehkoba, fluidnost gibanja, enakomerna </a:t>
            </a:r>
            <a:r>
              <a:rPr lang="sl-SI" sz="2000" b="1" dirty="0" err="1">
                <a:solidFill>
                  <a:schemeClr val="bg2">
                    <a:lumMod val="50000"/>
                  </a:schemeClr>
                </a:solidFill>
              </a:rPr>
              <a:t>valovnica</a:t>
            </a:r>
            <a:r>
              <a:rPr lang="sl-SI" sz="2000" b="1" dirty="0">
                <a:solidFill>
                  <a:schemeClr val="bg2">
                    <a:lumMod val="50000"/>
                  </a:schemeClr>
                </a:solidFill>
              </a:rPr>
              <a:t> je bolj umirjena, neenakomerna </a:t>
            </a:r>
            <a:r>
              <a:rPr lang="sl-SI" sz="2000" b="1" dirty="0" err="1">
                <a:solidFill>
                  <a:schemeClr val="bg2">
                    <a:lumMod val="50000"/>
                  </a:schemeClr>
                </a:solidFill>
              </a:rPr>
              <a:t>valovnica</a:t>
            </a:r>
            <a:r>
              <a:rPr lang="sl-SI" sz="2000" b="1" dirty="0">
                <a:solidFill>
                  <a:schemeClr val="bg2">
                    <a:lumMod val="50000"/>
                  </a:schemeClr>
                </a:solidFill>
              </a:rPr>
              <a:t> je bolj živahna, ipd. </a:t>
            </a:r>
            <a:endParaRPr lang="sl-SI" sz="2000" b="1" dirty="0" smtClean="0">
              <a:solidFill>
                <a:schemeClr val="bg2">
                  <a:lumMod val="50000"/>
                </a:schemeClr>
              </a:solidFill>
            </a:endParaRPr>
          </a:p>
          <a:p>
            <a:endParaRPr lang="sl-SI" sz="2000" dirty="0"/>
          </a:p>
          <a:p>
            <a:r>
              <a:rPr lang="sl-SI" sz="2000" dirty="0"/>
              <a:t>Črte so </a:t>
            </a:r>
            <a:r>
              <a:rPr lang="sl-SI" sz="2000" b="1" dirty="0">
                <a:solidFill>
                  <a:srgbClr val="FF0000"/>
                </a:solidFill>
              </a:rPr>
              <a:t>različnih velikosti in dolžin</a:t>
            </a:r>
            <a:r>
              <a:rPr lang="sl-SI" sz="2000" dirty="0"/>
              <a:t>. </a:t>
            </a:r>
            <a:endParaRPr lang="sl-SI" sz="2000" dirty="0" smtClean="0"/>
          </a:p>
          <a:p>
            <a:r>
              <a:rPr lang="sl-SI" sz="2000" dirty="0" smtClean="0"/>
              <a:t>Glede </a:t>
            </a:r>
            <a:r>
              <a:rPr lang="sl-SI" sz="2000" dirty="0"/>
              <a:t>na </a:t>
            </a:r>
            <a:r>
              <a:rPr lang="sl-SI" sz="2000" b="1" dirty="0">
                <a:solidFill>
                  <a:srgbClr val="FF0000"/>
                </a:solidFill>
              </a:rPr>
              <a:t>SMER LINIJE </a:t>
            </a:r>
            <a:r>
              <a:rPr lang="sl-SI" sz="2000" dirty="0"/>
              <a:t>ji pripisujemo različno simboliko in učinkovanje:</a:t>
            </a:r>
          </a:p>
          <a:p>
            <a:pPr marL="342900" indent="-342900">
              <a:buFont typeface="Arial" panose="020B0604020202020204" pitchFamily="34" charset="0"/>
              <a:buChar char="•"/>
            </a:pPr>
            <a:r>
              <a:rPr lang="sl-SI" sz="2000" b="1" dirty="0">
                <a:solidFill>
                  <a:srgbClr val="00B0F0"/>
                </a:solidFill>
              </a:rPr>
              <a:t>VODORAVNA</a:t>
            </a:r>
            <a:r>
              <a:rPr lang="sl-SI" sz="2000" dirty="0"/>
              <a:t>-mirno, spokojno, pasivno kot gladina vode</a:t>
            </a:r>
          </a:p>
          <a:p>
            <a:pPr marL="342900" indent="-342900">
              <a:buFont typeface="Arial" panose="020B0604020202020204" pitchFamily="34" charset="0"/>
              <a:buChar char="•"/>
            </a:pPr>
            <a:r>
              <a:rPr lang="sl-SI" sz="2000" b="1" dirty="0">
                <a:solidFill>
                  <a:srgbClr val="00B0F0"/>
                </a:solidFill>
              </a:rPr>
              <a:t>NAVPIČNA</a:t>
            </a:r>
            <a:r>
              <a:rPr lang="sl-SI" sz="2000" dirty="0"/>
              <a:t> deluje aktivno, trdno, dostojanstveno, budno, obvladanje položaja, življenje in rast</a:t>
            </a:r>
          </a:p>
          <a:p>
            <a:pPr marL="342900" indent="-342900">
              <a:buFont typeface="Arial" panose="020B0604020202020204" pitchFamily="34" charset="0"/>
              <a:buChar char="•"/>
            </a:pPr>
            <a:r>
              <a:rPr lang="sl-SI" sz="2000" b="1" dirty="0">
                <a:solidFill>
                  <a:srgbClr val="00B0F0"/>
                </a:solidFill>
              </a:rPr>
              <a:t>POŠEVNA</a:t>
            </a:r>
            <a:r>
              <a:rPr lang="sl-SI" sz="2000" dirty="0"/>
              <a:t> deluje dinamično, kinetično, je prehodna in pomeni gibanje, </a:t>
            </a:r>
            <a:r>
              <a:rPr lang="sl-SI" sz="2000" dirty="0" smtClean="0"/>
              <a:t>rast…</a:t>
            </a:r>
            <a:endParaRPr lang="sl-SI" sz="2000" dirty="0"/>
          </a:p>
          <a:p>
            <a:r>
              <a:rPr lang="sl-SI" sz="2000" b="1" i="1" dirty="0"/>
              <a:t>Navpična črta deluje večja in močnejša, zato jo zaznavamo kot bližjo v primerjavi z vodoravno ali diagonalno!</a:t>
            </a:r>
          </a:p>
        </p:txBody>
      </p:sp>
      <p:sp>
        <p:nvSpPr>
          <p:cNvPr id="4" name="PoljeZBesedilom 3"/>
          <p:cNvSpPr txBox="1"/>
          <p:nvPr/>
        </p:nvSpPr>
        <p:spPr>
          <a:xfrm>
            <a:off x="1237672" y="5868007"/>
            <a:ext cx="9531928" cy="369332"/>
          </a:xfrm>
          <a:prstGeom prst="rect">
            <a:avLst/>
          </a:prstGeom>
          <a:noFill/>
        </p:spPr>
        <p:txBody>
          <a:bodyPr wrap="square" rtlCol="0">
            <a:spAutoFit/>
          </a:bodyPr>
          <a:lstStyle/>
          <a:p>
            <a:r>
              <a:rPr lang="sl-SI" b="1" dirty="0" smtClean="0">
                <a:solidFill>
                  <a:srgbClr val="FF0000"/>
                </a:solidFill>
              </a:rPr>
              <a:t>PRI PREPISU SNOVI V ZVEZEK NARIŠI ZA VSAK OPIS OBLIKE LINIJE OB OPISU TUDI PRIMER!!!</a:t>
            </a:r>
            <a:endParaRPr lang="sl-SI" b="1" dirty="0">
              <a:solidFill>
                <a:srgbClr val="FF0000"/>
              </a:solidFill>
            </a:endParaRPr>
          </a:p>
        </p:txBody>
      </p:sp>
    </p:spTree>
    <p:extLst>
      <p:ext uri="{BB962C8B-B14F-4D97-AF65-F5344CB8AC3E}">
        <p14:creationId xmlns:p14="http://schemas.microsoft.com/office/powerpoint/2010/main" val="1694070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286604"/>
            <a:ext cx="10058400" cy="2428462"/>
          </a:xfrm>
        </p:spPr>
        <p:txBody>
          <a:bodyPr>
            <a:normAutofit fontScale="90000"/>
          </a:bodyPr>
          <a:lstStyle/>
          <a:p>
            <a:r>
              <a:rPr lang="sl-SI" sz="2700" b="1" dirty="0" smtClean="0"/>
              <a:t>Črta ali linija</a:t>
            </a:r>
            <a:r>
              <a:rPr lang="sl-SI" sz="2700" dirty="0" smtClean="0"/>
              <a:t> označuje pot risala v kompoziciji. Z </a:t>
            </a:r>
            <a:r>
              <a:rPr lang="sl-SI" sz="2700" b="1" i="1" dirty="0" err="1" smtClean="0"/>
              <a:t>medialno</a:t>
            </a:r>
            <a:r>
              <a:rPr lang="sl-SI" sz="2700" b="1" i="1" dirty="0" smtClean="0"/>
              <a:t> linijo </a:t>
            </a:r>
            <a:r>
              <a:rPr lang="sl-SI" sz="2700" dirty="0" smtClean="0"/>
              <a:t>zajemamo </a:t>
            </a:r>
            <a:r>
              <a:rPr lang="sl-SI" sz="2700" i="1" dirty="0" smtClean="0"/>
              <a:t>(orisujemo)</a:t>
            </a:r>
            <a:r>
              <a:rPr lang="sl-SI" sz="2700" dirty="0" smtClean="0"/>
              <a:t> oblike, z </a:t>
            </a:r>
            <a:r>
              <a:rPr lang="sl-SI" sz="2700" b="1" i="1" dirty="0" smtClean="0"/>
              <a:t>aktivno </a:t>
            </a:r>
            <a:r>
              <a:rPr lang="sl-SI" sz="2700" dirty="0" smtClean="0"/>
              <a:t>pa ji dovolimo, da ostane svobodna in nesklenjena. Čeprav ni narisana, </a:t>
            </a:r>
            <a:r>
              <a:rPr lang="sl-SI" sz="2700" b="1" i="1" dirty="0" smtClean="0"/>
              <a:t>pasivno linijo</a:t>
            </a:r>
            <a:r>
              <a:rPr lang="sl-SI" sz="2700" dirty="0" smtClean="0"/>
              <a:t> vseeno »vidimo« – določa rob barvnih ali rastrskih ploskev in pomeni jasno mejo med eno in drugo površino.</a:t>
            </a:r>
            <a:r>
              <a:rPr lang="sl-SI" dirty="0" smtClean="0"/>
              <a:t/>
            </a:r>
            <a:br>
              <a:rPr lang="sl-SI" dirty="0" smtClean="0"/>
            </a:br>
            <a:r>
              <a:rPr lang="sl-SI" dirty="0" smtClean="0"/>
              <a:t/>
            </a:r>
            <a:br>
              <a:rPr lang="sl-SI" dirty="0" smtClean="0"/>
            </a:br>
            <a:endParaRPr lang="sl-SI" dirty="0"/>
          </a:p>
        </p:txBody>
      </p:sp>
      <p:sp>
        <p:nvSpPr>
          <p:cNvPr id="3" name="Označba mesta vsebine 2"/>
          <p:cNvSpPr>
            <a:spLocks noGrp="1"/>
          </p:cNvSpPr>
          <p:nvPr>
            <p:ph idx="1"/>
          </p:nvPr>
        </p:nvSpPr>
        <p:spPr>
          <a:xfrm>
            <a:off x="1097280" y="1758462"/>
            <a:ext cx="10058400" cy="4110632"/>
          </a:xfrm>
        </p:spPr>
        <p:txBody>
          <a:bodyPr/>
          <a:lstStyle/>
          <a:p>
            <a:r>
              <a:rPr lang="sl-SI" b="1" dirty="0" smtClean="0">
                <a:solidFill>
                  <a:srgbClr val="FF0000"/>
                </a:solidFill>
              </a:rPr>
              <a:t>RAZMISLI: Zakaj vidimo PASIVNE ČRTE čeprav niso IZRISANE?</a:t>
            </a:r>
          </a:p>
          <a:p>
            <a:endParaRPr lang="sl-SI" b="1" dirty="0" smtClean="0">
              <a:solidFill>
                <a:srgbClr val="FF0000"/>
              </a:solidFill>
            </a:endParaRPr>
          </a:p>
          <a:p>
            <a:r>
              <a:rPr lang="sl-SI" b="1" i="1" dirty="0" smtClean="0">
                <a:solidFill>
                  <a:srgbClr val="00B050"/>
                </a:solidFill>
              </a:rPr>
              <a:t>Pasivno linijo vidimo samo z možgani! Izluščijo jo na robu površin z izrazito teksturo, barvo, tonom, s katerim se ločijo od ozadja ali sosednjih oblik. Zato različno obarvane površine vidimo kot na videz omejene ploskve, pa čeprav niso orisane z </a:t>
            </a:r>
            <a:r>
              <a:rPr lang="sl-SI" b="1" i="1" dirty="0" err="1" smtClean="0">
                <a:solidFill>
                  <a:srgbClr val="00B050"/>
                </a:solidFill>
              </a:rPr>
              <a:t>medialno</a:t>
            </a:r>
            <a:r>
              <a:rPr lang="sl-SI" b="1" i="1" dirty="0" smtClean="0">
                <a:solidFill>
                  <a:srgbClr val="00B050"/>
                </a:solidFill>
              </a:rPr>
              <a:t> linijo (konturo).</a:t>
            </a:r>
          </a:p>
          <a:p>
            <a:endParaRPr lang="sl-SI" b="1" i="1" dirty="0">
              <a:solidFill>
                <a:srgbClr val="00B050"/>
              </a:solidFill>
            </a:endParaRPr>
          </a:p>
        </p:txBody>
      </p:sp>
      <p:pic>
        <p:nvPicPr>
          <p:cNvPr id="4" name="Slika 3" descr="2_2ELJslikaA.1.jpg"/>
          <p:cNvPicPr>
            <a:picLocks noChangeAspect="1"/>
          </p:cNvPicPr>
          <p:nvPr/>
        </p:nvPicPr>
        <p:blipFill>
          <a:blip r:embed="rId2" cstate="print"/>
          <a:stretch>
            <a:fillRect/>
          </a:stretch>
        </p:blipFill>
        <p:spPr>
          <a:xfrm>
            <a:off x="820264" y="3794408"/>
            <a:ext cx="1801368" cy="1801368"/>
          </a:xfrm>
          <a:prstGeom prst="rect">
            <a:avLst/>
          </a:prstGeom>
        </p:spPr>
      </p:pic>
      <p:pic>
        <p:nvPicPr>
          <p:cNvPr id="5" name="Slika 4" descr="2_2ELJslikaB.1.jpg"/>
          <p:cNvPicPr>
            <a:picLocks noChangeAspect="1"/>
          </p:cNvPicPr>
          <p:nvPr/>
        </p:nvPicPr>
        <p:blipFill>
          <a:blip r:embed="rId3" cstate="print"/>
          <a:stretch>
            <a:fillRect/>
          </a:stretch>
        </p:blipFill>
        <p:spPr>
          <a:xfrm>
            <a:off x="2803809" y="3850680"/>
            <a:ext cx="1801368" cy="1801368"/>
          </a:xfrm>
          <a:prstGeom prst="rect">
            <a:avLst/>
          </a:prstGeom>
        </p:spPr>
      </p:pic>
      <p:pic>
        <p:nvPicPr>
          <p:cNvPr id="6" name="Slika 5" descr="2_2ELJslikaC.gif"/>
          <p:cNvPicPr>
            <a:picLocks noChangeAspect="1"/>
          </p:cNvPicPr>
          <p:nvPr/>
        </p:nvPicPr>
        <p:blipFill>
          <a:blip r:embed="rId4" cstate="print"/>
          <a:stretch>
            <a:fillRect/>
          </a:stretch>
        </p:blipFill>
        <p:spPr>
          <a:xfrm>
            <a:off x="5841681" y="3597885"/>
            <a:ext cx="3260115" cy="3260115"/>
          </a:xfrm>
          <a:prstGeom prst="rect">
            <a:avLst/>
          </a:prstGeom>
        </p:spPr>
      </p:pic>
    </p:spTree>
    <p:extLst>
      <p:ext uri="{BB962C8B-B14F-4D97-AF65-F5344CB8AC3E}">
        <p14:creationId xmlns:p14="http://schemas.microsoft.com/office/powerpoint/2010/main" val="362271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286603"/>
            <a:ext cx="10058400" cy="3912173"/>
          </a:xfrm>
        </p:spPr>
        <p:txBody>
          <a:bodyPr>
            <a:normAutofit/>
          </a:bodyPr>
          <a:lstStyle/>
          <a:p>
            <a:pPr algn="ctr"/>
            <a:r>
              <a:rPr lang="sl-SI" dirty="0" smtClean="0">
                <a:solidFill>
                  <a:srgbClr val="FF0000"/>
                </a:solidFill>
              </a:rPr>
              <a:t>Utrdimo znanje o </a:t>
            </a:r>
            <a:br>
              <a:rPr lang="sl-SI" dirty="0" smtClean="0">
                <a:solidFill>
                  <a:srgbClr val="FF0000"/>
                </a:solidFill>
              </a:rPr>
            </a:br>
            <a:r>
              <a:rPr lang="sl-SI" dirty="0" smtClean="0">
                <a:solidFill>
                  <a:srgbClr val="FF0000"/>
                </a:solidFill>
              </a:rPr>
              <a:t>likovnih prvinah</a:t>
            </a:r>
            <a:br>
              <a:rPr lang="sl-SI" dirty="0" smtClean="0">
                <a:solidFill>
                  <a:srgbClr val="FF0000"/>
                </a:solidFill>
              </a:rPr>
            </a:br>
            <a:r>
              <a:rPr lang="sl-SI" dirty="0" smtClean="0">
                <a:solidFill>
                  <a:srgbClr val="FF0000"/>
                </a:solidFill>
              </a:rPr>
              <a:t> točki in liniji</a:t>
            </a:r>
            <a:endParaRPr lang="sl-SI" dirty="0">
              <a:solidFill>
                <a:srgbClr val="FF0000"/>
              </a:solidFill>
            </a:endParaRPr>
          </a:p>
        </p:txBody>
      </p:sp>
      <p:pic>
        <p:nvPicPr>
          <p:cNvPr id="3" name="Slika 2"/>
          <p:cNvPicPr>
            <a:picLocks noChangeAspect="1"/>
          </p:cNvPicPr>
          <p:nvPr/>
        </p:nvPicPr>
        <p:blipFill>
          <a:blip r:embed="rId2"/>
          <a:stretch>
            <a:fillRect/>
          </a:stretch>
        </p:blipFill>
        <p:spPr>
          <a:xfrm>
            <a:off x="-93306" y="153760"/>
            <a:ext cx="4170660" cy="3111954"/>
          </a:xfrm>
          <a:prstGeom prst="rect">
            <a:avLst/>
          </a:prstGeom>
        </p:spPr>
      </p:pic>
      <p:pic>
        <p:nvPicPr>
          <p:cNvPr id="4" name="Slika 3"/>
          <p:cNvPicPr>
            <a:picLocks noChangeAspect="1"/>
          </p:cNvPicPr>
          <p:nvPr/>
        </p:nvPicPr>
        <p:blipFill>
          <a:blip r:embed="rId3"/>
          <a:stretch>
            <a:fillRect/>
          </a:stretch>
        </p:blipFill>
        <p:spPr>
          <a:xfrm>
            <a:off x="8441094" y="-297647"/>
            <a:ext cx="3750906" cy="3563361"/>
          </a:xfrm>
          <a:prstGeom prst="rect">
            <a:avLst/>
          </a:prstGeom>
        </p:spPr>
      </p:pic>
      <p:pic>
        <p:nvPicPr>
          <p:cNvPr id="5" name="Slika 4"/>
          <p:cNvPicPr>
            <a:picLocks noChangeAspect="1"/>
          </p:cNvPicPr>
          <p:nvPr/>
        </p:nvPicPr>
        <p:blipFill>
          <a:blip r:embed="rId4"/>
          <a:stretch>
            <a:fillRect/>
          </a:stretch>
        </p:blipFill>
        <p:spPr>
          <a:xfrm>
            <a:off x="125123" y="3326118"/>
            <a:ext cx="2636737" cy="3443901"/>
          </a:xfrm>
          <a:prstGeom prst="rect">
            <a:avLst/>
          </a:prstGeom>
        </p:spPr>
      </p:pic>
      <p:pic>
        <p:nvPicPr>
          <p:cNvPr id="6" name="Slika 5"/>
          <p:cNvPicPr>
            <a:picLocks noChangeAspect="1"/>
          </p:cNvPicPr>
          <p:nvPr/>
        </p:nvPicPr>
        <p:blipFill>
          <a:blip r:embed="rId5"/>
          <a:stretch>
            <a:fillRect/>
          </a:stretch>
        </p:blipFill>
        <p:spPr>
          <a:xfrm>
            <a:off x="4620402" y="4436394"/>
            <a:ext cx="1962150" cy="2333625"/>
          </a:xfrm>
          <a:prstGeom prst="rect">
            <a:avLst/>
          </a:prstGeom>
        </p:spPr>
      </p:pic>
      <p:pic>
        <p:nvPicPr>
          <p:cNvPr id="7" name="Slika 6"/>
          <p:cNvPicPr>
            <a:picLocks noChangeAspect="1"/>
          </p:cNvPicPr>
          <p:nvPr/>
        </p:nvPicPr>
        <p:blipFill>
          <a:blip r:embed="rId6"/>
          <a:stretch>
            <a:fillRect/>
          </a:stretch>
        </p:blipFill>
        <p:spPr>
          <a:xfrm>
            <a:off x="8833854" y="3170687"/>
            <a:ext cx="3147151" cy="4001152"/>
          </a:xfrm>
          <a:prstGeom prst="rect">
            <a:avLst/>
          </a:prstGeom>
        </p:spPr>
      </p:pic>
    </p:spTree>
    <p:extLst>
      <p:ext uri="{BB962C8B-B14F-4D97-AF65-F5344CB8AC3E}">
        <p14:creationId xmlns:p14="http://schemas.microsoft.com/office/powerpoint/2010/main" val="293110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r>
              <a:rPr lang="sl-SI" sz="2800" b="1" dirty="0" smtClean="0">
                <a:solidFill>
                  <a:srgbClr val="FF0000"/>
                </a:solidFill>
              </a:rPr>
              <a:t>TOČKA IN NJENA VELIKOST</a:t>
            </a:r>
          </a:p>
          <a:p>
            <a:r>
              <a:rPr lang="sl-SI" sz="2800" b="1" dirty="0" smtClean="0">
                <a:solidFill>
                  <a:srgbClr val="00B050"/>
                </a:solidFill>
              </a:rPr>
              <a:t>A) VELIKOST TOČKE JE ODVISNA OD VELIKOSTI SLIKOVNE PLOSKVE</a:t>
            </a:r>
          </a:p>
          <a:p>
            <a:r>
              <a:rPr lang="sl-SI" sz="2800" b="1" dirty="0" smtClean="0">
                <a:solidFill>
                  <a:srgbClr val="00B050"/>
                </a:solidFill>
              </a:rPr>
              <a:t>B) ODVISNA JE TUDI OD RAZMERJA NJENE VELIKOSTI DO DRUGIH PRVIN NA SIKOVNI PLOSKVI</a:t>
            </a:r>
          </a:p>
          <a:p>
            <a:r>
              <a:rPr lang="sl-SI" sz="2800" dirty="0" smtClean="0">
                <a:solidFill>
                  <a:srgbClr val="FF0000"/>
                </a:solidFill>
              </a:rPr>
              <a:t>1. NARIŠI PRIMER KO DELUJE TOČKA VEČJA IN PRIMER KO ISTA TOČKA DELUJE MANJŠA!</a:t>
            </a:r>
          </a:p>
          <a:p>
            <a:r>
              <a:rPr lang="sl-SI" sz="2800" dirty="0" smtClean="0">
                <a:solidFill>
                  <a:srgbClr val="FF0000"/>
                </a:solidFill>
              </a:rPr>
              <a:t>2. NARIŠI PRIMER ZAPRTE TOČKE IN PRIMER ODPRTE TOČKE!</a:t>
            </a:r>
          </a:p>
          <a:p>
            <a:endParaRPr lang="sl-SI" dirty="0" smtClean="0">
              <a:solidFill>
                <a:srgbClr val="FF0000"/>
              </a:solidFill>
            </a:endParaRPr>
          </a:p>
          <a:p>
            <a:endParaRPr lang="sl-SI" dirty="0" smtClean="0">
              <a:solidFill>
                <a:srgbClr val="FF0000"/>
              </a:solidFill>
            </a:endParaRPr>
          </a:p>
          <a:p>
            <a:endParaRPr lang="sl-SI" dirty="0">
              <a:solidFill>
                <a:srgbClr val="FF0000"/>
              </a:solidFill>
            </a:endParaRPr>
          </a:p>
        </p:txBody>
      </p:sp>
      <p:sp>
        <p:nvSpPr>
          <p:cNvPr id="4" name="Naslov 3"/>
          <p:cNvSpPr>
            <a:spLocks noGrp="1"/>
          </p:cNvSpPr>
          <p:nvPr>
            <p:ph type="title"/>
          </p:nvPr>
        </p:nvSpPr>
        <p:spPr/>
        <p:txBody>
          <a:bodyPr/>
          <a:lstStyle/>
          <a:p>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207" y="0"/>
            <a:ext cx="10058400" cy="1450757"/>
          </a:xfrm>
        </p:spPr>
        <p:txBody>
          <a:bodyPr/>
          <a:lstStyle/>
          <a:p>
            <a:r>
              <a:rPr lang="sl-SI" b="1" dirty="0" smtClean="0">
                <a:solidFill>
                  <a:srgbClr val="00B050"/>
                </a:solidFill>
              </a:rPr>
              <a:t>ČRTA- LINIJA</a:t>
            </a:r>
            <a:br>
              <a:rPr lang="sl-SI" b="1" dirty="0" smtClean="0">
                <a:solidFill>
                  <a:srgbClr val="00B050"/>
                </a:solidFill>
              </a:rPr>
            </a:br>
            <a:endParaRPr lang="sl-SI" dirty="0"/>
          </a:p>
        </p:txBody>
      </p:sp>
      <p:sp>
        <p:nvSpPr>
          <p:cNvPr id="3" name="Ograda vsebine 2"/>
          <p:cNvSpPr>
            <a:spLocks noGrp="1"/>
          </p:cNvSpPr>
          <p:nvPr>
            <p:ph idx="1"/>
          </p:nvPr>
        </p:nvSpPr>
        <p:spPr>
          <a:xfrm>
            <a:off x="0" y="1048215"/>
            <a:ext cx="12192000" cy="5330283"/>
          </a:xfrm>
        </p:spPr>
        <p:txBody>
          <a:bodyPr>
            <a:normAutofit fontScale="92500"/>
          </a:bodyPr>
          <a:lstStyle/>
          <a:p>
            <a:r>
              <a:rPr lang="sl-SI" sz="2400" dirty="0" smtClean="0">
                <a:solidFill>
                  <a:srgbClr val="FF0000"/>
                </a:solidFill>
              </a:rPr>
              <a:t>1</a:t>
            </a:r>
            <a:r>
              <a:rPr lang="sl-SI" sz="2400" b="1" dirty="0" smtClean="0">
                <a:solidFill>
                  <a:srgbClr val="FF0000"/>
                </a:solidFill>
              </a:rPr>
              <a:t>) NARIŠI NEKAJ PRIMEROV AKTIVNE LINIJE </a:t>
            </a:r>
            <a:r>
              <a:rPr lang="sl-SI" sz="2400" dirty="0" smtClean="0">
                <a:solidFill>
                  <a:schemeClr val="tx1"/>
                </a:solidFill>
              </a:rPr>
              <a:t>( pot konice svinčnika, ki se giblje svobodno,neomejeno..)</a:t>
            </a:r>
            <a:r>
              <a:rPr lang="sl-SI" sz="2400" dirty="0" smtClean="0">
                <a:solidFill>
                  <a:srgbClr val="FF0000"/>
                </a:solidFill>
              </a:rPr>
              <a:t>,  </a:t>
            </a:r>
            <a:r>
              <a:rPr lang="sl-SI" sz="2400" b="1" dirty="0" smtClean="0">
                <a:solidFill>
                  <a:srgbClr val="FF0000"/>
                </a:solidFill>
              </a:rPr>
              <a:t>PASIVNE LINIJE </a:t>
            </a:r>
            <a:r>
              <a:rPr lang="sl-SI" sz="2400" dirty="0" smtClean="0">
                <a:solidFill>
                  <a:schemeClr val="tx1"/>
                </a:solidFill>
              </a:rPr>
              <a:t>( nastane kot posledica strukturnih linij, ki določajo lastnosti določene ploskve) </a:t>
            </a:r>
            <a:r>
              <a:rPr lang="sl-SI" sz="2400" b="1" dirty="0" smtClean="0">
                <a:solidFill>
                  <a:srgbClr val="FF0000"/>
                </a:solidFill>
              </a:rPr>
              <a:t>IN MEDIALNE LINIJE </a:t>
            </a:r>
            <a:r>
              <a:rPr lang="sl-SI" sz="2400" dirty="0" smtClean="0">
                <a:solidFill>
                  <a:srgbClr val="FF0000"/>
                </a:solidFill>
              </a:rPr>
              <a:t>( </a:t>
            </a:r>
            <a:r>
              <a:rPr lang="sl-SI" sz="2400" dirty="0" smtClean="0">
                <a:solidFill>
                  <a:schemeClr val="tx1"/>
                </a:solidFill>
              </a:rPr>
              <a:t>črta omeji neko zaključeno površino s </a:t>
            </a:r>
            <a:r>
              <a:rPr lang="sl-SI" sz="2400" dirty="0" err="1" smtClean="0">
                <a:solidFill>
                  <a:schemeClr val="tx1"/>
                </a:solidFill>
              </a:rPr>
              <a:t>konturno</a:t>
            </a:r>
            <a:r>
              <a:rPr lang="sl-SI" sz="2400" dirty="0" smtClean="0">
                <a:solidFill>
                  <a:schemeClr val="tx1"/>
                </a:solidFill>
              </a:rPr>
              <a:t> črto, ki oriše neko ploskev)</a:t>
            </a:r>
          </a:p>
          <a:p>
            <a:r>
              <a:rPr lang="sl-SI" sz="2400" dirty="0" smtClean="0">
                <a:solidFill>
                  <a:schemeClr val="tx1"/>
                </a:solidFill>
              </a:rPr>
              <a:t>2) </a:t>
            </a:r>
            <a:r>
              <a:rPr lang="sl-SI" sz="2400" b="1" dirty="0" smtClean="0">
                <a:solidFill>
                  <a:srgbClr val="FF0000"/>
                </a:solidFill>
              </a:rPr>
              <a:t>Nariši tri FORMALNE LINIJE </a:t>
            </a:r>
            <a:r>
              <a:rPr lang="sl-SI" sz="2400" dirty="0" smtClean="0">
                <a:solidFill>
                  <a:schemeClr val="tx1"/>
                </a:solidFill>
              </a:rPr>
              <a:t>(s pomočjo orodja, pripomočkov..) </a:t>
            </a:r>
            <a:r>
              <a:rPr lang="sl-SI" sz="2400" dirty="0" smtClean="0">
                <a:solidFill>
                  <a:srgbClr val="FF0000"/>
                </a:solidFill>
              </a:rPr>
              <a:t>in tri </a:t>
            </a:r>
            <a:r>
              <a:rPr lang="sl-SI" sz="2400" b="1" dirty="0" smtClean="0">
                <a:solidFill>
                  <a:srgbClr val="FF0000"/>
                </a:solidFill>
              </a:rPr>
              <a:t>NEFORMALNE LINIJE </a:t>
            </a:r>
            <a:r>
              <a:rPr lang="sl-SI" sz="2400" dirty="0" smtClean="0">
                <a:solidFill>
                  <a:srgbClr val="FF0000"/>
                </a:solidFill>
              </a:rPr>
              <a:t>(</a:t>
            </a:r>
            <a:r>
              <a:rPr lang="sl-SI" sz="2400" dirty="0" smtClean="0">
                <a:solidFill>
                  <a:schemeClr val="tx1"/>
                </a:solidFill>
              </a:rPr>
              <a:t>osebne s prosto roko – tudi kaligrafija</a:t>
            </a:r>
            <a:r>
              <a:rPr lang="sl-SI" sz="2400" dirty="0" smtClean="0">
                <a:solidFill>
                  <a:srgbClr val="FF0000"/>
                </a:solidFill>
              </a:rPr>
              <a:t>)</a:t>
            </a:r>
          </a:p>
          <a:p>
            <a:r>
              <a:rPr lang="sl-SI" sz="2400" b="1" dirty="0" smtClean="0">
                <a:solidFill>
                  <a:srgbClr val="FF0000"/>
                </a:solidFill>
              </a:rPr>
              <a:t>Preberi kakšne so črte  in jih upodobi glede na navedeno</a:t>
            </a:r>
            <a:r>
              <a:rPr lang="sl-SI" sz="2400" dirty="0" smtClean="0">
                <a:solidFill>
                  <a:srgbClr val="FF0000"/>
                </a:solidFill>
              </a:rPr>
              <a:t>:</a:t>
            </a:r>
          </a:p>
          <a:p>
            <a:r>
              <a:rPr lang="sl-SI" sz="2400" dirty="0" smtClean="0">
                <a:solidFill>
                  <a:srgbClr val="FF0000"/>
                </a:solidFill>
              </a:rPr>
              <a:t>A) </a:t>
            </a:r>
            <a:r>
              <a:rPr lang="sl-SI" sz="2400" b="1" dirty="0" smtClean="0">
                <a:solidFill>
                  <a:srgbClr val="FF0000"/>
                </a:solidFill>
              </a:rPr>
              <a:t>Glede na izvedbo </a:t>
            </a:r>
            <a:r>
              <a:rPr lang="sl-SI" sz="2400" dirty="0" smtClean="0">
                <a:solidFill>
                  <a:schemeClr val="tx1"/>
                </a:solidFill>
              </a:rPr>
              <a:t>(formalne in neformalne)</a:t>
            </a:r>
          </a:p>
          <a:p>
            <a:r>
              <a:rPr lang="sl-SI" sz="2400" dirty="0" smtClean="0">
                <a:solidFill>
                  <a:srgbClr val="FF0000"/>
                </a:solidFill>
              </a:rPr>
              <a:t>B) </a:t>
            </a:r>
            <a:r>
              <a:rPr lang="sl-SI" sz="2400" b="1" dirty="0" smtClean="0">
                <a:solidFill>
                  <a:srgbClr val="FF0000"/>
                </a:solidFill>
              </a:rPr>
              <a:t>Glede na tok </a:t>
            </a:r>
            <a:r>
              <a:rPr lang="sl-SI" sz="2400" dirty="0" smtClean="0">
                <a:solidFill>
                  <a:schemeClr val="tx1"/>
                </a:solidFill>
              </a:rPr>
              <a:t>(prekinjene, neprekinjene in črtkane)</a:t>
            </a:r>
          </a:p>
          <a:p>
            <a:r>
              <a:rPr lang="sl-SI" sz="2400" dirty="0" smtClean="0">
                <a:solidFill>
                  <a:srgbClr val="FF0000"/>
                </a:solidFill>
              </a:rPr>
              <a:t>C) </a:t>
            </a:r>
            <a:r>
              <a:rPr lang="sl-SI" sz="2400" b="1" dirty="0" smtClean="0">
                <a:solidFill>
                  <a:srgbClr val="FF0000"/>
                </a:solidFill>
              </a:rPr>
              <a:t>Glede na obliko </a:t>
            </a:r>
            <a:r>
              <a:rPr lang="sl-SI" sz="2400" dirty="0" smtClean="0">
                <a:solidFill>
                  <a:schemeClr val="tx1"/>
                </a:solidFill>
              </a:rPr>
              <a:t>(ravne, lomljene, nazobčane, krivulje, različno debele, enakomerne in neenakomerne…</a:t>
            </a:r>
          </a:p>
          <a:p>
            <a:r>
              <a:rPr lang="sl-SI" sz="2400" dirty="0" smtClean="0">
                <a:solidFill>
                  <a:srgbClr val="FF0000"/>
                </a:solidFill>
              </a:rPr>
              <a:t>D) </a:t>
            </a:r>
            <a:r>
              <a:rPr lang="sl-SI" sz="2400" b="1" dirty="0" smtClean="0">
                <a:solidFill>
                  <a:srgbClr val="FF0000"/>
                </a:solidFill>
              </a:rPr>
              <a:t>Glede na velikost </a:t>
            </a:r>
            <a:r>
              <a:rPr lang="sl-SI" sz="2400" dirty="0" smtClean="0">
                <a:solidFill>
                  <a:schemeClr val="tx1"/>
                </a:solidFill>
              </a:rPr>
              <a:t>( dolge, kratke, široke, ozke, debele, tanke=</a:t>
            </a:r>
          </a:p>
          <a:p>
            <a:r>
              <a:rPr lang="sl-SI" sz="2400" dirty="0" smtClean="0">
                <a:solidFill>
                  <a:srgbClr val="FF0000"/>
                </a:solidFill>
              </a:rPr>
              <a:t>E) </a:t>
            </a:r>
            <a:r>
              <a:rPr lang="sl-SI" sz="2400" b="1" dirty="0" smtClean="0">
                <a:solidFill>
                  <a:srgbClr val="FF0000"/>
                </a:solidFill>
              </a:rPr>
              <a:t>Glede na smer </a:t>
            </a:r>
            <a:r>
              <a:rPr lang="sl-SI" sz="2400" dirty="0" smtClean="0">
                <a:solidFill>
                  <a:schemeClr val="tx1"/>
                </a:solidFill>
              </a:rPr>
              <a:t>( imajo različno simboliko in psihološko učinkovanje) nariši eno navpično in eno  enako vodoravno linijo, OPAZUJ NARISANO IN ZAPIŠI KAJ OPAZIŠ!</a:t>
            </a:r>
          </a:p>
          <a:p>
            <a:endParaRPr lang="sl-SI" sz="2400" dirty="0" smtClean="0">
              <a:solidFill>
                <a:srgbClr val="FF0000"/>
              </a:solidFill>
            </a:endParaRPr>
          </a:p>
          <a:p>
            <a:endParaRPr lang="sl-S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10058400" cy="1450757"/>
          </a:xfrm>
        </p:spPr>
        <p:txBody>
          <a:bodyPr/>
          <a:lstStyle/>
          <a:p>
            <a:r>
              <a:rPr lang="sl-SI" dirty="0" smtClean="0"/>
              <a:t>Likovna naloga</a:t>
            </a:r>
            <a:endParaRPr lang="sl-SI" dirty="0"/>
          </a:p>
        </p:txBody>
      </p:sp>
      <p:sp>
        <p:nvSpPr>
          <p:cNvPr id="3" name="Ograda besedila 2"/>
          <p:cNvSpPr>
            <a:spLocks noGrp="1"/>
          </p:cNvSpPr>
          <p:nvPr>
            <p:ph type="body" idx="1"/>
          </p:nvPr>
        </p:nvSpPr>
        <p:spPr>
          <a:xfrm>
            <a:off x="0" y="1846051"/>
            <a:ext cx="6035040" cy="4596951"/>
          </a:xfrm>
        </p:spPr>
        <p:txBody>
          <a:bodyPr/>
          <a:lstStyle/>
          <a:p>
            <a:r>
              <a:rPr lang="sl-SI" dirty="0" smtClean="0"/>
              <a:t>Tonska </a:t>
            </a:r>
            <a:r>
              <a:rPr lang="sl-SI" dirty="0" err="1" smtClean="0"/>
              <a:t>modelacija</a:t>
            </a:r>
            <a:endParaRPr lang="sl-SI" dirty="0" smtClean="0"/>
          </a:p>
          <a:p>
            <a:endParaRPr lang="sl-SI" dirty="0"/>
          </a:p>
        </p:txBody>
      </p:sp>
      <p:pic>
        <p:nvPicPr>
          <p:cNvPr id="7" name="Ograda vsebine 6" descr="kandinski.jpg"/>
          <p:cNvPicPr>
            <a:picLocks noGrp="1" noChangeAspect="1"/>
          </p:cNvPicPr>
          <p:nvPr>
            <p:ph sz="half" idx="2"/>
          </p:nvPr>
        </p:nvPicPr>
        <p:blipFill>
          <a:blip r:embed="rId2" cstate="print"/>
          <a:srcRect b="20662"/>
          <a:stretch>
            <a:fillRect/>
          </a:stretch>
        </p:blipFill>
        <p:spPr>
          <a:xfrm>
            <a:off x="6353625" y="3217699"/>
            <a:ext cx="2635630" cy="3000221"/>
          </a:xfrm>
        </p:spPr>
      </p:pic>
      <p:sp>
        <p:nvSpPr>
          <p:cNvPr id="5" name="Ograda besedila 4"/>
          <p:cNvSpPr>
            <a:spLocks noGrp="1"/>
          </p:cNvSpPr>
          <p:nvPr>
            <p:ph type="body" sz="quarter" idx="3"/>
          </p:nvPr>
        </p:nvSpPr>
        <p:spPr>
          <a:xfrm>
            <a:off x="6133514" y="270471"/>
            <a:ext cx="4937760" cy="736282"/>
          </a:xfrm>
        </p:spPr>
        <p:txBody>
          <a:bodyPr/>
          <a:lstStyle/>
          <a:p>
            <a:r>
              <a:rPr lang="sl-SI" dirty="0" err="1" smtClean="0"/>
              <a:t>pointilizem</a:t>
            </a:r>
            <a:endParaRPr lang="sl-SI" dirty="0"/>
          </a:p>
        </p:txBody>
      </p:sp>
      <p:sp>
        <p:nvSpPr>
          <p:cNvPr id="6" name="Ograda vsebine 5"/>
          <p:cNvSpPr>
            <a:spLocks noGrp="1"/>
          </p:cNvSpPr>
          <p:nvPr>
            <p:ph sz="quarter" idx="4"/>
          </p:nvPr>
        </p:nvSpPr>
        <p:spPr>
          <a:xfrm>
            <a:off x="6907237" y="809805"/>
            <a:ext cx="4937760" cy="3378200"/>
          </a:xfrm>
        </p:spPr>
        <p:txBody>
          <a:bodyPr/>
          <a:lstStyle/>
          <a:p>
            <a:r>
              <a:rPr lang="sl-SI" b="1" dirty="0" err="1" smtClean="0"/>
              <a:t>Pointilizem</a:t>
            </a:r>
            <a:r>
              <a:rPr lang="sl-SI" dirty="0" smtClean="0"/>
              <a:t> je ime </a:t>
            </a:r>
            <a:r>
              <a:rPr lang="sl-SI" b="1" dirty="0" smtClean="0"/>
              <a:t>slikarskega</a:t>
            </a:r>
            <a:r>
              <a:rPr lang="sl-SI" dirty="0" smtClean="0"/>
              <a:t> gibanja, ki se je razvilo v </a:t>
            </a:r>
            <a:r>
              <a:rPr lang="sl-SI" b="1" dirty="0" smtClean="0"/>
              <a:t>19. stoletju</a:t>
            </a:r>
            <a:r>
              <a:rPr lang="sl-SI" dirty="0" smtClean="0"/>
              <a:t> . Njegova glavna značilnost je uporaba </a:t>
            </a:r>
            <a:r>
              <a:rPr lang="sl-SI" b="1" dirty="0" smtClean="0"/>
              <a:t>prekinjenih</a:t>
            </a:r>
            <a:r>
              <a:rPr lang="sl-SI" dirty="0" smtClean="0"/>
              <a:t> </a:t>
            </a:r>
            <a:r>
              <a:rPr lang="sl-SI" b="1" dirty="0" smtClean="0"/>
              <a:t>točk</a:t>
            </a:r>
            <a:r>
              <a:rPr lang="sl-SI" dirty="0" smtClean="0"/>
              <a:t> in </a:t>
            </a:r>
            <a:r>
              <a:rPr lang="sl-SI" b="1" dirty="0" smtClean="0"/>
              <a:t>potez</a:t>
            </a:r>
            <a:r>
              <a:rPr lang="sl-SI" dirty="0" smtClean="0"/>
              <a:t> za ustvarjanje njegovih del.  Na površini so uporabili </a:t>
            </a:r>
            <a:r>
              <a:rPr lang="sl-SI" b="1" dirty="0" smtClean="0"/>
              <a:t>točke</a:t>
            </a:r>
            <a:r>
              <a:rPr lang="sl-SI" dirty="0" smtClean="0"/>
              <a:t> čistih tonov. To jim je omogočilo, da so razvili različne kromatične igre.</a:t>
            </a:r>
            <a:endParaRPr lang="sl-SI" dirty="0"/>
          </a:p>
        </p:txBody>
      </p:sp>
      <p:pic>
        <p:nvPicPr>
          <p:cNvPr id="8" name="Slika 7" descr="vaqnf.jpg"/>
          <p:cNvPicPr>
            <a:picLocks noChangeAspect="1"/>
          </p:cNvPicPr>
          <p:nvPr/>
        </p:nvPicPr>
        <p:blipFill>
          <a:blip r:embed="rId3" cstate="print"/>
          <a:stretch>
            <a:fillRect/>
          </a:stretch>
        </p:blipFill>
        <p:spPr>
          <a:xfrm>
            <a:off x="9017684" y="3137095"/>
            <a:ext cx="3074602" cy="2440160"/>
          </a:xfrm>
          <a:prstGeom prst="rect">
            <a:avLst/>
          </a:prstGeom>
        </p:spPr>
      </p:pic>
      <p:sp>
        <p:nvSpPr>
          <p:cNvPr id="9" name="PoljeZBesedilom 8"/>
          <p:cNvSpPr txBox="1"/>
          <p:nvPr/>
        </p:nvSpPr>
        <p:spPr>
          <a:xfrm>
            <a:off x="6555545" y="6211669"/>
            <a:ext cx="5444197" cy="646331"/>
          </a:xfrm>
          <a:prstGeom prst="rect">
            <a:avLst/>
          </a:prstGeom>
          <a:noFill/>
        </p:spPr>
        <p:txBody>
          <a:bodyPr wrap="square" rtlCol="0">
            <a:spAutoFit/>
          </a:bodyPr>
          <a:lstStyle/>
          <a:p>
            <a:r>
              <a:rPr lang="sl-SI" dirty="0" err="1" smtClean="0"/>
              <a:t>Wasilly</a:t>
            </a:r>
            <a:r>
              <a:rPr lang="sl-SI" dirty="0" smtClean="0"/>
              <a:t> </a:t>
            </a:r>
            <a:r>
              <a:rPr lang="sl-SI" dirty="0" err="1" smtClean="0"/>
              <a:t>Kandinsky</a:t>
            </a:r>
            <a:r>
              <a:rPr lang="sl-SI" dirty="0" smtClean="0"/>
              <a:t>/Zaljubljenca na hrbtu konja/ in Van </a:t>
            </a:r>
            <a:r>
              <a:rPr lang="sl-SI" dirty="0" err="1" smtClean="0"/>
              <a:t>Gogh</a:t>
            </a:r>
            <a:r>
              <a:rPr lang="sl-SI" dirty="0" smtClean="0"/>
              <a:t>/Zvezdna noč</a:t>
            </a:r>
            <a:endParaRPr lang="sl-SI" dirty="0"/>
          </a:p>
        </p:txBody>
      </p:sp>
      <p:pic>
        <p:nvPicPr>
          <p:cNvPr id="10" name="Slika 9" descr="tonska modelacija.jpg"/>
          <p:cNvPicPr>
            <a:picLocks noChangeAspect="1"/>
          </p:cNvPicPr>
          <p:nvPr/>
        </p:nvPicPr>
        <p:blipFill>
          <a:blip r:embed="rId4" cstate="print"/>
          <a:srcRect l="21388" r="17328"/>
          <a:stretch>
            <a:fillRect/>
          </a:stretch>
        </p:blipFill>
        <p:spPr>
          <a:xfrm>
            <a:off x="253220" y="1413676"/>
            <a:ext cx="2363371" cy="2216424"/>
          </a:xfrm>
          <a:prstGeom prst="rect">
            <a:avLst/>
          </a:prstGeom>
        </p:spPr>
      </p:pic>
      <p:pic>
        <p:nvPicPr>
          <p:cNvPr id="11" name="Slika 10" descr="kopija-slon.jpg"/>
          <p:cNvPicPr>
            <a:picLocks noChangeAspect="1"/>
          </p:cNvPicPr>
          <p:nvPr/>
        </p:nvPicPr>
        <p:blipFill>
          <a:blip r:embed="rId5" cstate="print"/>
          <a:stretch>
            <a:fillRect/>
          </a:stretch>
        </p:blipFill>
        <p:spPr>
          <a:xfrm>
            <a:off x="0" y="4097423"/>
            <a:ext cx="3910818" cy="2760577"/>
          </a:xfrm>
          <a:prstGeom prst="rect">
            <a:avLst/>
          </a:prstGeom>
        </p:spPr>
      </p:pic>
      <p:sp>
        <p:nvSpPr>
          <p:cNvPr id="12" name="PoljeZBesedilom 11"/>
          <p:cNvSpPr txBox="1"/>
          <p:nvPr/>
        </p:nvSpPr>
        <p:spPr>
          <a:xfrm>
            <a:off x="3924886" y="0"/>
            <a:ext cx="2250830" cy="4893647"/>
          </a:xfrm>
          <a:prstGeom prst="rect">
            <a:avLst/>
          </a:prstGeom>
          <a:noFill/>
        </p:spPr>
        <p:txBody>
          <a:bodyPr wrap="square" rtlCol="0">
            <a:spAutoFit/>
          </a:bodyPr>
          <a:lstStyle/>
          <a:p>
            <a:r>
              <a:rPr lang="sl-SI" sz="2400" b="1" dirty="0" smtClean="0">
                <a:solidFill>
                  <a:srgbClr val="FF0000"/>
                </a:solidFill>
              </a:rPr>
              <a:t>Z različnimi velikostmi in razporeditvijo </a:t>
            </a:r>
            <a:r>
              <a:rPr lang="sl-SI" sz="2400" b="1" u="sng" dirty="0" smtClean="0">
                <a:solidFill>
                  <a:srgbClr val="FF0000"/>
                </a:solidFill>
                <a:effectLst>
                  <a:outerShdw blurRad="38100" dist="38100" dir="2700000" algn="tl">
                    <a:srgbClr val="000000">
                      <a:alpha val="43137"/>
                    </a:srgbClr>
                  </a:outerShdw>
                </a:effectLst>
              </a:rPr>
              <a:t>točk,</a:t>
            </a:r>
            <a:r>
              <a:rPr lang="sl-SI" sz="2400" b="1" dirty="0" smtClean="0">
                <a:solidFill>
                  <a:srgbClr val="FF0000"/>
                </a:solidFill>
              </a:rPr>
              <a:t> različnimi svetlostmi in gostoto ustvari svoje likovno delo.</a:t>
            </a:r>
          </a:p>
          <a:p>
            <a:r>
              <a:rPr lang="sl-SI" sz="2400" b="1" dirty="0" smtClean="0">
                <a:solidFill>
                  <a:srgbClr val="FF0000"/>
                </a:solidFill>
              </a:rPr>
              <a:t>Podlaga najmanj A4 format.</a:t>
            </a:r>
          </a:p>
          <a:p>
            <a:r>
              <a:rPr lang="sl-SI" sz="2400" b="1" dirty="0" smtClean="0">
                <a:solidFill>
                  <a:srgbClr val="FF0000"/>
                </a:solidFill>
              </a:rPr>
              <a:t>Tehnika tuš ali flomaster.</a:t>
            </a:r>
            <a:endParaRPr lang="sl-SI" sz="2400" b="1" dirty="0">
              <a:solidFill>
                <a:srgbClr val="FF0000"/>
              </a:solidFill>
            </a:endParaRPr>
          </a:p>
        </p:txBody>
      </p:sp>
      <p:sp>
        <p:nvSpPr>
          <p:cNvPr id="13" name="PoljeZBesedilom 12"/>
          <p:cNvSpPr txBox="1"/>
          <p:nvPr/>
        </p:nvSpPr>
        <p:spPr>
          <a:xfrm rot="20537045">
            <a:off x="3815121" y="5453808"/>
            <a:ext cx="2649775" cy="369332"/>
          </a:xfrm>
          <a:prstGeom prst="rect">
            <a:avLst/>
          </a:prstGeom>
          <a:noFill/>
        </p:spPr>
        <p:txBody>
          <a:bodyPr wrap="square" rtlCol="0">
            <a:spAutoFit/>
          </a:bodyPr>
          <a:lstStyle/>
          <a:p>
            <a:r>
              <a:rPr lang="sl-SI" b="1" dirty="0" smtClean="0">
                <a:solidFill>
                  <a:srgbClr val="00B0F0"/>
                </a:solidFill>
              </a:rPr>
              <a:t>KAJ MENIŠ O PRIMERIH? </a:t>
            </a:r>
            <a:endParaRPr lang="sl-SI" b="1" dirty="0">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a:srcRect t="11628" b="18716"/>
          <a:stretch/>
        </p:blipFill>
        <p:spPr>
          <a:xfrm>
            <a:off x="184728" y="0"/>
            <a:ext cx="11837714" cy="6742545"/>
          </a:xfrm>
          <a:prstGeom prst="rect">
            <a:avLst/>
          </a:prstGeom>
        </p:spPr>
      </p:pic>
      <p:sp>
        <p:nvSpPr>
          <p:cNvPr id="2" name="Pravokotnik 1"/>
          <p:cNvSpPr/>
          <p:nvPr/>
        </p:nvSpPr>
        <p:spPr>
          <a:xfrm>
            <a:off x="1163346" y="2967335"/>
            <a:ext cx="9865329" cy="3416320"/>
          </a:xfrm>
          <a:prstGeom prst="rect">
            <a:avLst/>
          </a:prstGeom>
          <a:noFill/>
        </p:spPr>
        <p:txBody>
          <a:bodyPr wrap="none" lIns="91440" tIns="45720" rIns="91440" bIns="45720">
            <a:spAutoFit/>
          </a:bodyPr>
          <a:lstStyle/>
          <a:p>
            <a:pPr algn="ctr"/>
            <a:r>
              <a:rPr lang="sl-SI" sz="5400" b="1" dirty="0" smtClean="0">
                <a:ln w="6600">
                  <a:solidFill>
                    <a:schemeClr val="accent2"/>
                  </a:solidFill>
                  <a:prstDash val="solid"/>
                </a:ln>
                <a:solidFill>
                  <a:srgbClr val="FFFFFF"/>
                </a:solidFill>
                <a:effectLst>
                  <a:outerShdw dist="38100" dir="2700000" algn="tl" rotWithShape="0">
                    <a:schemeClr val="accent2"/>
                  </a:outerShdw>
                </a:effectLst>
              </a:rPr>
              <a:t>DRUGI TEDEN NADALJUJEMO OD </a:t>
            </a:r>
          </a:p>
          <a:p>
            <a:pPr algn="ctr"/>
            <a:r>
              <a:rPr lang="sl-SI" sz="5400" b="1" dirty="0" smtClean="0">
                <a:ln w="6600">
                  <a:solidFill>
                    <a:schemeClr val="accent2"/>
                  </a:solidFill>
                  <a:prstDash val="solid"/>
                </a:ln>
                <a:solidFill>
                  <a:srgbClr val="FFFFFF"/>
                </a:solidFill>
                <a:effectLst>
                  <a:outerShdw dist="38100" dir="2700000" algn="tl" rotWithShape="0">
                    <a:schemeClr val="accent2"/>
                  </a:outerShdw>
                </a:effectLst>
              </a:rPr>
              <a:t>TUKAJ DALJE;)</a:t>
            </a:r>
          </a:p>
          <a:p>
            <a:pPr algn="ctr"/>
            <a:r>
              <a:rPr lang="sl-SI" sz="5400" b="1" cap="none" spc="0" dirty="0" smtClean="0">
                <a:ln w="6600">
                  <a:solidFill>
                    <a:schemeClr val="accent2"/>
                  </a:solidFill>
                  <a:prstDash val="solid"/>
                </a:ln>
                <a:solidFill>
                  <a:srgbClr val="FFFFFF"/>
                </a:solidFill>
                <a:effectLst>
                  <a:outerShdw dist="38100" dir="2700000" algn="tl" rotWithShape="0">
                    <a:schemeClr val="accent2"/>
                  </a:outerShdw>
                </a:effectLst>
              </a:rPr>
              <a:t>ZA DANES SMO KONČALI</a:t>
            </a:r>
          </a:p>
          <a:p>
            <a:pPr algn="ctr"/>
            <a:endParaRPr lang="sl-SI"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PoljeZBesedilom 3"/>
          <p:cNvSpPr txBox="1"/>
          <p:nvPr/>
        </p:nvSpPr>
        <p:spPr>
          <a:xfrm>
            <a:off x="563418" y="6003636"/>
            <a:ext cx="2244437" cy="369332"/>
          </a:xfrm>
          <a:prstGeom prst="rect">
            <a:avLst/>
          </a:prstGeom>
          <a:noFill/>
        </p:spPr>
        <p:txBody>
          <a:bodyPr wrap="square" rtlCol="0">
            <a:spAutoFit/>
          </a:bodyPr>
          <a:lstStyle/>
          <a:p>
            <a:r>
              <a:rPr lang="sl-SI" dirty="0" smtClean="0"/>
              <a:t>FRAKTAL</a:t>
            </a:r>
            <a:endParaRPr lang="sl-SI" dirty="0"/>
          </a:p>
        </p:txBody>
      </p:sp>
    </p:spTree>
    <p:extLst>
      <p:ext uri="{BB962C8B-B14F-4D97-AF65-F5344CB8AC3E}">
        <p14:creationId xmlns:p14="http://schemas.microsoft.com/office/powerpoint/2010/main" val="321946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4233" y="211015"/>
            <a:ext cx="11451101" cy="2755209"/>
          </a:xfrm>
        </p:spPr>
        <p:txBody>
          <a:bodyPr>
            <a:normAutofit/>
          </a:bodyPr>
          <a:lstStyle/>
          <a:p>
            <a:r>
              <a:rPr lang="sl-SI" sz="3200" dirty="0" smtClean="0"/>
              <a:t>Likovna prvina </a:t>
            </a:r>
            <a:r>
              <a:rPr lang="sl-SI" b="1" dirty="0" smtClean="0">
                <a:solidFill>
                  <a:srgbClr val="FF0000"/>
                </a:solidFill>
              </a:rPr>
              <a:t>svetlo-temno</a:t>
            </a:r>
            <a:r>
              <a:rPr lang="sl-SI" dirty="0" smtClean="0"/>
              <a:t> </a:t>
            </a:r>
            <a:r>
              <a:rPr lang="sl-SI" sz="3200" dirty="0" smtClean="0"/>
              <a:t>določa osvetlitev objektov na sliki in v resničnosti. Prikazuje učinke </a:t>
            </a:r>
            <a:r>
              <a:rPr lang="sl-SI" sz="3200" b="1" i="1" dirty="0" smtClean="0">
                <a:solidFill>
                  <a:srgbClr val="00B0F0"/>
                </a:solidFill>
              </a:rPr>
              <a:t>neposredno usmerjene</a:t>
            </a:r>
            <a:r>
              <a:rPr lang="sl-SI" sz="3200" dirty="0" smtClean="0">
                <a:solidFill>
                  <a:srgbClr val="00B0F0"/>
                </a:solidFill>
              </a:rPr>
              <a:t>, </a:t>
            </a:r>
            <a:r>
              <a:rPr lang="sl-SI" sz="3200" b="1" i="1" dirty="0" smtClean="0">
                <a:solidFill>
                  <a:srgbClr val="00B0F0"/>
                </a:solidFill>
              </a:rPr>
              <a:t>razpršene </a:t>
            </a:r>
            <a:r>
              <a:rPr lang="sl-SI" sz="3200" dirty="0" smtClean="0">
                <a:solidFill>
                  <a:srgbClr val="00B0F0"/>
                </a:solidFill>
              </a:rPr>
              <a:t>in </a:t>
            </a:r>
            <a:r>
              <a:rPr lang="sl-SI" sz="3200" b="1" i="1" dirty="0" smtClean="0">
                <a:solidFill>
                  <a:srgbClr val="00B0F0"/>
                </a:solidFill>
              </a:rPr>
              <a:t>odbite svetlobe</a:t>
            </a:r>
            <a:r>
              <a:rPr lang="sl-SI" sz="3200" b="1" i="1" dirty="0" smtClean="0"/>
              <a:t> </a:t>
            </a:r>
            <a:r>
              <a:rPr lang="sl-SI" sz="3200" dirty="0" smtClean="0"/>
              <a:t>na </a:t>
            </a:r>
            <a:r>
              <a:rPr lang="sl-SI" sz="3200" b="1" i="1" dirty="0" err="1" smtClean="0">
                <a:solidFill>
                  <a:srgbClr val="00B0F0"/>
                </a:solidFill>
              </a:rPr>
              <a:t>nasebno</a:t>
            </a:r>
            <a:r>
              <a:rPr lang="sl-SI" sz="3200" b="1" i="1" dirty="0" smtClean="0"/>
              <a:t> </a:t>
            </a:r>
            <a:br>
              <a:rPr lang="sl-SI" sz="3200" b="1" i="1" dirty="0" smtClean="0"/>
            </a:br>
            <a:r>
              <a:rPr lang="sl-SI" sz="3200" dirty="0" smtClean="0"/>
              <a:t>in </a:t>
            </a:r>
            <a:r>
              <a:rPr lang="sl-SI" sz="3200" b="1" i="1" dirty="0" err="1" smtClean="0">
                <a:solidFill>
                  <a:srgbClr val="00B0F0"/>
                </a:solidFill>
              </a:rPr>
              <a:t>odsebno</a:t>
            </a:r>
            <a:r>
              <a:rPr lang="sl-SI" sz="3200" b="1" i="1" dirty="0" smtClean="0">
                <a:solidFill>
                  <a:srgbClr val="00B0F0"/>
                </a:solidFill>
              </a:rPr>
              <a:t> (vrženo)</a:t>
            </a:r>
            <a:r>
              <a:rPr lang="sl-SI" sz="3200" dirty="0" smtClean="0">
                <a:solidFill>
                  <a:srgbClr val="00B0F0"/>
                </a:solidFill>
              </a:rPr>
              <a:t> </a:t>
            </a:r>
            <a:r>
              <a:rPr lang="sl-SI" sz="3200" b="1" i="1" dirty="0" smtClean="0">
                <a:solidFill>
                  <a:srgbClr val="00B0F0"/>
                </a:solidFill>
              </a:rPr>
              <a:t>senco</a:t>
            </a:r>
            <a:r>
              <a:rPr lang="sl-SI" sz="3200" dirty="0" smtClean="0">
                <a:solidFill>
                  <a:srgbClr val="00B0F0"/>
                </a:solidFill>
              </a:rPr>
              <a:t>. </a:t>
            </a:r>
            <a:r>
              <a:rPr lang="sl-SI" sz="3200" dirty="0" smtClean="0"/>
              <a:t>Definira </a:t>
            </a:r>
            <a:r>
              <a:rPr lang="sl-SI" sz="3200" b="1" dirty="0" smtClean="0">
                <a:solidFill>
                  <a:srgbClr val="FF0000"/>
                </a:solidFill>
              </a:rPr>
              <a:t>izrazite </a:t>
            </a:r>
            <a:r>
              <a:rPr lang="sl-SI" sz="3200" b="1" i="1" dirty="0" smtClean="0">
                <a:solidFill>
                  <a:srgbClr val="FF0000"/>
                </a:solidFill>
              </a:rPr>
              <a:t>(</a:t>
            </a:r>
            <a:r>
              <a:rPr lang="sl-SI" sz="3200" b="1" i="1" dirty="0" err="1" smtClean="0">
                <a:solidFill>
                  <a:srgbClr val="FF0000"/>
                </a:solidFill>
              </a:rPr>
              <a:t>durovske</a:t>
            </a:r>
            <a:r>
              <a:rPr lang="sl-SI" sz="3200" dirty="0" smtClean="0">
                <a:solidFill>
                  <a:srgbClr val="00B0F0"/>
                </a:solidFill>
              </a:rPr>
              <a:t>)</a:t>
            </a:r>
            <a:r>
              <a:rPr lang="sl-SI" sz="3200" dirty="0" smtClean="0"/>
              <a:t> in </a:t>
            </a:r>
            <a:r>
              <a:rPr lang="sl-SI" sz="3200" b="1" dirty="0" smtClean="0">
                <a:solidFill>
                  <a:srgbClr val="FFC000"/>
                </a:solidFill>
              </a:rPr>
              <a:t>manj izrazite </a:t>
            </a:r>
            <a:r>
              <a:rPr lang="sl-SI" sz="3200" b="1" i="1" dirty="0" smtClean="0">
                <a:solidFill>
                  <a:srgbClr val="FFC000"/>
                </a:solidFill>
              </a:rPr>
              <a:t>(molovske)</a:t>
            </a:r>
            <a:r>
              <a:rPr lang="sl-SI" sz="3200" b="1" dirty="0" smtClean="0">
                <a:solidFill>
                  <a:srgbClr val="FFC000"/>
                </a:solidFill>
              </a:rPr>
              <a:t> tonske prehode </a:t>
            </a:r>
            <a:r>
              <a:rPr lang="sl-SI" sz="3200" dirty="0" smtClean="0"/>
              <a:t>ter njihovo prehajanje ali </a:t>
            </a:r>
            <a:r>
              <a:rPr lang="sl-SI" sz="3200" dirty="0" err="1" smtClean="0"/>
              <a:t>modelacijo</a:t>
            </a:r>
            <a:r>
              <a:rPr lang="sl-SI" sz="3200" dirty="0" smtClean="0"/>
              <a:t>.</a:t>
            </a:r>
            <a:endParaRPr lang="sl-SI" sz="3200" dirty="0"/>
          </a:p>
        </p:txBody>
      </p:sp>
      <p:pic>
        <p:nvPicPr>
          <p:cNvPr id="4" name="Ograda vsebine 3" descr="2_3ELJslikaA.jpg"/>
          <p:cNvPicPr>
            <a:picLocks noGrp="1" noChangeAspect="1"/>
          </p:cNvPicPr>
          <p:nvPr>
            <p:ph idx="1"/>
          </p:nvPr>
        </p:nvPicPr>
        <p:blipFill>
          <a:blip r:embed="rId2" cstate="print"/>
          <a:stretch>
            <a:fillRect/>
          </a:stretch>
        </p:blipFill>
        <p:spPr>
          <a:xfrm>
            <a:off x="0" y="2969820"/>
            <a:ext cx="3340608" cy="2054352"/>
          </a:xfrm>
        </p:spPr>
      </p:pic>
      <p:pic>
        <p:nvPicPr>
          <p:cNvPr id="5" name="Slika 4" descr="2_3ELJslikaB.jpg"/>
          <p:cNvPicPr>
            <a:picLocks noChangeAspect="1"/>
          </p:cNvPicPr>
          <p:nvPr/>
        </p:nvPicPr>
        <p:blipFill>
          <a:blip r:embed="rId3" cstate="print"/>
          <a:stretch>
            <a:fillRect/>
          </a:stretch>
        </p:blipFill>
        <p:spPr>
          <a:xfrm>
            <a:off x="0" y="4803648"/>
            <a:ext cx="3340608" cy="2054352"/>
          </a:xfrm>
          <a:prstGeom prst="rect">
            <a:avLst/>
          </a:prstGeom>
        </p:spPr>
      </p:pic>
      <p:pic>
        <p:nvPicPr>
          <p:cNvPr id="6" name="Slika 5" descr="2_3ELJslikaC.jpg"/>
          <p:cNvPicPr>
            <a:picLocks noChangeAspect="1"/>
          </p:cNvPicPr>
          <p:nvPr/>
        </p:nvPicPr>
        <p:blipFill>
          <a:blip r:embed="rId4" cstate="print"/>
          <a:stretch>
            <a:fillRect/>
          </a:stretch>
        </p:blipFill>
        <p:spPr>
          <a:xfrm>
            <a:off x="3590290" y="3049517"/>
            <a:ext cx="4053564" cy="3041794"/>
          </a:xfrm>
          <a:prstGeom prst="rect">
            <a:avLst/>
          </a:prstGeom>
        </p:spPr>
      </p:pic>
      <p:pic>
        <p:nvPicPr>
          <p:cNvPr id="7" name="Slika 6" descr="2_3ELJslikaD.jpg"/>
          <p:cNvPicPr>
            <a:picLocks noChangeAspect="1"/>
          </p:cNvPicPr>
          <p:nvPr/>
        </p:nvPicPr>
        <p:blipFill>
          <a:blip r:embed="rId5" cstate="print"/>
          <a:stretch>
            <a:fillRect/>
          </a:stretch>
        </p:blipFill>
        <p:spPr>
          <a:xfrm>
            <a:off x="7708851" y="3104843"/>
            <a:ext cx="4065031" cy="29723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286603"/>
            <a:ext cx="10058400" cy="717007"/>
          </a:xfrm>
        </p:spPr>
        <p:txBody>
          <a:bodyPr>
            <a:normAutofit/>
          </a:bodyPr>
          <a:lstStyle/>
          <a:p>
            <a:r>
              <a:rPr lang="sl-SI" dirty="0" smtClean="0">
                <a:solidFill>
                  <a:srgbClr val="FF0000"/>
                </a:solidFill>
                <a:effectLst>
                  <a:outerShdw blurRad="38100" dist="38100" dir="2700000" algn="tl">
                    <a:srgbClr val="000000">
                      <a:alpha val="43137"/>
                    </a:srgbClr>
                  </a:outerShdw>
                </a:effectLst>
              </a:rPr>
              <a:t>SVETLO- TEMNO</a:t>
            </a:r>
            <a:endParaRPr lang="sl-SI" dirty="0">
              <a:solidFill>
                <a:srgbClr val="FF0000"/>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289932" y="1761894"/>
            <a:ext cx="11485756" cy="4549696"/>
          </a:xfrm>
        </p:spPr>
        <p:txBody>
          <a:bodyPr>
            <a:normAutofit/>
          </a:bodyPr>
          <a:lstStyle/>
          <a:p>
            <a:r>
              <a:rPr lang="sl-SI" sz="2400" dirty="0" smtClean="0"/>
              <a:t>SVETLOBA je temeljni dejavnik likovne umetnosti</a:t>
            </a:r>
          </a:p>
          <a:p>
            <a:r>
              <a:rPr lang="sl-SI" sz="2400" dirty="0" smtClean="0"/>
              <a:t>Prehod od svetlega k temnemu nam daje poglavitno informacijo o obliki teles in prostora.</a:t>
            </a:r>
          </a:p>
          <a:p>
            <a:r>
              <a:rPr lang="sl-SI" sz="2400" dirty="0" smtClean="0">
                <a:solidFill>
                  <a:srgbClr val="00B0F0"/>
                </a:solidFill>
              </a:rPr>
              <a:t>(odgovori: 1. Kako na tvoje razpoloženje vpliva močna svetloba, sončna svetloba, kako  mrak, tema?) 2. Ali meniš, da upodobljena svetloba na likovnih delih  učinkuje podobno, kot vpliva naravna svetloba nate??</a:t>
            </a:r>
          </a:p>
          <a:p>
            <a:endParaRPr lang="sl-SI" sz="2400" dirty="0" smtClean="0">
              <a:solidFill>
                <a:srgbClr val="00B0F0"/>
              </a:solidFill>
            </a:endParaRPr>
          </a:p>
          <a:p>
            <a:endParaRPr lang="sl-SI" sz="2400" dirty="0" smtClean="0">
              <a:solidFill>
                <a:srgbClr val="00B0F0"/>
              </a:solidFill>
            </a:endParaRPr>
          </a:p>
          <a:p>
            <a:endParaRPr lang="sl-SI" sz="2400" dirty="0">
              <a:solidFill>
                <a:srgbClr val="00B0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315563"/>
            <a:ext cx="10058400" cy="1450757"/>
          </a:xfrm>
        </p:spPr>
        <p:txBody>
          <a:bodyPr/>
          <a:lstStyle/>
          <a:p>
            <a:r>
              <a:rPr lang="sl-SI" b="1" dirty="0" smtClean="0">
                <a:solidFill>
                  <a:srgbClr val="FF0000"/>
                </a:solidFill>
                <a:effectLst>
                  <a:outerShdw blurRad="38100" dist="38100" dir="2700000" algn="tl">
                    <a:srgbClr val="000000">
                      <a:alpha val="43137"/>
                    </a:srgbClr>
                  </a:outerShdw>
                </a:effectLst>
              </a:rPr>
              <a:t>Funkcije svetlobe in teme v kompoziciji</a:t>
            </a:r>
            <a:endParaRPr lang="sl-SI" b="1" dirty="0">
              <a:solidFill>
                <a:srgbClr val="FF0000"/>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0" y="1382751"/>
            <a:ext cx="12192000" cy="4728117"/>
          </a:xfrm>
        </p:spPr>
        <p:txBody>
          <a:bodyPr/>
          <a:lstStyle/>
          <a:p>
            <a:r>
              <a:rPr lang="sl-SI" sz="2400" b="1" dirty="0" smtClean="0"/>
              <a:t>A) SVETLOSTNI KLJUČ KOMPOZICIJE</a:t>
            </a:r>
          </a:p>
          <a:p>
            <a:r>
              <a:rPr lang="sl-SI" sz="2400" dirty="0" smtClean="0"/>
              <a:t>VALEUR-fr. Vrednost ali svetlostni ključ kompozicije-ustvarjamo ga s pestrimi in </a:t>
            </a:r>
            <a:r>
              <a:rPr lang="sl-SI" sz="2400" dirty="0" err="1" smtClean="0"/>
              <a:t>nepestrimi</a:t>
            </a:r>
            <a:r>
              <a:rPr lang="sl-SI" sz="2400" dirty="0" smtClean="0"/>
              <a:t> barvami</a:t>
            </a:r>
          </a:p>
          <a:p>
            <a:r>
              <a:rPr lang="sl-SI" sz="2400" b="1" dirty="0" smtClean="0"/>
              <a:t>TON SLIKE- psihološko učinkuje podobno kot GLASBA</a:t>
            </a:r>
          </a:p>
          <a:p>
            <a:r>
              <a:rPr lang="sl-SI" sz="2400" b="1" dirty="0" smtClean="0"/>
              <a:t>&lt;Mehki prehodi barv- MEHEK ALI MOLOVSKI  SVETLOSTNI KLJUČ (otožno , odmaknjeno, privzdignjeno…)</a:t>
            </a:r>
          </a:p>
          <a:p>
            <a:r>
              <a:rPr lang="sl-SI" sz="2400" b="1" dirty="0" smtClean="0"/>
              <a:t>- Izraziti trši prehodi od ene svetlostne vrednosti k drugi pa TRD DUROVSKI SVETLOSTNI KLJUČ (</a:t>
            </a:r>
            <a:r>
              <a:rPr lang="sl-SI" sz="2400" b="1" smtClean="0"/>
              <a:t>delujejo ozemljeno</a:t>
            </a:r>
            <a:endParaRPr lang="sl-SI" sz="2400" b="1" dirty="0" smtClean="0"/>
          </a:p>
          <a:p>
            <a:r>
              <a:rPr lang="sl-SI" sz="2400" b="1" dirty="0" smtClean="0"/>
              <a:t> </a:t>
            </a:r>
          </a:p>
          <a:p>
            <a:endParaRPr lang="sl-SI" sz="2400" dirty="0" smtClean="0"/>
          </a:p>
          <a:p>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EA9C90-036F-48EC-85D2-1C21CEB680A7}"/>
              </a:ext>
            </a:extLst>
          </p:cNvPr>
          <p:cNvSpPr>
            <a:spLocks noGrp="1"/>
          </p:cNvSpPr>
          <p:nvPr>
            <p:ph type="title"/>
          </p:nvPr>
        </p:nvSpPr>
        <p:spPr/>
        <p:txBody>
          <a:bodyPr/>
          <a:lstStyle/>
          <a:p>
            <a:r>
              <a:rPr lang="sl-SI" b="1" dirty="0">
                <a:solidFill>
                  <a:schemeClr val="accent2"/>
                </a:solidFill>
                <a:effectLst>
                  <a:outerShdw blurRad="38100" dist="38100" dir="2700000" algn="tl">
                    <a:srgbClr val="000000">
                      <a:alpha val="43137"/>
                    </a:srgbClr>
                  </a:outerShdw>
                </a:effectLst>
              </a:rPr>
              <a:t>Vloga likovne teorije v likovni </a:t>
            </a:r>
            <a:r>
              <a:rPr lang="sl-SI" b="1" dirty="0" smtClean="0">
                <a:solidFill>
                  <a:schemeClr val="accent2"/>
                </a:solidFill>
                <a:effectLst>
                  <a:outerShdw blurRad="38100" dist="38100" dir="2700000" algn="tl">
                    <a:srgbClr val="000000">
                      <a:alpha val="43137"/>
                    </a:srgbClr>
                  </a:outerShdw>
                </a:effectLst>
              </a:rPr>
              <a:t>praksi !!! </a:t>
            </a:r>
            <a:endParaRPr lang="sl-SI" b="1" dirty="0">
              <a:solidFill>
                <a:schemeClr val="accent2"/>
              </a:solidFill>
              <a:effectLst>
                <a:outerShdw blurRad="38100" dist="38100" dir="2700000" algn="tl">
                  <a:srgbClr val="000000">
                    <a:alpha val="43137"/>
                  </a:srgbClr>
                </a:outerShdw>
              </a:effectLst>
            </a:endParaRPr>
          </a:p>
        </p:txBody>
      </p:sp>
      <p:sp>
        <p:nvSpPr>
          <p:cNvPr id="3" name="Označba mesta vsebine 2">
            <a:extLst>
              <a:ext uri="{FF2B5EF4-FFF2-40B4-BE49-F238E27FC236}">
                <a16:creationId xmlns:a16="http://schemas.microsoft.com/office/drawing/2014/main" id="{EC2C2D0D-6B91-43A6-BFEA-9CC4DB6D6456}"/>
              </a:ext>
            </a:extLst>
          </p:cNvPr>
          <p:cNvSpPr>
            <a:spLocks noGrp="1"/>
          </p:cNvSpPr>
          <p:nvPr>
            <p:ph sz="half" idx="1"/>
          </p:nvPr>
        </p:nvSpPr>
        <p:spPr/>
        <p:txBody>
          <a:bodyPr/>
          <a:lstStyle/>
          <a:p>
            <a:r>
              <a:rPr lang="sl-SI" i="1" dirty="0">
                <a:solidFill>
                  <a:schemeClr val="accent2"/>
                </a:solidFill>
                <a:effectLst>
                  <a:outerShdw blurRad="38100" dist="38100" dir="2700000" algn="tl">
                    <a:srgbClr val="000000">
                      <a:alpha val="43137"/>
                    </a:srgbClr>
                  </a:outerShdw>
                </a:effectLst>
              </a:rPr>
              <a:t>Kot gramatika oz. slovnica likovnega jezika je likovna teorija tista, ki proučuje gradnike umetnine. Proučuje in analizira principe likovnega izražanja in oblikovanja, ki so izpeljani iz čutnih zakonitosti vida in tipa ter likovne prakse. Likovna praksa je opravljanje slikanja, risanja, kiparjenja z uporabo materialov in orodij, neposredni akt delovanja</a:t>
            </a:r>
            <a:r>
              <a:rPr lang="sl-SI" dirty="0"/>
              <a:t>.</a:t>
            </a:r>
          </a:p>
        </p:txBody>
      </p:sp>
      <p:pic>
        <p:nvPicPr>
          <p:cNvPr id="5" name="Označba mesta vsebine 4">
            <a:extLst>
              <a:ext uri="{FF2B5EF4-FFF2-40B4-BE49-F238E27FC236}">
                <a16:creationId xmlns:a16="http://schemas.microsoft.com/office/drawing/2014/main" id="{938A39DE-BF3B-433B-8B9D-B76504BFDFEC}"/>
              </a:ext>
            </a:extLst>
          </p:cNvPr>
          <p:cNvPicPr>
            <a:picLocks noGrp="1" noChangeAspect="1"/>
          </p:cNvPicPr>
          <p:nvPr>
            <p:ph sz="half" idx="2"/>
          </p:nvPr>
        </p:nvPicPr>
        <p:blipFill>
          <a:blip r:embed="rId2" cstate="print"/>
          <a:stretch>
            <a:fillRect/>
          </a:stretch>
        </p:blipFill>
        <p:spPr>
          <a:xfrm>
            <a:off x="6658252" y="1841080"/>
            <a:ext cx="3908142" cy="3885017"/>
          </a:xfrm>
          <a:prstGeom prst="rect">
            <a:avLst/>
          </a:prstGeom>
        </p:spPr>
      </p:pic>
    </p:spTree>
    <p:extLst>
      <p:ext uri="{BB962C8B-B14F-4D97-AF65-F5344CB8AC3E}">
        <p14:creationId xmlns:p14="http://schemas.microsoft.com/office/powerpoint/2010/main" val="4185280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rPr>
              <a:t>BARVNA MODULACIJA IN MODELACIJA</a:t>
            </a:r>
            <a:endParaRPr lang="sl-SI" b="1" dirty="0">
              <a:solidFill>
                <a:srgbClr val="FF0000"/>
              </a:solidFill>
            </a:endParaRPr>
          </a:p>
        </p:txBody>
      </p:sp>
      <p:sp>
        <p:nvSpPr>
          <p:cNvPr id="3" name="Označba mesta vsebine 2"/>
          <p:cNvSpPr>
            <a:spLocks noGrp="1"/>
          </p:cNvSpPr>
          <p:nvPr>
            <p:ph idx="1"/>
          </p:nvPr>
        </p:nvSpPr>
        <p:spPr/>
        <p:txBody>
          <a:bodyPr/>
          <a:lstStyle/>
          <a:p>
            <a:r>
              <a:rPr lang="sl-SI" dirty="0" smtClean="0"/>
              <a:t>Z uporabo </a:t>
            </a:r>
            <a:r>
              <a:rPr lang="sl-SI" b="1" dirty="0" smtClean="0">
                <a:solidFill>
                  <a:srgbClr val="FF0000"/>
                </a:solidFill>
              </a:rPr>
              <a:t>MODULACIJE </a:t>
            </a:r>
            <a:r>
              <a:rPr lang="sl-SI" dirty="0" smtClean="0"/>
              <a:t>gradimo prostor oz. motiv s TOPLIMI in HLADNIMI barvami. Tople barve učinkujejo bližje, hladne pa bolj oddaljeno.</a:t>
            </a:r>
          </a:p>
          <a:p>
            <a:r>
              <a:rPr lang="sl-SI" b="1" dirty="0" smtClean="0">
                <a:solidFill>
                  <a:srgbClr val="FF0000"/>
                </a:solidFill>
              </a:rPr>
              <a:t>TONSKA MODELACIJA </a:t>
            </a:r>
            <a:r>
              <a:rPr lang="sl-SI" dirty="0" smtClean="0"/>
              <a:t>pa temelji na SPREMINJANJU SVETLOSTI ene barve.</a:t>
            </a:r>
          </a:p>
          <a:p>
            <a:r>
              <a:rPr lang="sl-SI" dirty="0" smtClean="0"/>
              <a:t>Kaj tvojemu načinu ustvarjanja bolj ustreza: </a:t>
            </a:r>
            <a:r>
              <a:rPr lang="sl-SI" b="1" dirty="0" smtClean="0"/>
              <a:t>DUROVSKI ali MOLOVSKI NAČIN?</a:t>
            </a:r>
            <a:endParaRPr lang="sl-SI" b="1" dirty="0"/>
          </a:p>
        </p:txBody>
      </p:sp>
    </p:spTree>
    <p:extLst>
      <p:ext uri="{BB962C8B-B14F-4D97-AF65-F5344CB8AC3E}">
        <p14:creationId xmlns:p14="http://schemas.microsoft.com/office/powerpoint/2010/main" val="421432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5240E5-39C3-4ACC-ACA2-78E9A8130A29}"/>
              </a:ext>
            </a:extLst>
          </p:cNvPr>
          <p:cNvSpPr>
            <a:spLocks noGrp="1"/>
          </p:cNvSpPr>
          <p:nvPr>
            <p:ph type="title"/>
          </p:nvPr>
        </p:nvSpPr>
        <p:spPr/>
        <p:txBody>
          <a:bodyPr>
            <a:normAutofit fontScale="90000"/>
          </a:bodyPr>
          <a:lstStyle/>
          <a:p>
            <a:r>
              <a:rPr lang="sl-SI" dirty="0">
                <a:solidFill>
                  <a:schemeClr val="accent2"/>
                </a:solidFill>
              </a:rPr>
              <a:t>Likovna teorija se ukvarja z likovnimi izrazili, ki so skupna vsem področjem likovne umetnosti: risbi, slikarstvu, arhitekturi…</a:t>
            </a:r>
          </a:p>
        </p:txBody>
      </p:sp>
      <p:sp>
        <p:nvSpPr>
          <p:cNvPr id="3" name="Označba mesta vsebine 2">
            <a:extLst>
              <a:ext uri="{FF2B5EF4-FFF2-40B4-BE49-F238E27FC236}">
                <a16:creationId xmlns:a16="http://schemas.microsoft.com/office/drawing/2014/main" id="{61A471FC-7F0C-4672-810D-B1210AF67AA0}"/>
              </a:ext>
            </a:extLst>
          </p:cNvPr>
          <p:cNvSpPr>
            <a:spLocks noGrp="1"/>
          </p:cNvSpPr>
          <p:nvPr>
            <p:ph sz="half" idx="1"/>
          </p:nvPr>
        </p:nvSpPr>
        <p:spPr/>
        <p:txBody>
          <a:bodyPr/>
          <a:lstStyle/>
          <a:p>
            <a:r>
              <a:rPr lang="sl-SI" dirty="0"/>
              <a:t>PODROČJA LIKOVNE TEORIJE:UČB Str. 22- 43</a:t>
            </a:r>
          </a:p>
          <a:p>
            <a:r>
              <a:rPr lang="sl-SI" dirty="0">
                <a:solidFill>
                  <a:schemeClr val="accent2"/>
                </a:solidFill>
              </a:rPr>
              <a:t>LIKOVNE PRVINE:</a:t>
            </a:r>
          </a:p>
          <a:p>
            <a:r>
              <a:rPr lang="sl-SI" dirty="0"/>
              <a:t>Likovni elementi so osnovni pojmi likovnega izražanja. Delimo jih na </a:t>
            </a:r>
            <a:r>
              <a:rPr lang="sl-SI" b="1" dirty="0">
                <a:solidFill>
                  <a:schemeClr val="accent2"/>
                </a:solidFill>
              </a:rPr>
              <a:t>ORISNE in ORISANE </a:t>
            </a:r>
            <a:r>
              <a:rPr lang="sl-SI" dirty="0"/>
              <a:t>likovne prvine. </a:t>
            </a:r>
          </a:p>
          <a:p>
            <a:r>
              <a:rPr lang="sl-SI" dirty="0"/>
              <a:t>-</a:t>
            </a:r>
            <a:r>
              <a:rPr lang="sl-SI" dirty="0">
                <a:solidFill>
                  <a:schemeClr val="accent2"/>
                </a:solidFill>
              </a:rPr>
              <a:t>ORISNE</a:t>
            </a:r>
            <a:r>
              <a:rPr lang="sl-SI" dirty="0"/>
              <a:t>: točka, črta (linija), svetlo-temno,  barva</a:t>
            </a:r>
          </a:p>
          <a:p>
            <a:r>
              <a:rPr lang="sl-SI" dirty="0"/>
              <a:t>-</a:t>
            </a:r>
            <a:r>
              <a:rPr lang="sl-SI" dirty="0">
                <a:solidFill>
                  <a:schemeClr val="accent2"/>
                </a:solidFill>
              </a:rPr>
              <a:t>ORISANE</a:t>
            </a:r>
            <a:r>
              <a:rPr lang="sl-SI" dirty="0"/>
              <a:t>: oblika, ploskev, prostor.</a:t>
            </a:r>
          </a:p>
          <a:p>
            <a:r>
              <a:rPr lang="sl-SI" dirty="0"/>
              <a:t>Orisane lahko gradimo z orisnimi prvinami.</a:t>
            </a:r>
          </a:p>
          <a:p>
            <a:endParaRPr lang="sl-SI" dirty="0"/>
          </a:p>
        </p:txBody>
      </p:sp>
      <p:sp>
        <p:nvSpPr>
          <p:cNvPr id="4" name="Označba mesta vsebine 3">
            <a:extLst>
              <a:ext uri="{FF2B5EF4-FFF2-40B4-BE49-F238E27FC236}">
                <a16:creationId xmlns:a16="http://schemas.microsoft.com/office/drawing/2014/main" id="{DC2301FB-5AC2-4899-8990-44303BE53329}"/>
              </a:ext>
            </a:extLst>
          </p:cNvPr>
          <p:cNvSpPr>
            <a:spLocks noGrp="1"/>
          </p:cNvSpPr>
          <p:nvPr>
            <p:ph sz="half" idx="2"/>
          </p:nvPr>
        </p:nvSpPr>
        <p:spPr/>
        <p:txBody>
          <a:bodyPr/>
          <a:lstStyle/>
          <a:p>
            <a:r>
              <a:rPr lang="sl-SI" b="1" dirty="0">
                <a:solidFill>
                  <a:schemeClr val="accent2"/>
                </a:solidFill>
              </a:rPr>
              <a:t>LIKOVNA MORFOLOGIJA IN LIKOVNE SPREMENJLJIVKE OZ. VARIABLE </a:t>
            </a:r>
            <a:r>
              <a:rPr lang="sl-SI" dirty="0"/>
              <a:t>so posebni pojmi, ki znotraj likovne morfologije predstavljajo določene lastnosti in vloge oblik in drugih likovnih elementov, </a:t>
            </a:r>
            <a:r>
              <a:rPr lang="sl-SI" u="sng" dirty="0">
                <a:effectLst>
                  <a:outerShdw blurRad="38100" dist="38100" dir="2700000" algn="tl">
                    <a:srgbClr val="000000">
                      <a:alpha val="43137"/>
                    </a:srgbClr>
                  </a:outerShdw>
                </a:effectLst>
              </a:rPr>
              <a:t>ki lahko spremenijo likovnemu elementu velikost, smer, položaj…</a:t>
            </a:r>
            <a:r>
              <a:rPr lang="sl-SI" dirty="0"/>
              <a:t> Vsled tega se lahko spremeni tudi vloga določene likovne enote v kompoziciji, saj so </a:t>
            </a:r>
            <a:r>
              <a:rPr lang="sl-SI" i="1" u="sng" dirty="0"/>
              <a:t>vsi deli kompozicije med seboj </a:t>
            </a:r>
            <a:r>
              <a:rPr lang="sl-SI" i="1" u="sng" dirty="0" err="1"/>
              <a:t>sosodvisni</a:t>
            </a:r>
            <a:r>
              <a:rPr lang="sl-SI" i="1" u="sng" dirty="0"/>
              <a:t>.</a:t>
            </a:r>
          </a:p>
          <a:p>
            <a:r>
              <a:rPr lang="sl-SI" u="sng" dirty="0">
                <a:solidFill>
                  <a:schemeClr val="accent2"/>
                </a:solidFill>
                <a:effectLst>
                  <a:outerShdw blurRad="38100" dist="38100" dir="2700000" algn="tl">
                    <a:srgbClr val="000000">
                      <a:alpha val="43137"/>
                    </a:srgbClr>
                  </a:outerShdw>
                </a:effectLst>
              </a:rPr>
              <a:t>Likovne spremenljivke</a:t>
            </a:r>
            <a:r>
              <a:rPr lang="sl-SI" dirty="0"/>
              <a:t>: </a:t>
            </a:r>
            <a:r>
              <a:rPr lang="sl-SI" dirty="0">
                <a:solidFill>
                  <a:srgbClr val="FF0000"/>
                </a:solidFill>
              </a:rPr>
              <a:t>tekstura, število, gostota, smer, velikost, položaj in likovna teža</a:t>
            </a:r>
            <a:r>
              <a:rPr lang="sl-SI" dirty="0"/>
              <a:t>.</a:t>
            </a:r>
          </a:p>
          <a:p>
            <a:endParaRPr lang="sl-SI" dirty="0"/>
          </a:p>
        </p:txBody>
      </p:sp>
    </p:spTree>
    <p:extLst>
      <p:ext uri="{BB962C8B-B14F-4D97-AF65-F5344CB8AC3E}">
        <p14:creationId xmlns:p14="http://schemas.microsoft.com/office/powerpoint/2010/main" val="3607844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Analiza likovnega dela</a:t>
            </a:r>
            <a:endParaRPr lang="sl-SI" dirty="0"/>
          </a:p>
        </p:txBody>
      </p:sp>
      <p:sp>
        <p:nvSpPr>
          <p:cNvPr id="3" name="Označba mesta vsebine 2"/>
          <p:cNvSpPr>
            <a:spLocks noGrp="1"/>
          </p:cNvSpPr>
          <p:nvPr>
            <p:ph sz="half" idx="1"/>
          </p:nvPr>
        </p:nvSpPr>
        <p:spPr/>
        <p:txBody>
          <a:bodyPr>
            <a:normAutofit lnSpcReduction="10000"/>
          </a:bodyPr>
          <a:lstStyle/>
          <a:p>
            <a:r>
              <a:rPr lang="sl-SI" b="1" dirty="0"/>
              <a:t>-</a:t>
            </a:r>
            <a:r>
              <a:rPr lang="sl-SI" b="1" dirty="0" smtClean="0"/>
              <a:t>ORISNE prvine: </a:t>
            </a:r>
            <a:r>
              <a:rPr lang="sl-SI" b="1" dirty="0"/>
              <a:t>točka, črta (linija), svetlo-temno,  </a:t>
            </a:r>
            <a:r>
              <a:rPr lang="sl-SI" b="1" dirty="0" smtClean="0"/>
              <a:t>barva</a:t>
            </a:r>
          </a:p>
          <a:p>
            <a:r>
              <a:rPr lang="sl-SI" b="1" dirty="0" smtClean="0"/>
              <a:t>- </a:t>
            </a:r>
            <a:r>
              <a:rPr lang="sl-SI" b="1" dirty="0" smtClean="0"/>
              <a:t>ORISANE prvine:  </a:t>
            </a:r>
            <a:r>
              <a:rPr lang="sl-SI" b="1" dirty="0"/>
              <a:t>oblika, ploskev, prostor.</a:t>
            </a:r>
          </a:p>
          <a:p>
            <a:r>
              <a:rPr lang="sl-SI" sz="2400" b="1" dirty="0" smtClean="0">
                <a:solidFill>
                  <a:srgbClr val="FF0000"/>
                </a:solidFill>
              </a:rPr>
              <a:t>Vaja za utrjevanje znanja- nariši prosto risbo in odgovori na vprašanja: </a:t>
            </a:r>
            <a:endParaRPr lang="sl-SI" sz="2400" b="1" dirty="0">
              <a:solidFill>
                <a:srgbClr val="FF0000"/>
              </a:solidFill>
            </a:endParaRPr>
          </a:p>
          <a:p>
            <a:r>
              <a:rPr lang="sl-SI" b="1" dirty="0" smtClean="0">
                <a:solidFill>
                  <a:schemeClr val="accent2"/>
                </a:solidFill>
                <a:effectLst>
                  <a:outerShdw blurRad="38100" dist="38100" dir="2700000" algn="tl">
                    <a:srgbClr val="000000">
                      <a:alpha val="43137"/>
                    </a:srgbClr>
                  </a:outerShdw>
                </a:effectLst>
              </a:rPr>
              <a:t>Vidno označi na svojem izdelku in na hrbtni strani risbe zapiši odgovore: </a:t>
            </a:r>
          </a:p>
          <a:p>
            <a:r>
              <a:rPr lang="sl-SI" dirty="0" smtClean="0">
                <a:solidFill>
                  <a:schemeClr val="tx1"/>
                </a:solidFill>
              </a:rPr>
              <a:t>Katere in kje so vidne </a:t>
            </a:r>
            <a:r>
              <a:rPr lang="sl-SI" dirty="0" smtClean="0">
                <a:solidFill>
                  <a:srgbClr val="FF0000"/>
                </a:solidFill>
              </a:rPr>
              <a:t>ORISNE PRVINE </a:t>
            </a:r>
            <a:r>
              <a:rPr lang="sl-SI" dirty="0" smtClean="0">
                <a:solidFill>
                  <a:schemeClr val="tx1"/>
                </a:solidFill>
              </a:rPr>
              <a:t>v tvojem likovnem delu?</a:t>
            </a:r>
          </a:p>
          <a:p>
            <a:r>
              <a:rPr lang="sl-SI" dirty="0" smtClean="0">
                <a:solidFill>
                  <a:schemeClr val="tx1"/>
                </a:solidFill>
              </a:rPr>
              <a:t>Katere in kje v tvojem delu so vidne </a:t>
            </a:r>
            <a:r>
              <a:rPr lang="sl-SI" dirty="0" smtClean="0">
                <a:solidFill>
                  <a:srgbClr val="FF0000"/>
                </a:solidFill>
              </a:rPr>
              <a:t>ORISANE </a:t>
            </a:r>
            <a:r>
              <a:rPr lang="sl-SI" dirty="0" smtClean="0">
                <a:solidFill>
                  <a:schemeClr val="tx1"/>
                </a:solidFill>
              </a:rPr>
              <a:t>prvine v tvojem likovnem delu?</a:t>
            </a:r>
          </a:p>
        </p:txBody>
      </p:sp>
      <p:sp>
        <p:nvSpPr>
          <p:cNvPr id="4" name="Označba mesta vsebine 3"/>
          <p:cNvSpPr>
            <a:spLocks noGrp="1"/>
          </p:cNvSpPr>
          <p:nvPr>
            <p:ph sz="half" idx="2"/>
          </p:nvPr>
        </p:nvSpPr>
        <p:spPr/>
        <p:txBody>
          <a:bodyPr>
            <a:normAutofit lnSpcReduction="10000"/>
          </a:bodyPr>
          <a:lstStyle/>
          <a:p>
            <a:r>
              <a:rPr lang="sl-SI" b="1" dirty="0"/>
              <a:t>Likovne spremenljivke: tekstura, število, gostota, smer, velikost, položaj in likovna </a:t>
            </a:r>
            <a:r>
              <a:rPr lang="sl-SI" b="1" dirty="0" smtClean="0"/>
              <a:t>teža</a:t>
            </a:r>
          </a:p>
          <a:p>
            <a:endParaRPr lang="sl-SI" b="1" dirty="0" smtClean="0"/>
          </a:p>
          <a:p>
            <a:endParaRPr lang="sl-SI" dirty="0"/>
          </a:p>
          <a:p>
            <a:endParaRPr lang="sl-SI" dirty="0"/>
          </a:p>
          <a:p>
            <a:r>
              <a:rPr lang="sl-SI" dirty="0" smtClean="0">
                <a:solidFill>
                  <a:schemeClr val="tx1"/>
                </a:solidFill>
              </a:rPr>
              <a:t>Katere likovne spremenljivke in kje v tvojem delu si jih uporabil?</a:t>
            </a:r>
          </a:p>
          <a:p>
            <a:r>
              <a:rPr lang="sl-SI" dirty="0" smtClean="0">
                <a:solidFill>
                  <a:schemeClr val="tx1"/>
                </a:solidFill>
              </a:rPr>
              <a:t>Poimenuj jih.</a:t>
            </a:r>
          </a:p>
          <a:p>
            <a:endParaRPr lang="sl-SI" dirty="0">
              <a:solidFill>
                <a:schemeClr val="tx1"/>
              </a:solidFill>
            </a:endParaRPr>
          </a:p>
        </p:txBody>
      </p:sp>
      <p:cxnSp>
        <p:nvCxnSpPr>
          <p:cNvPr id="6" name="Raven konektor 5"/>
          <p:cNvCxnSpPr/>
          <p:nvPr/>
        </p:nvCxnSpPr>
        <p:spPr>
          <a:xfrm>
            <a:off x="1083212" y="2912012"/>
            <a:ext cx="10227213" cy="422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7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34BE46-F4C4-4790-9D75-B0474D8A53E6}"/>
              </a:ext>
            </a:extLst>
          </p:cNvPr>
          <p:cNvSpPr>
            <a:spLocks noGrp="1"/>
          </p:cNvSpPr>
          <p:nvPr>
            <p:ph type="title"/>
          </p:nvPr>
        </p:nvSpPr>
        <p:spPr/>
        <p:txBody>
          <a:bodyPr/>
          <a:lstStyle/>
          <a:p>
            <a:r>
              <a:rPr lang="sl-SI" b="1" dirty="0">
                <a:solidFill>
                  <a:schemeClr val="accent2"/>
                </a:solidFill>
                <a:effectLst>
                  <a:outerShdw blurRad="38100" dist="38100" dir="2700000" algn="tl">
                    <a:srgbClr val="000000">
                      <a:alpha val="43137"/>
                    </a:srgbClr>
                  </a:outerShdw>
                </a:effectLst>
              </a:rPr>
              <a:t>LIKOVNA KOMPOZICIJA</a:t>
            </a:r>
          </a:p>
        </p:txBody>
      </p:sp>
      <p:sp>
        <p:nvSpPr>
          <p:cNvPr id="3" name="Označba mesta vsebine 2">
            <a:extLst>
              <a:ext uri="{FF2B5EF4-FFF2-40B4-BE49-F238E27FC236}">
                <a16:creationId xmlns:a16="http://schemas.microsoft.com/office/drawing/2014/main" id="{6B3A66F5-F44C-4C0F-87F8-34B9BF39F0EE}"/>
              </a:ext>
            </a:extLst>
          </p:cNvPr>
          <p:cNvSpPr>
            <a:spLocks noGrp="1"/>
          </p:cNvSpPr>
          <p:nvPr>
            <p:ph sz="half" idx="1"/>
          </p:nvPr>
        </p:nvSpPr>
        <p:spPr/>
        <p:txBody>
          <a:bodyPr/>
          <a:lstStyle/>
          <a:p>
            <a:r>
              <a:rPr lang="sl-SI" u="sng" dirty="0">
                <a:effectLst>
                  <a:outerShdw blurRad="38100" dist="38100" dir="2700000" algn="tl">
                    <a:srgbClr val="000000">
                      <a:alpha val="43137"/>
                    </a:srgbClr>
                  </a:outerShdw>
                </a:effectLst>
              </a:rPr>
              <a:t>-pomeni sestava, zgradba</a:t>
            </a:r>
          </a:p>
          <a:p>
            <a:r>
              <a:rPr lang="sl-SI" dirty="0"/>
              <a:t>Je zaključena celota nekega likovnega dela, proučujemo sintakso njenih delov.</a:t>
            </a:r>
          </a:p>
          <a:p>
            <a:r>
              <a:rPr lang="sl-SI" dirty="0"/>
              <a:t> </a:t>
            </a:r>
            <a:r>
              <a:rPr lang="sl-SI" dirty="0">
                <a:solidFill>
                  <a:schemeClr val="accent2"/>
                </a:solidFill>
              </a:rPr>
              <a:t>Organizacijske principe kompozicije </a:t>
            </a:r>
            <a:r>
              <a:rPr lang="sl-SI" u="sng" dirty="0">
                <a:solidFill>
                  <a:schemeClr val="accent2"/>
                </a:solidFill>
              </a:rPr>
              <a:t>imenujemo NAČELA LIKOVNEGA REDA OZ. KOMPOZICIJSKI ELEMENTI. </a:t>
            </a:r>
            <a:r>
              <a:rPr lang="sl-SI" dirty="0"/>
              <a:t>To so: </a:t>
            </a:r>
            <a:r>
              <a:rPr lang="sl-SI" dirty="0">
                <a:solidFill>
                  <a:schemeClr val="accent2"/>
                </a:solidFill>
                <a:effectLst>
                  <a:outerShdw blurRad="38100" dist="38100" dir="2700000" algn="tl">
                    <a:srgbClr val="000000">
                      <a:alpha val="43137"/>
                    </a:srgbClr>
                  </a:outerShdw>
                </a:effectLst>
              </a:rPr>
              <a:t>proporc, ravnovesje, ritem, kontrast, harmonija, dominacija, enotnost.</a:t>
            </a:r>
          </a:p>
          <a:p>
            <a:r>
              <a:rPr lang="sl-SI" dirty="0"/>
              <a:t>Znotraj naštetih elementov se obravnavajo tudi pojmi: </a:t>
            </a:r>
            <a:r>
              <a:rPr lang="sl-SI" dirty="0">
                <a:solidFill>
                  <a:schemeClr val="accent2"/>
                </a:solidFill>
                <a:effectLst>
                  <a:outerShdw blurRad="38100" dist="38100" dir="2700000" algn="tl">
                    <a:srgbClr val="000000">
                      <a:alpha val="43137"/>
                    </a:srgbClr>
                  </a:outerShdw>
                </a:effectLst>
              </a:rPr>
              <a:t>mera, interval, simetrija…</a:t>
            </a:r>
          </a:p>
          <a:p>
            <a:endParaRPr lang="sl-SI" dirty="0"/>
          </a:p>
        </p:txBody>
      </p:sp>
      <p:sp>
        <p:nvSpPr>
          <p:cNvPr id="4" name="Označba mesta vsebine 3">
            <a:extLst>
              <a:ext uri="{FF2B5EF4-FFF2-40B4-BE49-F238E27FC236}">
                <a16:creationId xmlns:a16="http://schemas.microsoft.com/office/drawing/2014/main" id="{1D836DEA-2E30-4542-93F7-CFB2EAB2F95D}"/>
              </a:ext>
            </a:extLst>
          </p:cNvPr>
          <p:cNvSpPr>
            <a:spLocks noGrp="1"/>
          </p:cNvSpPr>
          <p:nvPr>
            <p:ph sz="half" idx="2"/>
          </p:nvPr>
        </p:nvSpPr>
        <p:spPr>
          <a:xfrm>
            <a:off x="6035039" y="1845734"/>
            <a:ext cx="4937760" cy="4023360"/>
          </a:xfrm>
        </p:spPr>
        <p:txBody>
          <a:bodyPr/>
          <a:lstStyle/>
          <a:p>
            <a:r>
              <a:rPr lang="sl-SI" u="sng" dirty="0">
                <a:solidFill>
                  <a:schemeClr val="accent2"/>
                </a:solidFill>
                <a:effectLst>
                  <a:outerShdw blurRad="38100" dist="38100" dir="2700000" algn="tl">
                    <a:srgbClr val="000000">
                      <a:alpha val="43137"/>
                    </a:srgbClr>
                  </a:outerShdw>
                </a:effectLst>
              </a:rPr>
              <a:t>LIKOVNA SEMIOTIKA OZ. SEMIOLOGIJA </a:t>
            </a:r>
            <a:r>
              <a:rPr lang="sl-SI" dirty="0"/>
              <a:t>je veda o znakih</a:t>
            </a:r>
          </a:p>
          <a:p>
            <a:r>
              <a:rPr lang="sl-SI" dirty="0"/>
              <a:t>-</a:t>
            </a:r>
            <a:r>
              <a:rPr lang="sl-SI" i="1" dirty="0">
                <a:effectLst>
                  <a:outerShdw blurRad="38100" dist="38100" dir="2700000" algn="tl">
                    <a:srgbClr val="000000">
                      <a:alpha val="43137"/>
                    </a:srgbClr>
                  </a:outerShdw>
                </a:effectLst>
              </a:rPr>
              <a:t>ukvarja se z raziskovanjem likovnih značilnosti in zgradbe likovnih stilov, proučuje soodvisnost posameznih avtorskih poetik- vpliv prostora in časa v katerem deluje posamezen avtor, njegovega pogleda na svet, njegovo filozofijo, temperament… Dotika se tudi področja pomenov (semantike) uporabljenih likovnih izrazil. Pripovedno-vsebinski koncept likovnega dela in tehnologija kot materialno čutna sestavina vplivata na izbrana likovna izrazila kompozicije.</a:t>
            </a:r>
          </a:p>
          <a:p>
            <a:endParaRPr lang="sl-SI" dirty="0"/>
          </a:p>
        </p:txBody>
      </p:sp>
    </p:spTree>
    <p:extLst>
      <p:ext uri="{BB962C8B-B14F-4D97-AF65-F5344CB8AC3E}">
        <p14:creationId xmlns:p14="http://schemas.microsoft.com/office/powerpoint/2010/main" val="2364172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163101"/>
            <a:ext cx="10058400" cy="1450757"/>
          </a:xfrm>
        </p:spPr>
        <p:txBody>
          <a:bodyPr/>
          <a:lstStyle/>
          <a:p>
            <a:r>
              <a:rPr lang="sl-SI" dirty="0"/>
              <a:t> </a:t>
            </a:r>
            <a:r>
              <a:rPr lang="sl-SI" dirty="0">
                <a:solidFill>
                  <a:srgbClr val="FF0000"/>
                </a:solidFill>
                <a:effectLst>
                  <a:outerShdw blurRad="38100" dist="38100" dir="2700000" algn="tl">
                    <a:srgbClr val="000000">
                      <a:alpha val="43137"/>
                    </a:srgbClr>
                  </a:outerShdw>
                </a:effectLst>
              </a:rPr>
              <a:t>Likovni element TOČKA </a:t>
            </a:r>
          </a:p>
        </p:txBody>
      </p:sp>
      <p:sp>
        <p:nvSpPr>
          <p:cNvPr id="3" name="Označba mesta vsebine 2"/>
          <p:cNvSpPr>
            <a:spLocks noGrp="1"/>
          </p:cNvSpPr>
          <p:nvPr>
            <p:ph idx="1"/>
          </p:nvPr>
        </p:nvSpPr>
        <p:spPr>
          <a:xfrm>
            <a:off x="1097280" y="1287656"/>
            <a:ext cx="10058400" cy="5128134"/>
          </a:xfrm>
        </p:spPr>
        <p:txBody>
          <a:bodyPr>
            <a:normAutofit fontScale="92500" lnSpcReduction="10000"/>
          </a:bodyPr>
          <a:lstStyle/>
          <a:p>
            <a:r>
              <a:rPr lang="sl-SI" dirty="0"/>
              <a:t>Točka je </a:t>
            </a:r>
            <a:r>
              <a:rPr lang="sl-SI" b="1" dirty="0">
                <a:solidFill>
                  <a:schemeClr val="accent2"/>
                </a:solidFill>
              </a:rPr>
              <a:t>ORISNA LIKOVNA PRVINA</a:t>
            </a:r>
            <a:r>
              <a:rPr lang="sl-SI" dirty="0"/>
              <a:t>, ki jo zaradi izhodiščne vloge imenujemo </a:t>
            </a:r>
            <a:r>
              <a:rPr lang="sl-SI" b="1" dirty="0">
                <a:solidFill>
                  <a:schemeClr val="accent2"/>
                </a:solidFill>
              </a:rPr>
              <a:t>PRAPRVINA. </a:t>
            </a:r>
            <a:r>
              <a:rPr lang="sl-SI" dirty="0"/>
              <a:t>Pritegne in zadrži pogled na sebi, ne izraža gibanja. Gibanje je izraženo v njeno notranjost, obrnjena je sama vase in njena napetost je </a:t>
            </a:r>
            <a:r>
              <a:rPr lang="sl-SI" dirty="0">
                <a:solidFill>
                  <a:schemeClr val="accent2"/>
                </a:solidFill>
              </a:rPr>
              <a:t>KONCENTRIČNA. (</a:t>
            </a:r>
            <a:r>
              <a:rPr lang="sl-SI" dirty="0">
                <a:solidFill>
                  <a:schemeClr val="bg2">
                    <a:lumMod val="50000"/>
                  </a:schemeClr>
                </a:solidFill>
              </a:rPr>
              <a:t>Koncentričnost, tudi istosrediščnost objektov pomeni, da imajo ti objekti isto središče in os znotraj drug drugega. Krogi, cevi, cilindrični valji, diski, in krogle so lahko koncentrični</a:t>
            </a:r>
            <a:r>
              <a:rPr lang="sl-SI" dirty="0" smtClean="0">
                <a:solidFill>
                  <a:schemeClr val="bg2">
                    <a:lumMod val="50000"/>
                  </a:schemeClr>
                </a:solidFill>
              </a:rPr>
              <a:t>.)</a:t>
            </a:r>
            <a:endParaRPr lang="sl-SI" dirty="0">
              <a:solidFill>
                <a:schemeClr val="bg2">
                  <a:lumMod val="50000"/>
                </a:schemeClr>
              </a:solidFill>
            </a:endParaRPr>
          </a:p>
          <a:p>
            <a:r>
              <a:rPr lang="sl-SI" dirty="0"/>
              <a:t>Točka pomeni prvi stik s površino, v njej se koncentrirajo likovne in prostorske silnice, ki pritegne opazovalca in silijo v razrešitev konflikta.</a:t>
            </a:r>
          </a:p>
          <a:p>
            <a:r>
              <a:rPr lang="sl-SI" dirty="0">
                <a:solidFill>
                  <a:schemeClr val="accent2"/>
                </a:solidFill>
              </a:rPr>
              <a:t>TOČKA odreja  CENTRE, KRAJIŠČA, SEČIŠČA, TEŽIŠČA, OGLIŠČA, VRHOVE TELES V PROSTORU. Določa nam ORIENTACIJSKA MESTA,  PROSTORSKE POLOŽAJE, PROSTORSKA IN OBLIKOVNA OPORIŠČA TER POUDARKE V UMETNOSTI. </a:t>
            </a:r>
          </a:p>
          <a:p>
            <a:r>
              <a:rPr lang="sl-SI" dirty="0"/>
              <a:t>Poleg KOMPOZICIJSKE, PROSTORSKE in IZRAZNE vrednosti imajo točke tudi dekorativen učinek in lahko tvorijo različne oblike. </a:t>
            </a:r>
            <a:r>
              <a:rPr lang="sl-SI" dirty="0">
                <a:solidFill>
                  <a:schemeClr val="accent1"/>
                </a:solidFill>
              </a:rPr>
              <a:t>Zaporedne točke tvorijo navidezno LINIJO in se spremenijo v tekoče GIBANJE.</a:t>
            </a:r>
          </a:p>
          <a:p>
            <a:r>
              <a:rPr lang="sl-SI" b="1" i="1" u="sng" dirty="0">
                <a:solidFill>
                  <a:schemeClr val="accent2"/>
                </a:solidFill>
                <a:effectLst>
                  <a:outerShdw blurRad="38100" dist="38100" dir="2700000" algn="tl">
                    <a:srgbClr val="000000">
                      <a:alpha val="43137"/>
                    </a:srgbClr>
                  </a:outerShdw>
                </a:effectLst>
              </a:rPr>
              <a:t>TEKSTURE IN RASTER </a:t>
            </a:r>
            <a:r>
              <a:rPr lang="sl-SI" dirty="0"/>
              <a:t>lahko gradimo s točkami, z gostoto točk lahko ustvarimo svetle ali temne površine, oblikujemo jih lahko v </a:t>
            </a:r>
            <a:r>
              <a:rPr lang="sl-SI" dirty="0">
                <a:solidFill>
                  <a:schemeClr val="accent2"/>
                </a:solidFill>
              </a:rPr>
              <a:t>TONSKO MODELACI</a:t>
            </a:r>
            <a:r>
              <a:rPr lang="sl-SI" dirty="0"/>
              <a:t>JO in ustvarimo </a:t>
            </a:r>
            <a:r>
              <a:rPr lang="sl-SI" dirty="0">
                <a:solidFill>
                  <a:schemeClr val="accent2"/>
                </a:solidFill>
              </a:rPr>
              <a:t>vtis TRODIMENZIONALNOSTI</a:t>
            </a:r>
            <a:r>
              <a:rPr lang="sl-SI" dirty="0"/>
              <a:t>.</a:t>
            </a:r>
          </a:p>
          <a:p>
            <a:r>
              <a:rPr lang="sl-SI" dirty="0">
                <a:solidFill>
                  <a:schemeClr val="accent2"/>
                </a:solidFill>
              </a:rPr>
              <a:t>Likovna prvina TOČKA ima lahko GEOMETRIJSKO, ORGANSKO, PRAVILNO ALI NEPRAVILNO OBLIKO!</a:t>
            </a:r>
          </a:p>
          <a:p>
            <a:endParaRPr lang="sl-SI" dirty="0">
              <a:solidFill>
                <a:schemeClr val="accent2"/>
              </a:solidFill>
            </a:endParaRPr>
          </a:p>
        </p:txBody>
      </p:sp>
    </p:spTree>
    <p:extLst>
      <p:ext uri="{BB962C8B-B14F-4D97-AF65-F5344CB8AC3E}">
        <p14:creationId xmlns:p14="http://schemas.microsoft.com/office/powerpoint/2010/main" val="355028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097280" y="295422"/>
            <a:ext cx="10058400" cy="5573672"/>
          </a:xfrm>
        </p:spPr>
        <p:txBody>
          <a:bodyPr/>
          <a:lstStyle/>
          <a:p>
            <a:r>
              <a:rPr lang="sl-SI" sz="2400" dirty="0" smtClean="0"/>
              <a:t>Pri oblikovni (</a:t>
            </a:r>
            <a:r>
              <a:rPr lang="sl-SI" sz="2400" i="1" dirty="0" smtClean="0"/>
              <a:t>formalni</a:t>
            </a:r>
            <a:r>
              <a:rPr lang="sl-SI" sz="2400" dirty="0" smtClean="0"/>
              <a:t>) razlagi likovnih del uporabljamo sedem </a:t>
            </a:r>
            <a:r>
              <a:rPr lang="sl-SI" sz="2400" i="1" dirty="0" smtClean="0"/>
              <a:t>(7)</a:t>
            </a:r>
            <a:r>
              <a:rPr lang="sl-SI" sz="2400" dirty="0" smtClean="0"/>
              <a:t> osnovnih prvin:</a:t>
            </a:r>
            <a:br>
              <a:rPr lang="sl-SI" sz="2400" dirty="0" smtClean="0"/>
            </a:br>
            <a:r>
              <a:rPr lang="sl-SI" sz="2400" b="1" dirty="0" smtClean="0">
                <a:solidFill>
                  <a:srgbClr val="FF0000"/>
                </a:solidFill>
              </a:rPr>
              <a:t>Točka</a:t>
            </a:r>
            <a:r>
              <a:rPr lang="sl-SI" sz="2400" b="1" dirty="0" smtClean="0"/>
              <a:t> </a:t>
            </a:r>
            <a:r>
              <a:rPr lang="sl-SI" sz="2400" dirty="0" smtClean="0"/>
              <a:t>je </a:t>
            </a:r>
            <a:r>
              <a:rPr lang="sl-SI" sz="2400" dirty="0" err="1" smtClean="0"/>
              <a:t>praprvina</a:t>
            </a:r>
            <a:r>
              <a:rPr lang="sl-SI" sz="2400" dirty="0" smtClean="0"/>
              <a:t>, saj iz nje lahko izdelamo črte, tonske rastre (</a:t>
            </a:r>
            <a:r>
              <a:rPr lang="sl-SI" sz="2400" i="1" dirty="0" smtClean="0"/>
              <a:t>svetlo-temno</a:t>
            </a:r>
            <a:r>
              <a:rPr lang="sl-SI" sz="2400" dirty="0" smtClean="0"/>
              <a:t>), ploskve, oblike in prostor. V likovni umetnosti je točka relativen pojem, saj lahko obsega izredno majhne ali velike dimenzije – od očesa na obrazu do zvezde na nebu ... Najdemo jo v presekih, robovih, stičiščih črt, oblik, prostorov. Z njo določamo tudi kompozicijo likovnega dela.</a:t>
            </a:r>
          </a:p>
          <a:p>
            <a:r>
              <a:rPr lang="sl-SI" dirty="0" smtClean="0"/>
              <a:t/>
            </a:r>
            <a:br>
              <a:rPr lang="sl-SI" dirty="0" smtClean="0"/>
            </a:br>
            <a:endParaRPr lang="sl-SI" dirty="0" smtClean="0"/>
          </a:p>
          <a:p>
            <a:r>
              <a:rPr lang="sl-SI" dirty="0" smtClean="0"/>
              <a:t/>
            </a:r>
            <a:br>
              <a:rPr lang="sl-SI" dirty="0" smtClean="0"/>
            </a:br>
            <a:r>
              <a:rPr lang="sl-SI" dirty="0" smtClean="0"/>
              <a:t/>
            </a:r>
            <a:br>
              <a:rPr lang="sl-SI" dirty="0" smtClean="0"/>
            </a:br>
            <a:endParaRPr lang="sl-SI" dirty="0" smtClean="0"/>
          </a:p>
          <a:p>
            <a:endParaRPr lang="sl-SI" dirty="0"/>
          </a:p>
        </p:txBody>
      </p:sp>
      <p:pic>
        <p:nvPicPr>
          <p:cNvPr id="4" name="Slika 3" descr="2_1ELJslikaA.1.jpg"/>
          <p:cNvPicPr>
            <a:picLocks noChangeAspect="1"/>
          </p:cNvPicPr>
          <p:nvPr/>
        </p:nvPicPr>
        <p:blipFill>
          <a:blip r:embed="rId2" cstate="print"/>
          <a:stretch>
            <a:fillRect/>
          </a:stretch>
        </p:blipFill>
        <p:spPr>
          <a:xfrm>
            <a:off x="0" y="2715065"/>
            <a:ext cx="1955409" cy="1955409"/>
          </a:xfrm>
          <a:prstGeom prst="rect">
            <a:avLst/>
          </a:prstGeom>
        </p:spPr>
      </p:pic>
      <p:pic>
        <p:nvPicPr>
          <p:cNvPr id="5" name="Slika 4" descr="2_1ELJslikaB.1.jpg"/>
          <p:cNvPicPr>
            <a:picLocks noChangeAspect="1"/>
          </p:cNvPicPr>
          <p:nvPr/>
        </p:nvPicPr>
        <p:blipFill>
          <a:blip r:embed="rId3" cstate="print"/>
          <a:stretch>
            <a:fillRect/>
          </a:stretch>
        </p:blipFill>
        <p:spPr>
          <a:xfrm>
            <a:off x="1406769" y="4783014"/>
            <a:ext cx="2074985" cy="2074985"/>
          </a:xfrm>
          <a:prstGeom prst="rect">
            <a:avLst/>
          </a:prstGeom>
        </p:spPr>
      </p:pic>
      <p:pic>
        <p:nvPicPr>
          <p:cNvPr id="6" name="Slika 5" descr="2_1ELJslikaC.jpg"/>
          <p:cNvPicPr>
            <a:picLocks noChangeAspect="1"/>
          </p:cNvPicPr>
          <p:nvPr/>
        </p:nvPicPr>
        <p:blipFill>
          <a:blip r:embed="rId4" cstate="print"/>
          <a:stretch>
            <a:fillRect/>
          </a:stretch>
        </p:blipFill>
        <p:spPr>
          <a:xfrm>
            <a:off x="6620023" y="2757268"/>
            <a:ext cx="2412609" cy="2412609"/>
          </a:xfrm>
          <a:prstGeom prst="rect">
            <a:avLst/>
          </a:prstGeom>
        </p:spPr>
      </p:pic>
      <p:pic>
        <p:nvPicPr>
          <p:cNvPr id="7" name="Slika 6" descr="2_1ELJslikaE.jpg"/>
          <p:cNvPicPr>
            <a:picLocks noChangeAspect="1"/>
          </p:cNvPicPr>
          <p:nvPr/>
        </p:nvPicPr>
        <p:blipFill>
          <a:blip r:embed="rId5" cstate="print"/>
          <a:stretch>
            <a:fillRect/>
          </a:stretch>
        </p:blipFill>
        <p:spPr>
          <a:xfrm>
            <a:off x="9160412" y="2940147"/>
            <a:ext cx="2778369" cy="2778369"/>
          </a:xfrm>
          <a:prstGeom prst="rect">
            <a:avLst/>
          </a:prstGeom>
        </p:spPr>
      </p:pic>
      <p:pic>
        <p:nvPicPr>
          <p:cNvPr id="8" name="Slika 7" descr="2_1ELJslikaD.jpg"/>
          <p:cNvPicPr>
            <a:picLocks noChangeAspect="1"/>
          </p:cNvPicPr>
          <p:nvPr/>
        </p:nvPicPr>
        <p:blipFill>
          <a:blip r:embed="rId6" cstate="print"/>
          <a:stretch>
            <a:fillRect/>
          </a:stretch>
        </p:blipFill>
        <p:spPr>
          <a:xfrm>
            <a:off x="3764281" y="3165231"/>
            <a:ext cx="2665828" cy="26658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normAutofit/>
          </a:bodyPr>
          <a:lstStyle/>
          <a:p>
            <a:pPr algn="ctr"/>
            <a:r>
              <a:rPr lang="sl-SI" sz="3200" dirty="0" smtClean="0"/>
              <a:t>Točka je prvi stik risala, </a:t>
            </a:r>
            <a:r>
              <a:rPr lang="sl-SI" sz="3200" dirty="0" err="1" smtClean="0"/>
              <a:t>modelirke</a:t>
            </a:r>
            <a:r>
              <a:rPr lang="sl-SI" sz="3200" dirty="0" smtClean="0"/>
              <a:t> s površino lista, platna, gline ... Določa težišče kipa, temeljni kamen v arhitekturi, statiko objekta, središče vseh silnic v likovni kompoziciji, globino prostora v sliki.</a:t>
            </a:r>
            <a:endParaRPr lang="sl-SI" sz="3200" dirty="0"/>
          </a:p>
        </p:txBody>
      </p:sp>
      <p:sp>
        <p:nvSpPr>
          <p:cNvPr id="4" name="Diagram poteka: povezovalnik 3"/>
          <p:cNvSpPr/>
          <p:nvPr/>
        </p:nvSpPr>
        <p:spPr>
          <a:xfrm>
            <a:off x="5872480" y="4655127"/>
            <a:ext cx="508000" cy="48029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7280" y="-387954"/>
            <a:ext cx="10058400" cy="1450757"/>
          </a:xfrm>
        </p:spPr>
        <p:txBody>
          <a:bodyPr/>
          <a:lstStyle/>
          <a:p>
            <a:r>
              <a:rPr lang="sl-SI" dirty="0">
                <a:solidFill>
                  <a:srgbClr val="FF0000"/>
                </a:solidFill>
                <a:effectLst>
                  <a:outerShdw blurRad="38100" dist="38100" dir="2700000" algn="tl">
                    <a:srgbClr val="000000">
                      <a:alpha val="43137"/>
                    </a:srgbClr>
                  </a:outerShdw>
                </a:effectLst>
              </a:rPr>
              <a:t>Likovni element ČRTA /LINIJA</a:t>
            </a:r>
          </a:p>
        </p:txBody>
      </p:sp>
      <p:sp>
        <p:nvSpPr>
          <p:cNvPr id="3" name="Označba mesta vsebine 2"/>
          <p:cNvSpPr>
            <a:spLocks noGrp="1"/>
          </p:cNvSpPr>
          <p:nvPr>
            <p:ph idx="1"/>
          </p:nvPr>
        </p:nvSpPr>
        <p:spPr>
          <a:xfrm>
            <a:off x="0" y="1062803"/>
            <a:ext cx="12192000" cy="4806291"/>
          </a:xfrm>
        </p:spPr>
        <p:txBody>
          <a:bodyPr>
            <a:normAutofit/>
          </a:bodyPr>
          <a:lstStyle/>
          <a:p>
            <a:r>
              <a:rPr lang="sl-SI" dirty="0">
                <a:solidFill>
                  <a:schemeClr val="accent2"/>
                </a:solidFill>
              </a:rPr>
              <a:t>Je najstarejši likovni pojem</a:t>
            </a:r>
            <a:r>
              <a:rPr lang="sl-SI" dirty="0"/>
              <a:t>. Z racionalnostjo prikazuje poglavitne lastnosti oblik. Je </a:t>
            </a:r>
            <a:r>
              <a:rPr lang="sl-SI" b="1" dirty="0">
                <a:solidFill>
                  <a:schemeClr val="accent2"/>
                </a:solidFill>
                <a:effectLst>
                  <a:outerShdw blurRad="38100" dist="38100" dir="2700000" algn="tl">
                    <a:srgbClr val="000000">
                      <a:alpha val="43137"/>
                    </a:srgbClr>
                  </a:outerShdw>
                </a:effectLst>
              </a:rPr>
              <a:t>ORISNA</a:t>
            </a:r>
            <a:r>
              <a:rPr lang="sl-SI" dirty="0"/>
              <a:t> likovna prvina, ki omogoča izražanje v vseh likovnih zvrsteh, najbolj značilna pa je za RISBO.</a:t>
            </a:r>
          </a:p>
          <a:p>
            <a:r>
              <a:rPr lang="sl-SI" dirty="0"/>
              <a:t>Kot konstrukcijska prvina črta poveže likovne enote v celoto, ali pa celoto razčleni. Npr. deli slikovno ploskev (format), nakaže konstrukcijsko mrežo. </a:t>
            </a:r>
            <a:r>
              <a:rPr lang="sl-SI" b="1" dirty="0">
                <a:solidFill>
                  <a:schemeClr val="accent2"/>
                </a:solidFill>
              </a:rPr>
              <a:t>V sliki je risba skrito ogrodje kompozicije.</a:t>
            </a:r>
          </a:p>
          <a:p>
            <a:r>
              <a:rPr lang="sl-SI" dirty="0"/>
              <a:t>− </a:t>
            </a:r>
            <a:r>
              <a:rPr lang="sl-SI" b="1" dirty="0">
                <a:solidFill>
                  <a:srgbClr val="FF0000"/>
                </a:solidFill>
              </a:rPr>
              <a:t>Linearne modalitete </a:t>
            </a:r>
            <a:r>
              <a:rPr lang="sl-SI" dirty="0"/>
              <a:t>(aktivna, medialna, pasivna) </a:t>
            </a:r>
          </a:p>
          <a:p>
            <a:r>
              <a:rPr lang="sl-SI" dirty="0" smtClean="0"/>
              <a:t>Ko </a:t>
            </a:r>
            <a:r>
              <a:rPr lang="sl-SI" dirty="0"/>
              <a:t>linija s svojim gibanjem omeji neko zaključeno površino z obrisno, konturno črto jo imenujemo </a:t>
            </a:r>
            <a:r>
              <a:rPr lang="sl-SI" b="1" u="sng" dirty="0">
                <a:solidFill>
                  <a:srgbClr val="FF0000"/>
                </a:solidFill>
              </a:rPr>
              <a:t>MEDIALNA LINIJA</a:t>
            </a:r>
            <a:r>
              <a:rPr lang="sl-SI" dirty="0"/>
              <a:t>. </a:t>
            </a:r>
            <a:endParaRPr lang="sl-SI" dirty="0" smtClean="0"/>
          </a:p>
          <a:p>
            <a:r>
              <a:rPr lang="sl-SI" dirty="0" smtClean="0"/>
              <a:t>Črto</a:t>
            </a:r>
            <a:r>
              <a:rPr lang="sl-SI" dirty="0"/>
              <a:t>, ki nastane kot posledica strukturnih linij, ki določajo lastnosti določene ploskve pa imenujemo </a:t>
            </a:r>
            <a:r>
              <a:rPr lang="sl-SI" b="1" u="sng" dirty="0">
                <a:solidFill>
                  <a:srgbClr val="FF0000"/>
                </a:solidFill>
              </a:rPr>
              <a:t>PASIVNA LINIJA </a:t>
            </a:r>
            <a:r>
              <a:rPr lang="sl-SI" dirty="0"/>
              <a:t>– zaznavamo jo kot rob površine, ki je prekrita s teksturo, rastrom. </a:t>
            </a:r>
            <a:r>
              <a:rPr lang="sl-SI" i="1" dirty="0" smtClean="0">
                <a:solidFill>
                  <a:schemeClr val="accent2"/>
                </a:solidFill>
              </a:rPr>
              <a:t>Vidimo </a:t>
            </a:r>
            <a:r>
              <a:rPr lang="sl-SI" i="1" dirty="0">
                <a:solidFill>
                  <a:schemeClr val="accent2"/>
                </a:solidFill>
              </a:rPr>
              <a:t>jo le z MOŽGANI ne OČMI saj nima orisane KONTURE, temveč naš UM zazna ločnico med različno obarvanimi površinami.</a:t>
            </a:r>
          </a:p>
          <a:p>
            <a:r>
              <a:rPr lang="sl-SI" dirty="0" smtClean="0">
                <a:solidFill>
                  <a:srgbClr val="FF0000"/>
                </a:solidFill>
              </a:rPr>
              <a:t>Paul </a:t>
            </a:r>
            <a:r>
              <a:rPr lang="sl-SI" dirty="0" err="1" smtClean="0">
                <a:solidFill>
                  <a:srgbClr val="FF0000"/>
                </a:solidFill>
              </a:rPr>
              <a:t>Klee</a:t>
            </a:r>
            <a:r>
              <a:rPr lang="sl-SI" dirty="0" smtClean="0"/>
              <a:t> PRAVI- LINIJA je pot svinčnika, ki se giblje svobodno in neomejeno na površini označil za </a:t>
            </a:r>
            <a:r>
              <a:rPr lang="sl-SI" dirty="0" smtClean="0">
                <a:solidFill>
                  <a:schemeClr val="accent2"/>
                </a:solidFill>
              </a:rPr>
              <a:t>AKTIVNO LINIJO</a:t>
            </a:r>
            <a:r>
              <a:rPr lang="sl-SI" dirty="0" smtClean="0"/>
              <a:t>. </a:t>
            </a:r>
          </a:p>
          <a:p>
            <a:endParaRPr lang="sl-SI" dirty="0"/>
          </a:p>
        </p:txBody>
      </p:sp>
      <p:pic>
        <p:nvPicPr>
          <p:cNvPr id="4" name="Slika 3" descr="imagesKLEE.jpg"/>
          <p:cNvPicPr>
            <a:picLocks noChangeAspect="1"/>
          </p:cNvPicPr>
          <p:nvPr/>
        </p:nvPicPr>
        <p:blipFill>
          <a:blip r:embed="rId2" cstate="print"/>
          <a:stretch>
            <a:fillRect/>
          </a:stretch>
        </p:blipFill>
        <p:spPr>
          <a:xfrm>
            <a:off x="-1" y="4825219"/>
            <a:ext cx="4208901" cy="2032782"/>
          </a:xfrm>
          <a:prstGeom prst="rect">
            <a:avLst/>
          </a:prstGeom>
        </p:spPr>
      </p:pic>
    </p:spTree>
    <p:extLst>
      <p:ext uri="{BB962C8B-B14F-4D97-AF65-F5344CB8AC3E}">
        <p14:creationId xmlns:p14="http://schemas.microsoft.com/office/powerpoint/2010/main" val="492282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265</TotalTime>
  <Words>1768</Words>
  <Application>Microsoft Office PowerPoint</Application>
  <PresentationFormat>Širokozaslonsko</PresentationFormat>
  <Paragraphs>128</Paragraphs>
  <Slides>20</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20</vt:i4>
      </vt:variant>
    </vt:vector>
  </HeadingPairs>
  <TitlesOfParts>
    <vt:vector size="25" baseType="lpstr">
      <vt:lpstr>Arial</vt:lpstr>
      <vt:lpstr>Calibri</vt:lpstr>
      <vt:lpstr>Calibri Light</vt:lpstr>
      <vt:lpstr>Times New Roman</vt:lpstr>
      <vt:lpstr>Retrospektiva</vt:lpstr>
      <vt:lpstr>Likovna teorija drugi letnik grafični oblikovalec-uvod-predstavitev vsebine predmeta</vt:lpstr>
      <vt:lpstr>Vloga likovne teorije v likovni praksi !!! </vt:lpstr>
      <vt:lpstr>Likovna teorija se ukvarja z likovnimi izrazili, ki so skupna vsem področjem likovne umetnosti: risbi, slikarstvu, arhitekturi…</vt:lpstr>
      <vt:lpstr>Analiza likovnega dela</vt:lpstr>
      <vt:lpstr>LIKOVNA KOMPOZICIJA</vt:lpstr>
      <vt:lpstr> Likovni element TOČKA </vt:lpstr>
      <vt:lpstr>PowerPointova predstavitev</vt:lpstr>
      <vt:lpstr>PowerPointova predstavitev</vt:lpstr>
      <vt:lpstr>Likovni element ČRTA /LINIJA</vt:lpstr>
      <vt:lpstr>PowerPointova predstavitev</vt:lpstr>
      <vt:lpstr>Črta ali linija označuje pot risala v kompoziciji. Z medialno linijo zajemamo (orisujemo) oblike, z aktivno pa ji dovolimo, da ostane svobodna in nesklenjena. Čeprav ni narisana, pasivno linijo vseeno »vidimo« – določa rob barvnih ali rastrskih ploskev in pomeni jasno mejo med eno in drugo površino.  </vt:lpstr>
      <vt:lpstr>Utrdimo znanje o  likovnih prvinah  točki in liniji</vt:lpstr>
      <vt:lpstr>PowerPointova predstavitev</vt:lpstr>
      <vt:lpstr>ČRTA- LINIJA </vt:lpstr>
      <vt:lpstr>Likovna naloga</vt:lpstr>
      <vt:lpstr>PowerPointova predstavitev</vt:lpstr>
      <vt:lpstr>Likovna prvina svetlo-temno določa osvetlitev objektov na sliki in v resničnosti. Prikazuje učinke neposredno usmerjene, razpršene in odbite svetlobe na nasebno  in odsebno (vrženo) senco. Definira izrazite (durovske) in manj izrazite (molovske) tonske prehode ter njihovo prehajanje ali modelacijo.</vt:lpstr>
      <vt:lpstr>SVETLO- TEMNO</vt:lpstr>
      <vt:lpstr>Funkcije svetlobe in teme v kompoziciji</vt:lpstr>
      <vt:lpstr>BARVNA MODULACIJA IN MODELACIJA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Likovna teorija drugi letnik grafični oblikovalec</dc:title>
  <dc:creator>Janja Ipavic</dc:creator>
  <cp:lastModifiedBy>Admin</cp:lastModifiedBy>
  <cp:revision>29</cp:revision>
  <dcterms:created xsi:type="dcterms:W3CDTF">2020-09-22T04:20:44Z</dcterms:created>
  <dcterms:modified xsi:type="dcterms:W3CDTF">2021-01-29T08:25:14Z</dcterms:modified>
</cp:coreProperties>
</file>