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79" d="100"/>
          <a:sy n="79" d="100"/>
        </p:scale>
        <p:origin x="-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rgbClr val="C00000"/>
                </a:solidFill>
              </a:rPr>
              <a:t>IŠČEMO ODŠTEVANEC</a:t>
            </a: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 </a:t>
            </a:r>
          </a:p>
          <a:p>
            <a:endParaRPr lang="sl-SI" dirty="0"/>
          </a:p>
          <a:p>
            <a:pPr algn="l"/>
            <a:r>
              <a:rPr lang="sl-SI" dirty="0" smtClean="0"/>
              <a:t>2. RAZRED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322" y="3514726"/>
            <a:ext cx="2395745" cy="1882371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2"/>
    </mc:Choice>
    <mc:Fallback xmlns="">
      <p:transition spd="slow" advTm="20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8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– </a:t>
            </a:r>
            <a:r>
              <a:rPr lang="sl-SI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sl-SI" sz="8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3</a:t>
            </a:r>
            <a:endParaRPr lang="sl-SI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sl-SI" sz="2400" b="1" dirty="0" smtClean="0">
                <a:solidFill>
                  <a:srgbClr val="00B050"/>
                </a:solidFill>
              </a:rPr>
              <a:t>ZMANJŠEVALEC                </a:t>
            </a:r>
            <a:r>
              <a:rPr lang="sl-SI" sz="2400" b="1" dirty="0" smtClean="0">
                <a:solidFill>
                  <a:srgbClr val="C00000"/>
                </a:solidFill>
              </a:rPr>
              <a:t>ODŠTEVANEC</a:t>
            </a:r>
            <a:r>
              <a:rPr lang="sl-SI" sz="2400" b="1" dirty="0" smtClean="0">
                <a:solidFill>
                  <a:srgbClr val="00B050"/>
                </a:solidFill>
              </a:rPr>
              <a:t>                       RAZLIKA</a:t>
            </a:r>
            <a:endParaRPr lang="sl-SI" sz="2400" b="1" dirty="0">
              <a:solidFill>
                <a:srgbClr val="00B050"/>
              </a:solidFill>
            </a:endParaRPr>
          </a:p>
        </p:txBody>
      </p:sp>
      <p:cxnSp>
        <p:nvCxnSpPr>
          <p:cNvPr id="5" name="Raven povezovalnik 4"/>
          <p:cNvCxnSpPr/>
          <p:nvPr/>
        </p:nvCxnSpPr>
        <p:spPr>
          <a:xfrm flipH="1">
            <a:off x="2369415" y="3649649"/>
            <a:ext cx="1995851" cy="1248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ovezovalnik 6"/>
          <p:cNvCxnSpPr/>
          <p:nvPr/>
        </p:nvCxnSpPr>
        <p:spPr>
          <a:xfrm>
            <a:off x="6184126" y="3565242"/>
            <a:ext cx="131197" cy="1332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ovezovalnik 8"/>
          <p:cNvCxnSpPr/>
          <p:nvPr/>
        </p:nvCxnSpPr>
        <p:spPr>
          <a:xfrm>
            <a:off x="8388626" y="3425806"/>
            <a:ext cx="602456" cy="1428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33"/>
    </mc:Choice>
    <mc:Fallback xmlns="">
      <p:transition spd="slow" advTm="31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636104"/>
            <a:ext cx="9601196" cy="1709683"/>
          </a:xfrm>
        </p:spPr>
        <p:txBody>
          <a:bodyPr>
            <a:noAutofit/>
          </a:bodyPr>
          <a:lstStyle/>
          <a:p>
            <a:r>
              <a:rPr lang="sl-SI" sz="2800" smtClean="0"/>
              <a:t>MOJCA JE NABRALA </a:t>
            </a:r>
            <a:r>
              <a:rPr lang="sl-SI" sz="2800" u="sng" smtClean="0">
                <a:solidFill>
                  <a:srgbClr val="C00000"/>
                </a:solidFill>
              </a:rPr>
              <a:t>12 </a:t>
            </a:r>
            <a:r>
              <a:rPr lang="sl-SI" sz="2800" smtClean="0"/>
              <a:t>JURČOV. </a:t>
            </a:r>
            <a:r>
              <a:rPr lang="sl-SI" sz="2800" u="sng" smtClean="0">
                <a:solidFill>
                  <a:srgbClr val="C00000"/>
                </a:solidFill>
              </a:rPr>
              <a:t>NEKAJ</a:t>
            </a:r>
            <a:r>
              <a:rPr lang="sl-SI" sz="2800" smtClean="0"/>
              <a:t> JIH JE </a:t>
            </a:r>
            <a:r>
              <a:rPr lang="sl-SI" sz="2800" u="sng" smtClean="0">
                <a:solidFill>
                  <a:srgbClr val="C00000"/>
                </a:solidFill>
              </a:rPr>
              <a:t>PODARILA</a:t>
            </a:r>
            <a:r>
              <a:rPr lang="sl-SI" sz="2800" smtClean="0"/>
              <a:t> BABICI. SEDAJ JIH IMA ŠE </a:t>
            </a:r>
            <a:r>
              <a:rPr lang="sl-SI" sz="2800" u="sng" smtClean="0">
                <a:solidFill>
                  <a:srgbClr val="C00000"/>
                </a:solidFill>
              </a:rPr>
              <a:t>8</a:t>
            </a:r>
            <a:r>
              <a:rPr lang="sl-SI" sz="2800" smtClean="0"/>
              <a:t>. KOLIKO JURČKOV JE PODARILA BABICI?</a:t>
            </a:r>
            <a:br>
              <a:rPr lang="sl-SI" sz="2800" smtClean="0"/>
            </a:br>
            <a:endParaRPr lang="sl-SI" sz="28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2039" y="2417156"/>
            <a:ext cx="1082537" cy="7253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186" y="3273424"/>
            <a:ext cx="1079086" cy="7254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134" y="2401953"/>
            <a:ext cx="1079086" cy="72548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845" y="2416964"/>
            <a:ext cx="1079086" cy="72548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125" y="2416965"/>
            <a:ext cx="1079086" cy="72548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5" y="3273613"/>
            <a:ext cx="1079086" cy="72548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836" y="2416966"/>
            <a:ext cx="1079086" cy="72548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945" y="2416967"/>
            <a:ext cx="1079086" cy="725487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054" y="2438397"/>
            <a:ext cx="1079086" cy="72548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163" y="2416967"/>
            <a:ext cx="1079086" cy="725487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272" y="2416968"/>
            <a:ext cx="1079086" cy="725487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381" y="2416968"/>
            <a:ext cx="1079086" cy="725487"/>
          </a:xfrm>
          <a:prstGeom prst="rect">
            <a:avLst/>
          </a:prstGeom>
        </p:spPr>
      </p:pic>
      <p:cxnSp>
        <p:nvCxnSpPr>
          <p:cNvPr id="17" name="Raven povezovalnik 16"/>
          <p:cNvCxnSpPr/>
          <p:nvPr/>
        </p:nvCxnSpPr>
        <p:spPr>
          <a:xfrm flipH="1">
            <a:off x="2019631" y="3273424"/>
            <a:ext cx="770836" cy="83740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18" y="3191120"/>
            <a:ext cx="823031" cy="890093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546" y="2316249"/>
            <a:ext cx="823031" cy="890093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8509" y="2293513"/>
            <a:ext cx="823031" cy="890093"/>
          </a:xfrm>
          <a:prstGeom prst="rect">
            <a:avLst/>
          </a:prstGeom>
        </p:spPr>
      </p:pic>
      <p:sp>
        <p:nvSpPr>
          <p:cNvPr id="23" name="Pravokotnik 22"/>
          <p:cNvSpPr/>
          <p:nvPr/>
        </p:nvSpPr>
        <p:spPr>
          <a:xfrm>
            <a:off x="3338182" y="3464727"/>
            <a:ext cx="5057030" cy="10257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 smtClean="0"/>
              <a:t>12 -      = 8 </a:t>
            </a:r>
            <a:endParaRPr lang="sl-SI" sz="4400" dirty="0"/>
          </a:p>
        </p:txBody>
      </p:sp>
      <p:sp>
        <p:nvSpPr>
          <p:cNvPr id="24" name="Pravokotnik 23"/>
          <p:cNvSpPr/>
          <p:nvPr/>
        </p:nvSpPr>
        <p:spPr>
          <a:xfrm>
            <a:off x="8886180" y="3794409"/>
            <a:ext cx="1836751" cy="683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POMOČ</a:t>
            </a:r>
          </a:p>
          <a:p>
            <a:pPr algn="ctr"/>
            <a:r>
              <a:rPr lang="sl-SI" sz="2400" dirty="0" smtClean="0">
                <a:solidFill>
                  <a:srgbClr val="FF0000"/>
                </a:solidFill>
              </a:rPr>
              <a:t>12 – 8 = 4</a:t>
            </a: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26" name="Pravokotnik 25"/>
          <p:cNvSpPr/>
          <p:nvPr/>
        </p:nvSpPr>
        <p:spPr>
          <a:xfrm>
            <a:off x="5542061" y="3685743"/>
            <a:ext cx="776495" cy="657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4800" dirty="0">
              <a:solidFill>
                <a:srgbClr val="FF0000"/>
              </a:solidFill>
            </a:endParaRPr>
          </a:p>
        </p:txBody>
      </p:sp>
      <p:sp>
        <p:nvSpPr>
          <p:cNvPr id="27" name="Pravokotnik 26"/>
          <p:cNvSpPr/>
          <p:nvPr/>
        </p:nvSpPr>
        <p:spPr>
          <a:xfrm>
            <a:off x="3338181" y="4856052"/>
            <a:ext cx="7460327" cy="7474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BABICI JE PODARILA </a:t>
            </a:r>
            <a:r>
              <a:rPr lang="sl-SI" sz="2400" dirty="0" smtClean="0">
                <a:solidFill>
                  <a:srgbClr val="FF0000"/>
                </a:solidFill>
              </a:rPr>
              <a:t>4</a:t>
            </a:r>
            <a:r>
              <a:rPr lang="sl-SI" sz="2400" dirty="0" smtClean="0"/>
              <a:t> JURČKE.</a:t>
            </a:r>
            <a:endParaRPr lang="sl-SI" sz="2400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261"/>
    </mc:Choice>
    <mc:Fallback xmlns="">
      <p:transition spd="slow" advTm="201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 smtClean="0"/>
              <a:t>JURE JE NABRAL </a:t>
            </a:r>
            <a:r>
              <a:rPr lang="sl-SI" sz="2400" u="sng" dirty="0" smtClean="0">
                <a:solidFill>
                  <a:srgbClr val="FF0000"/>
                </a:solidFill>
              </a:rPr>
              <a:t>13</a:t>
            </a:r>
            <a:r>
              <a:rPr lang="sl-SI" sz="2400" dirty="0" smtClean="0"/>
              <a:t> ŽELODOV. </a:t>
            </a:r>
            <a:r>
              <a:rPr lang="sl-SI" sz="2400" u="sng" dirty="0" smtClean="0">
                <a:solidFill>
                  <a:srgbClr val="FF0000"/>
                </a:solidFill>
              </a:rPr>
              <a:t>NEKAJ </a:t>
            </a:r>
            <a:r>
              <a:rPr lang="sl-SI" sz="2400" dirty="0" smtClean="0"/>
              <a:t>JIH JE </a:t>
            </a:r>
            <a:r>
              <a:rPr lang="sl-SI" sz="2400" u="sng" dirty="0" smtClean="0">
                <a:solidFill>
                  <a:srgbClr val="FF0000"/>
                </a:solidFill>
              </a:rPr>
              <a:t>PODARIL</a:t>
            </a:r>
            <a:r>
              <a:rPr lang="sl-SI" sz="2400" dirty="0" smtClean="0"/>
              <a:t> ŽANU. OSTALO MU JE </a:t>
            </a:r>
            <a:r>
              <a:rPr lang="sl-SI" sz="2400" u="sng" dirty="0">
                <a:solidFill>
                  <a:srgbClr val="FF0000"/>
                </a:solidFill>
              </a:rPr>
              <a:t>6</a:t>
            </a:r>
            <a:r>
              <a:rPr lang="sl-SI" sz="2400" dirty="0" smtClean="0"/>
              <a:t> ŽELODOV. KOLIKO ŽELODOV JE PODARIL ŽANU?</a:t>
            </a:r>
            <a:endParaRPr lang="sl-SI" sz="2400" dirty="0"/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7960318" y="2582683"/>
            <a:ext cx="1014537" cy="7473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418" y="3462370"/>
            <a:ext cx="743776" cy="101202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6375" y="3411571"/>
            <a:ext cx="743776" cy="1012024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219" y="2424375"/>
            <a:ext cx="743776" cy="101202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492" y="3411571"/>
            <a:ext cx="743776" cy="101202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135" y="2424375"/>
            <a:ext cx="743776" cy="1012024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441722"/>
            <a:ext cx="743776" cy="1012024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992" y="2447455"/>
            <a:ext cx="743776" cy="1012024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9216" y="2450346"/>
            <a:ext cx="743776" cy="1012024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093" y="2441722"/>
            <a:ext cx="743776" cy="1012024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970" y="2433098"/>
            <a:ext cx="743776" cy="1012024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194" y="2442979"/>
            <a:ext cx="743776" cy="1012024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418" y="2444236"/>
            <a:ext cx="743776" cy="1012024"/>
          </a:xfrm>
          <a:prstGeom prst="rect">
            <a:avLst/>
          </a:prstGeom>
        </p:spPr>
      </p:pic>
      <p:sp>
        <p:nvSpPr>
          <p:cNvPr id="23" name="Pravokotnik 22"/>
          <p:cNvSpPr/>
          <p:nvPr/>
        </p:nvSpPr>
        <p:spPr>
          <a:xfrm>
            <a:off x="4096425" y="3776869"/>
            <a:ext cx="3547588" cy="826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b="1" dirty="0" smtClean="0"/>
              <a:t>13 - ___ = 6</a:t>
            </a:r>
            <a:endParaRPr lang="sl-SI" sz="4400" b="1" dirty="0"/>
          </a:p>
        </p:txBody>
      </p:sp>
      <p:sp>
        <p:nvSpPr>
          <p:cNvPr id="24" name="Pravokotnik 23"/>
          <p:cNvSpPr/>
          <p:nvPr/>
        </p:nvSpPr>
        <p:spPr>
          <a:xfrm>
            <a:off x="8093911" y="3917583"/>
            <a:ext cx="2091710" cy="7418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FF0000"/>
                </a:solidFill>
              </a:rPr>
              <a:t>POMOČ</a:t>
            </a:r>
          </a:p>
          <a:p>
            <a:pPr algn="ctr"/>
            <a:r>
              <a:rPr lang="sl-SI" dirty="0" smtClean="0">
                <a:solidFill>
                  <a:srgbClr val="FF0000"/>
                </a:solidFill>
              </a:rPr>
              <a:t>13 – 6 = 7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25" name="Pravokotnik 24"/>
          <p:cNvSpPr/>
          <p:nvPr/>
        </p:nvSpPr>
        <p:spPr>
          <a:xfrm>
            <a:off x="4096425" y="4953240"/>
            <a:ext cx="5844209" cy="7156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800" dirty="0" smtClean="0"/>
              <a:t>ŽANU JE PODARIL</a:t>
            </a:r>
            <a:r>
              <a:rPr lang="sl-SI" sz="2800" b="1" dirty="0" smtClean="0">
                <a:solidFill>
                  <a:srgbClr val="FF0000"/>
                </a:solidFill>
              </a:rPr>
              <a:t> 7 </a:t>
            </a:r>
            <a:r>
              <a:rPr lang="sl-SI" sz="2800" dirty="0" smtClean="0"/>
              <a:t>ŽELODOV.</a:t>
            </a:r>
            <a:endParaRPr lang="sl-SI" sz="2800" dirty="0"/>
          </a:p>
        </p:txBody>
      </p:sp>
      <p:pic>
        <p:nvPicPr>
          <p:cNvPr id="26" name="Slika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082" y="2521478"/>
            <a:ext cx="823031" cy="890093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028" y="2527442"/>
            <a:ext cx="823031" cy="890093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3844" y="2521478"/>
            <a:ext cx="823031" cy="890093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790" y="3513232"/>
            <a:ext cx="823031" cy="890093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950" y="3577858"/>
            <a:ext cx="823031" cy="890093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636" y="3577859"/>
            <a:ext cx="823031" cy="890093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586" y="2537341"/>
            <a:ext cx="823031" cy="890093"/>
          </a:xfrm>
          <a:prstGeom prst="rect">
            <a:avLst/>
          </a:prstGeom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5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85"/>
    </mc:Choice>
    <mc:Fallback xmlns="">
      <p:transition spd="slow" advTm="14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1" y="1749287"/>
            <a:ext cx="9601196" cy="4126581"/>
          </a:xfrm>
        </p:spPr>
        <p:txBody>
          <a:bodyPr>
            <a:normAutofit/>
          </a:bodyPr>
          <a:lstStyle/>
          <a:p>
            <a:r>
              <a:rPr lang="sl-SI" sz="4000" dirty="0" smtClean="0"/>
              <a:t>14 - ___ = 6      POMOČ     14 – 6 = </a:t>
            </a:r>
          </a:p>
          <a:p>
            <a:r>
              <a:rPr lang="sl-SI" sz="4000" dirty="0" smtClean="0"/>
              <a:t>15 - ___ = 10    POMOČ     15 – 10 =</a:t>
            </a:r>
          </a:p>
          <a:p>
            <a:r>
              <a:rPr lang="sl-SI" sz="4000" dirty="0" smtClean="0"/>
              <a:t>12 - ___ = 9</a:t>
            </a:r>
            <a:r>
              <a:rPr lang="sl-SI" sz="4000" dirty="0"/>
              <a:t> </a:t>
            </a:r>
            <a:r>
              <a:rPr lang="sl-SI" sz="4000" dirty="0" smtClean="0"/>
              <a:t>     POMOČ     12 – 9 =</a:t>
            </a:r>
          </a:p>
          <a:p>
            <a:r>
              <a:rPr lang="sl-SI" sz="4000" dirty="0" smtClean="0"/>
              <a:t>13 - ___ = 8      POMOČ     13 – 8 =</a:t>
            </a:r>
          </a:p>
          <a:p>
            <a:pPr marL="0" indent="0">
              <a:buNone/>
            </a:pPr>
            <a:endParaRPr lang="sl-SI" sz="4000" dirty="0" smtClean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98"/>
    </mc:Choice>
    <mc:Fallback xmlns="">
      <p:transition spd="slow" advTm="16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ZAPIŠI V ZVEZEK ZA MATEMATIKO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>
                <a:solidFill>
                  <a:srgbClr val="FF0000"/>
                </a:solidFill>
              </a:rPr>
              <a:t>IŠČEM ODŠTEVANEC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4000" dirty="0" smtClean="0"/>
              <a:t>13 - </a:t>
            </a:r>
            <a:r>
              <a:rPr lang="sl-SI" sz="4000" u="sng" dirty="0" smtClean="0">
                <a:solidFill>
                  <a:srgbClr val="FF0000"/>
                </a:solidFill>
              </a:rPr>
              <a:t>_4_</a:t>
            </a:r>
            <a:r>
              <a:rPr lang="sl-SI" sz="4000" dirty="0" smtClean="0"/>
              <a:t>= 9   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13 – 9 = </a:t>
            </a:r>
            <a:r>
              <a:rPr lang="sl-SI" dirty="0" smtClean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" name="Elipsa 3"/>
          <p:cNvSpPr/>
          <p:nvPr/>
        </p:nvSpPr>
        <p:spPr>
          <a:xfrm>
            <a:off x="1526650" y="3466769"/>
            <a:ext cx="310101" cy="32600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906" y="4045152"/>
            <a:ext cx="329213" cy="3414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722" y="4056829"/>
            <a:ext cx="329213" cy="3414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538" y="4045152"/>
            <a:ext cx="329213" cy="34140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791" y="3450924"/>
            <a:ext cx="329213" cy="34140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322" y="3450924"/>
            <a:ext cx="329213" cy="34140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864" y="3450924"/>
            <a:ext cx="329213" cy="34140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087" y="3466769"/>
            <a:ext cx="329213" cy="34140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927" y="3451366"/>
            <a:ext cx="329213" cy="34140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67" y="3480521"/>
            <a:ext cx="329213" cy="34140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117" y="3480521"/>
            <a:ext cx="329213" cy="34140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532" y="3480521"/>
            <a:ext cx="329213" cy="34140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722" y="3466769"/>
            <a:ext cx="329213" cy="341406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38" y="4015971"/>
            <a:ext cx="391243" cy="423122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872" y="3411297"/>
            <a:ext cx="396274" cy="420660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787" y="4025342"/>
            <a:ext cx="396274" cy="42066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301" y="4025342"/>
            <a:ext cx="396274" cy="420660"/>
          </a:xfrm>
          <a:prstGeom prst="rect">
            <a:avLst/>
          </a:prstGeom>
        </p:spPr>
      </p:pic>
      <p:pic>
        <p:nvPicPr>
          <p:cNvPr id="21" name="Zvo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06"/>
    </mc:Choice>
    <mc:Fallback xmlns="">
      <p:transition spd="slow" advTm="7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/>
              <a:t>RAČUNE PREPIŠI V ZVEZEK IN JIH IZRAČUNAJ.</a:t>
            </a:r>
            <a:br>
              <a:rPr lang="sl-SI" sz="2800" b="1" dirty="0" smtClean="0"/>
            </a:br>
            <a:r>
              <a:rPr lang="sl-SI" sz="2800" b="1" dirty="0" smtClean="0"/>
              <a:t>LAHKO SI POMAGAŠ Z RISANJEM.</a:t>
            </a:r>
            <a:endParaRPr lang="sl-SI" sz="28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2" y="2541029"/>
            <a:ext cx="9601196" cy="3318936"/>
          </a:xfrm>
        </p:spPr>
        <p:txBody>
          <a:bodyPr/>
          <a:lstStyle/>
          <a:p>
            <a:r>
              <a:rPr lang="sl-SI" dirty="0" smtClean="0"/>
              <a:t>11- ___ = 8  </a:t>
            </a:r>
          </a:p>
          <a:p>
            <a:r>
              <a:rPr lang="sl-SI" dirty="0" smtClean="0"/>
              <a:t>13 - ___ = 6</a:t>
            </a:r>
          </a:p>
          <a:p>
            <a:r>
              <a:rPr lang="sl-SI" dirty="0" smtClean="0"/>
              <a:t>12 - ___ = 7</a:t>
            </a:r>
          </a:p>
          <a:p>
            <a:r>
              <a:rPr lang="sl-SI" dirty="0" smtClean="0"/>
              <a:t>14 - ___ = 8</a:t>
            </a:r>
          </a:p>
          <a:p>
            <a:r>
              <a:rPr lang="sl-SI" dirty="0" smtClean="0"/>
              <a:t>19 - ___ = 10</a:t>
            </a:r>
          </a:p>
          <a:p>
            <a:r>
              <a:rPr lang="sl-SI" dirty="0" smtClean="0"/>
              <a:t>15 - ___ = 7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40" y="2370326"/>
            <a:ext cx="329213" cy="3414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185" y="2363287"/>
            <a:ext cx="329213" cy="3414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30" y="2370326"/>
            <a:ext cx="329213" cy="3414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675" y="2370326"/>
            <a:ext cx="329213" cy="34140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991" y="2363287"/>
            <a:ext cx="329213" cy="34140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736" y="2370326"/>
            <a:ext cx="329213" cy="34140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81" y="2363287"/>
            <a:ext cx="329213" cy="34140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971" y="2381590"/>
            <a:ext cx="329213" cy="34140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226" y="2363287"/>
            <a:ext cx="329213" cy="34140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1716" y="2370326"/>
            <a:ext cx="329213" cy="34140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439" y="2796059"/>
            <a:ext cx="329213" cy="34140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378" y="2370326"/>
            <a:ext cx="396274" cy="42066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330" y="2341963"/>
            <a:ext cx="396274" cy="420660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707" y="2756432"/>
            <a:ext cx="396274" cy="420660"/>
          </a:xfrm>
          <a:prstGeom prst="rect">
            <a:avLst/>
          </a:prstGeom>
        </p:spPr>
      </p:pic>
      <p:pic>
        <p:nvPicPr>
          <p:cNvPr id="18" name="Zvo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25"/>
    </mc:Choice>
    <mc:Fallback xmlns="">
      <p:transition spd="slow" advTm="11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UPAM, DA SI SNOV RAZUMEL/A.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3200" dirty="0" smtClean="0">
                <a:solidFill>
                  <a:srgbClr val="FF0000"/>
                </a:solidFill>
              </a:rPr>
              <a:t>PREBERI IN NAREDI ŠE </a:t>
            </a:r>
            <a:r>
              <a:rPr lang="sl-SI" sz="3200" dirty="0" smtClean="0">
                <a:solidFill>
                  <a:srgbClr val="FF0000"/>
                </a:solidFill>
              </a:rPr>
              <a:t>NALOGE </a:t>
            </a:r>
            <a:r>
              <a:rPr lang="sl-SI" sz="3200" dirty="0" smtClean="0">
                <a:solidFill>
                  <a:srgbClr val="FF0000"/>
                </a:solidFill>
              </a:rPr>
              <a:t>V DELOVNEM ZVEZKU NA STRANI 50, </a:t>
            </a:r>
            <a:r>
              <a:rPr lang="sl-SI" sz="3200" smtClean="0">
                <a:solidFill>
                  <a:srgbClr val="FF0000"/>
                </a:solidFill>
              </a:rPr>
              <a:t>51</a:t>
            </a:r>
            <a:r>
              <a:rPr lang="sl-SI" sz="3200" smtClean="0">
                <a:solidFill>
                  <a:srgbClr val="FF0000"/>
                </a:solidFill>
              </a:rPr>
              <a:t>. </a:t>
            </a:r>
            <a:endParaRPr lang="sl-SI" sz="3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sz="3200" dirty="0" smtClean="0"/>
          </a:p>
          <a:p>
            <a:pPr marL="0" indent="0">
              <a:buNone/>
            </a:pPr>
            <a:r>
              <a:rPr lang="sl-SI" sz="2800" b="1" dirty="0" smtClean="0">
                <a:solidFill>
                  <a:srgbClr val="00B050"/>
                </a:solidFill>
              </a:rPr>
              <a:t>UPAM, DA TI JE BILO RAZISKOVANJE VŠEČ.</a:t>
            </a:r>
            <a:endParaRPr lang="sl-SI" sz="28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955" y="3100228"/>
            <a:ext cx="2395936" cy="1877731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1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73"/>
    </mc:Choice>
    <mc:Fallback xmlns="">
      <p:transition spd="slow" advTm="3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711</TotalTime>
  <Words>219</Words>
  <Application>Microsoft Office PowerPoint</Application>
  <PresentationFormat>Po meri</PresentationFormat>
  <Paragraphs>37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Naravno</vt:lpstr>
      <vt:lpstr>IŠČEMO ODŠTEVANEC</vt:lpstr>
      <vt:lpstr> 8 – 5 = 3</vt:lpstr>
      <vt:lpstr>MOJCA JE NABRALA 12 JURČOV. NEKAJ JIH JE PODARILA BABICI. SEDAJ JIH IMA ŠE 8. KOLIKO JURČKOV JE PODARILA BABICI? </vt:lpstr>
      <vt:lpstr>JURE JE NABRAL 13 ŽELODOV. NEKAJ JIH JE PODARIL ŽANU. OSTALO MU JE 6 ŽELODOV. KOLIKO ŽELODOV JE PODARIL ŽANU?</vt:lpstr>
      <vt:lpstr>PowerPointova predstavitev</vt:lpstr>
      <vt:lpstr>ZAPIŠI V ZVEZEK ZA MATEMATIKO IŠČEM ODŠTEVANEC</vt:lpstr>
      <vt:lpstr>RAČUNE PREPIŠI V ZVEZEK IN JIH IZRAČUNAJ. LAHKO SI POMAGAŠ Z RISANJEM.</vt:lpstr>
      <vt:lpstr>UPAM, DA SI SNOV RAZUMEL/A.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IŠČEMO ODŠTEVANEC</dc:title>
  <dc:creator>LIDIJA PODMENIK</dc:creator>
  <cp:lastModifiedBy>Bojana</cp:lastModifiedBy>
  <cp:revision>10</cp:revision>
  <dcterms:created xsi:type="dcterms:W3CDTF">2020-11-14T22:22:44Z</dcterms:created>
  <dcterms:modified xsi:type="dcterms:W3CDTF">2021-11-21T11:19:00Z</dcterms:modified>
</cp:coreProperties>
</file>