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8" r:id="rId2"/>
    <p:sldId id="263" r:id="rId3"/>
    <p:sldId id="269" r:id="rId4"/>
    <p:sldId id="276" r:id="rId5"/>
    <p:sldId id="277" r:id="rId6"/>
    <p:sldId id="279" r:id="rId7"/>
    <p:sldId id="278" r:id="rId8"/>
    <p:sldId id="286" r:id="rId9"/>
    <p:sldId id="282" r:id="rId10"/>
    <p:sldId id="283" r:id="rId11"/>
    <p:sldId id="284" r:id="rId12"/>
    <p:sldId id="285" r:id="rId13"/>
    <p:sldId id="273" r:id="rId14"/>
    <p:sldId id="274" r:id="rId15"/>
    <p:sldId id="275" r:id="rId16"/>
    <p:sldId id="264" r:id="rId17"/>
    <p:sldId id="265" r:id="rId18"/>
    <p:sldId id="281" r:id="rId19"/>
    <p:sldId id="288" r:id="rId20"/>
    <p:sldId id="289" r:id="rId21"/>
    <p:sldId id="287" r:id="rId22"/>
    <p:sldId id="280" r:id="rId23"/>
  </p:sldIdLst>
  <p:sldSz cx="12192000" cy="6858000"/>
  <p:notesSz cx="10021888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F45467D-9439-4938-B2D5-8BDCCA8A6DAD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76751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9F294B3-C21A-41C2-8747-8CADAAA2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3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6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8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8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2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1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5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8588-60F8-4D95-82DB-6F87F961D380}" type="datetimeFigureOut">
              <a:rPr lang="en-GB" smtClean="0"/>
              <a:t>19/03/2023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7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bh7tAnwLCY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youtu.be/2k8fHR9jKV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gc.futurelearn.com/uploads/assets/71/59/71598297-b7a0-42da-a349-f503ef4c57d7.mp3" TargetMode="External"/><Relationship Id="rId5" Type="http://schemas.openxmlformats.org/officeDocument/2006/relationships/hyperlink" Target="https://ugc.futurelearn.com/uploads/assets/d8/a2/d8a241b4-6de4-4981-afeb-896a56a8e376.mp3" TargetMode="External"/><Relationship Id="rId4" Type="http://schemas.openxmlformats.org/officeDocument/2006/relationships/hyperlink" Target="https://ugc.futurelearn.com/uploads/assets/8e/fb/8efbf1ac-bf92-4fed-a13a-5c7b5341e4c0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k8fHR9jKV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k8fHR9jKVM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zbh7tAnwLC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v.si/assets/ministrstva/MIZS/Dokumenti/Osnovna-sola/Ucni-nacrti/obvezni/UN_glasbena_vzgoja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769471"/>
            <a:ext cx="9144000" cy="2387600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C00000"/>
                </a:solidFill>
              </a:rPr>
              <a:t>Učenje in poučevanje otrok s posebnimi potrebami: glasbena vzgoja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84961" y="3706540"/>
            <a:ext cx="9144000" cy="2459128"/>
          </a:xfrm>
        </p:spPr>
        <p:txBody>
          <a:bodyPr>
            <a:normAutofit/>
          </a:bodyPr>
          <a:lstStyle/>
          <a:p>
            <a:r>
              <a:rPr lang="sl-SI" dirty="0" smtClean="0"/>
              <a:t>Interno </a:t>
            </a:r>
            <a:r>
              <a:rPr lang="sl-SI" smtClean="0"/>
              <a:t>gradivo 2021/22 – </a:t>
            </a:r>
            <a:r>
              <a:rPr lang="sl-SI" smtClean="0"/>
              <a:t>P6</a:t>
            </a:r>
            <a:endParaRPr lang="sl-SI" dirty="0" smtClean="0"/>
          </a:p>
          <a:p>
            <a:r>
              <a:rPr lang="sl-SI" dirty="0" smtClean="0"/>
              <a:t>Oddelek za specialno in rehabilitacijsko pedagogiko</a:t>
            </a:r>
          </a:p>
          <a:p>
            <a:r>
              <a:rPr lang="sl-SI" dirty="0" smtClean="0"/>
              <a:t>Pedagoška fakulteta Univerze v Ljubljani</a:t>
            </a:r>
          </a:p>
          <a:p>
            <a:r>
              <a:rPr lang="sl-SI" dirty="0"/>
              <a:t>D</a:t>
            </a:r>
            <a:r>
              <a:rPr lang="sl-SI" dirty="0" smtClean="0"/>
              <a:t>oc. dr. Konstanca Zalar</a:t>
            </a:r>
          </a:p>
          <a:p>
            <a:r>
              <a:rPr lang="sl-SI" dirty="0"/>
              <a:t>k</a:t>
            </a:r>
            <a:r>
              <a:rPr lang="sl-SI" dirty="0" smtClean="0"/>
              <a:t>onstanca.zalar@pef.uni-lj.si</a:t>
            </a:r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3271" cy="1963271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0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Didaktična priporočila (2)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  <p:sp>
        <p:nvSpPr>
          <p:cNvPr id="5" name="Pravokotnik 4"/>
          <p:cNvSpPr/>
          <p:nvPr/>
        </p:nvSpPr>
        <p:spPr>
          <a:xfrm>
            <a:off x="838200" y="1252253"/>
            <a:ext cx="10935789" cy="503355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Individualizacija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in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diferenciacija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sl-SI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Učencem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glede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zmožnosti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druge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posebnosti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prilagajamo</a:t>
            </a:r>
            <a:r>
              <a:rPr lang="en-GB" dirty="0">
                <a:latin typeface="Arial" panose="020B0604020202020204" pitchFamily="34" charset="0"/>
              </a:rPr>
              <a:t> pouk (</a:t>
            </a:r>
            <a:r>
              <a:rPr lang="en-GB" dirty="0" err="1">
                <a:latin typeface="Arial" panose="020B0604020202020204" pitchFamily="34" charset="0"/>
              </a:rPr>
              <a:t>notranja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diferenciacija</a:t>
            </a:r>
            <a:r>
              <a:rPr lang="en-GB" dirty="0">
                <a:latin typeface="Arial" panose="020B0604020202020204" pitchFamily="34" charset="0"/>
              </a:rPr>
              <a:t>) </a:t>
            </a:r>
            <a:r>
              <a:rPr lang="en-GB" dirty="0" err="1">
                <a:latin typeface="Arial" panose="020B0604020202020204" pitchFamily="34" charset="0"/>
              </a:rPr>
              <a:t>glasbene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vzgoje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tako</a:t>
            </a:r>
            <a:r>
              <a:rPr lang="en-GB" dirty="0">
                <a:latin typeface="Arial" panose="020B0604020202020204" pitchFamily="34" charset="0"/>
              </a:rPr>
              <a:t> v </a:t>
            </a:r>
            <a:r>
              <a:rPr lang="en-GB" dirty="0" err="1">
                <a:latin typeface="Arial" panose="020B0604020202020204" pitchFamily="34" charset="0"/>
              </a:rPr>
              <a:t>fazah</a:t>
            </a:r>
            <a:r>
              <a:rPr lang="en-GB" dirty="0">
                <a:latin typeface="Arial" panose="020B0604020202020204" pitchFamily="34" charset="0"/>
              </a:rPr>
              <a:t> </a:t>
            </a:r>
            <a:endParaRPr lang="sl-SI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err="1" smtClean="0">
                <a:latin typeface="Arial" panose="020B0604020202020204" pitchFamily="34" charset="0"/>
              </a:rPr>
              <a:t>načrtovanja</a:t>
            </a:r>
            <a:r>
              <a:rPr lang="en-GB" dirty="0">
                <a:latin typeface="Arial" panose="020B0604020202020204" pitchFamily="34" charset="0"/>
              </a:rPr>
              <a:t>, </a:t>
            </a:r>
            <a:endParaRPr lang="sl-SI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dirty="0" smtClean="0">
                <a:latin typeface="Arial" panose="020B0604020202020204" pitchFamily="34" charset="0"/>
              </a:rPr>
              <a:t>-</a:t>
            </a:r>
            <a:r>
              <a:rPr lang="en-GB" dirty="0" err="1" smtClean="0">
                <a:latin typeface="Arial" panose="020B0604020202020204" pitchFamily="34" charset="0"/>
              </a:rPr>
              <a:t>organizacije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in </a:t>
            </a:r>
            <a:endParaRPr lang="sl-SI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err="1" smtClean="0">
                <a:latin typeface="Arial" panose="020B0604020202020204" pitchFamily="34" charset="0"/>
              </a:rPr>
              <a:t>izvedbe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kot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preverjanju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ocenjevanju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znanja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sl-SI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Pri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tem </a:t>
            </a:r>
            <a:r>
              <a:rPr lang="en-GB" dirty="0" err="1">
                <a:latin typeface="Arial" panose="020B0604020202020204" pitchFamily="34" charset="0"/>
              </a:rPr>
              <a:t>smo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še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posebej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pozorni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specifične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skupine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 smtClean="0">
                <a:latin typeface="Arial" panose="020B0604020202020204" pitchFamily="34" charset="0"/>
              </a:rPr>
              <a:t>posameznike</a:t>
            </a:r>
            <a:r>
              <a:rPr lang="sl-SI" dirty="0" smtClean="0">
                <a:latin typeface="Arial" panose="020B0604020202020204" pitchFamily="34" charset="0"/>
              </a:rPr>
              <a:t> /…/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endParaRPr lang="sl-SI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dirty="0" smtClean="0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dkrivanje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in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delo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z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nadarjenimi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učenci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,</a:t>
            </a:r>
            <a:endParaRPr lang="sl-SI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dirty="0" err="1">
                <a:solidFill>
                  <a:srgbClr val="C00000"/>
                </a:solidFill>
                <a:latin typeface="Arial" panose="020B0604020202020204" pitchFamily="34" charset="0"/>
              </a:rPr>
              <a:t>u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čne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težave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v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osnovni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šoli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koncept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dela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,</a:t>
            </a:r>
            <a:endParaRPr lang="sl-SI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dirty="0" err="1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troci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s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primanjkljaji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na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posameznih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področjih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učenja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navodila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za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prilagojeno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izvajanje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programa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osnovne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šole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z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dodatno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strokovno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pomočjo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,</a:t>
            </a:r>
            <a:endParaRPr lang="sl-SI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dirty="0" err="1">
                <a:solidFill>
                  <a:srgbClr val="C00000"/>
                </a:solidFill>
                <a:latin typeface="Arial" panose="020B0604020202020204" pitchFamily="34" charset="0"/>
              </a:rPr>
              <a:t>s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mernice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za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izobraževanje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otrok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tujcev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v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vrtcih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in 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šolah</a:t>
            </a:r>
            <a:r>
              <a:rPr lang="sl-SI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xfrm>
            <a:off x="838200" y="269332"/>
            <a:ext cx="10515600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Didaktična priporočila (3)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  <p:sp>
        <p:nvSpPr>
          <p:cNvPr id="2" name="Pravokotnik 1"/>
          <p:cNvSpPr/>
          <p:nvPr/>
        </p:nvSpPr>
        <p:spPr>
          <a:xfrm>
            <a:off x="827313" y="766355"/>
            <a:ext cx="10883536" cy="13388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Medpredmetne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povezave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sl-SI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Interdisciplinarne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teme</a:t>
            </a:r>
            <a:r>
              <a:rPr lang="en-GB" dirty="0">
                <a:latin typeface="Arial" panose="020B0604020202020204" pitchFamily="34" charset="0"/>
              </a:rPr>
              <a:t>: </a:t>
            </a:r>
            <a:r>
              <a:rPr lang="sl-SI" dirty="0" smtClean="0">
                <a:latin typeface="Arial" panose="020B0604020202020204" pitchFamily="34" charset="0"/>
              </a:rPr>
              <a:t>	- </a:t>
            </a:r>
            <a:r>
              <a:rPr lang="en-GB" dirty="0" err="1" smtClean="0">
                <a:latin typeface="Arial" panose="020B0604020202020204" pitchFamily="34" charset="0"/>
              </a:rPr>
              <a:t>spoznavanje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in </a:t>
            </a:r>
            <a:r>
              <a:rPr lang="en-GB" dirty="0" err="1">
                <a:latin typeface="Arial" panose="020B0604020202020204" pitchFamily="34" charset="0"/>
              </a:rPr>
              <a:t>uporabljanje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sodobne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</a:rPr>
              <a:t>tehnologije</a:t>
            </a:r>
            <a:r>
              <a:rPr lang="sl-SI" dirty="0">
                <a:latin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</a:rPr>
              <a:t>in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atin typeface="Arial" panose="020B0604020202020204" pitchFamily="34" charset="0"/>
              </a:rPr>
              <a:t>		         	- </a:t>
            </a:r>
            <a:r>
              <a:rPr lang="en-GB" dirty="0" err="1" smtClean="0">
                <a:latin typeface="Arial" panose="020B0604020202020204" pitchFamily="34" charset="0"/>
              </a:rPr>
              <a:t>skrb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zdravo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počutje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primerno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zvočno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okolje</a:t>
            </a:r>
            <a:r>
              <a:rPr lang="en-GB" dirty="0"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Pravokotnik 5"/>
          <p:cNvSpPr/>
          <p:nvPr/>
        </p:nvSpPr>
        <p:spPr>
          <a:xfrm>
            <a:off x="838200" y="2174851"/>
            <a:ext cx="10894423" cy="461805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Preverjanje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in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ocenjevanje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znanja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sl-SI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</a:rPr>
              <a:t>ta </a:t>
            </a:r>
            <a:r>
              <a:rPr lang="en-GB" dirty="0" err="1">
                <a:latin typeface="Arial" panose="020B0604020202020204" pitchFamily="34" charset="0"/>
              </a:rPr>
              <a:t>sestavna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dela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učnega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procesa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sl-SI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Način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</a:rPr>
              <a:t>vpliva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</a:rPr>
              <a:t> to,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kako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se </a:t>
            </a:r>
            <a:r>
              <a:rPr lang="en-GB" dirty="0" err="1">
                <a:latin typeface="Arial" panose="020B0604020202020204" pitchFamily="34" charset="0"/>
              </a:rPr>
              <a:t>učenci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učijo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kakšno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znanje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pridobijo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kakšen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odnos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do </a:t>
            </a:r>
            <a:r>
              <a:rPr lang="en-GB" dirty="0" err="1">
                <a:latin typeface="Arial" panose="020B0604020202020204" pitchFamily="34" charset="0"/>
              </a:rPr>
              <a:t>učenja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ter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znanja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gradijo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sl-SI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Preverjanje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je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kompleksno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in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sprotno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saj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gre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spremljanje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razvoja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učenčevih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glasbenih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sposobnosti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spretnosti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opazovanje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učenca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pri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glasbenem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izvajanju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ustvarjanju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in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poslušanju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sl-SI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Učitelj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podlagi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pravočasne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in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sprotne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povratne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informacije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o </a:t>
            </a:r>
            <a:r>
              <a:rPr lang="en-GB" dirty="0" err="1">
                <a:latin typeface="Arial" panose="020B0604020202020204" pitchFamily="34" charset="0"/>
              </a:rPr>
              <a:t>otrokovem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učnem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napredovanju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učencem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omogoči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usvajanje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poglabljanje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znanja</a:t>
            </a:r>
            <a:r>
              <a:rPr lang="en-GB" dirty="0">
                <a:latin typeface="Arial" panose="020B0604020202020204" pitchFamily="34" charset="0"/>
              </a:rPr>
              <a:t>. </a:t>
            </a:r>
            <a:r>
              <a:rPr lang="sl-SI" dirty="0" smtClean="0">
                <a:latin typeface="Arial" panose="020B0604020202020204" pitchFamily="34" charset="0"/>
              </a:rPr>
              <a:t>Ta u</a:t>
            </a:r>
            <a:r>
              <a:rPr lang="en-GB" dirty="0" err="1" smtClean="0">
                <a:latin typeface="Arial" panose="020B0604020202020204" pitchFamily="34" charset="0"/>
              </a:rPr>
              <a:t>čenca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seznani</a:t>
            </a:r>
            <a:r>
              <a:rPr lang="en-GB" dirty="0">
                <a:latin typeface="Arial" panose="020B0604020202020204" pitchFamily="34" charset="0"/>
              </a:rPr>
              <a:t> z </a:t>
            </a:r>
            <a:r>
              <a:rPr lang="en-GB" dirty="0" err="1">
                <a:latin typeface="Arial" panose="020B0604020202020204" pitchFamily="34" charset="0"/>
              </a:rPr>
              <a:t>doseženim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opozori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pomanjkljivosti</a:t>
            </a:r>
            <a:r>
              <a:rPr lang="en-GB" dirty="0">
                <a:latin typeface="Arial" panose="020B0604020202020204" pitchFamily="34" charset="0"/>
              </a:rPr>
              <a:t>, mu </a:t>
            </a:r>
            <a:r>
              <a:rPr lang="en-GB" dirty="0" err="1">
                <a:latin typeface="Arial" panose="020B0604020202020204" pitchFamily="34" charset="0"/>
              </a:rPr>
              <a:t>ponudi</a:t>
            </a:r>
            <a:r>
              <a:rPr lang="en-GB" dirty="0">
                <a:latin typeface="Arial" panose="020B0604020202020204" pitchFamily="34" charset="0"/>
              </a:rPr>
              <a:t> pot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odpravo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teh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pomanjkljivosti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ga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spodbudi</a:t>
            </a:r>
            <a:r>
              <a:rPr lang="en-GB" dirty="0">
                <a:latin typeface="Arial" panose="020B0604020202020204" pitchFamily="34" charset="0"/>
              </a:rPr>
              <a:t> k </a:t>
            </a:r>
            <a:r>
              <a:rPr lang="en-GB" dirty="0" err="1">
                <a:latin typeface="Arial" panose="020B0604020202020204" pitchFamily="34" charset="0"/>
              </a:rPr>
              <a:t>spremljanju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lastnega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napredka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smtClean="0">
                <a:latin typeface="Arial" panose="020B0604020202020204" pitchFamily="34" charset="0"/>
              </a:rPr>
              <a:t>mu</a:t>
            </a:r>
            <a:r>
              <a:rPr lang="sl-SI" dirty="0" smtClean="0">
                <a:latin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</a:rPr>
              <a:t>omogoči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možnost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samoregulacije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kot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podlage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nadaljnje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učenje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sl-SI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Objektivne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kritike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morajo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biti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smernice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nadaljnje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delo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8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xfrm>
            <a:off x="838200" y="269332"/>
            <a:ext cx="10515600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Didaktična priporočila (4)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  <p:sp>
        <p:nvSpPr>
          <p:cNvPr id="5" name="Pravokotnik 4"/>
          <p:cNvSpPr/>
          <p:nvPr/>
        </p:nvSpPr>
        <p:spPr>
          <a:xfrm>
            <a:off x="838200" y="870858"/>
            <a:ext cx="10622280" cy="254056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Informacijska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tehnologija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sl-SI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Učitelj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naj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uvaja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sodobno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tehnologijo</a:t>
            </a:r>
            <a:r>
              <a:rPr lang="en-GB" dirty="0">
                <a:latin typeface="Arial" panose="020B0604020202020204" pitchFamily="34" charset="0"/>
              </a:rPr>
              <a:t> (radio, </a:t>
            </a:r>
            <a:r>
              <a:rPr lang="en-GB" dirty="0" err="1">
                <a:latin typeface="Arial" panose="020B0604020202020204" pitchFamily="34" charset="0"/>
              </a:rPr>
              <a:t>televizija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grafoskop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projektor</a:t>
            </a:r>
            <a:r>
              <a:rPr lang="en-GB" dirty="0">
                <a:latin typeface="Arial" panose="020B0604020202020204" pitchFamily="34" charset="0"/>
              </a:rPr>
              <a:t>, CD-, MP3- in DVD-</a:t>
            </a:r>
            <a:r>
              <a:rPr lang="en-GB" dirty="0" err="1">
                <a:latin typeface="Arial" panose="020B0604020202020204" pitchFamily="34" charset="0"/>
              </a:rPr>
              <a:t>predvajalnik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računalnik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interaktivna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tabla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idr</a:t>
            </a:r>
            <a:r>
              <a:rPr lang="en-GB" dirty="0">
                <a:latin typeface="Arial" panose="020B0604020202020204" pitchFamily="34" charset="0"/>
              </a:rPr>
              <a:t>.) v pouk </a:t>
            </a:r>
            <a:r>
              <a:rPr lang="en-GB" dirty="0" err="1">
                <a:latin typeface="Arial" panose="020B0604020202020204" pitchFamily="34" charset="0"/>
              </a:rPr>
              <a:t>glasbe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premišljeno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postopno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sl-SI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Tehnologija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naj</a:t>
            </a:r>
            <a:r>
              <a:rPr lang="en-GB" dirty="0">
                <a:latin typeface="Arial" panose="020B0604020202020204" pitchFamily="34" charset="0"/>
              </a:rPr>
              <a:t> ne </a:t>
            </a:r>
            <a:r>
              <a:rPr lang="en-GB" dirty="0" err="1">
                <a:latin typeface="Arial" panose="020B0604020202020204" pitchFamily="34" charset="0"/>
              </a:rPr>
              <a:t>zmanjšuje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vloge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učitelja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učencev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glasbenih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dejavnostih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sl-SI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Sodobna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tehnologija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omogoča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večjo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nazornost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ter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možnost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prenosa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posredovanja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shranjevanja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glasbenih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vsebin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en-GB" dirty="0"/>
          </a:p>
        </p:txBody>
      </p:sp>
      <p:sp>
        <p:nvSpPr>
          <p:cNvPr id="7" name="Pravokotnik 6"/>
          <p:cNvSpPr/>
          <p:nvPr/>
        </p:nvSpPr>
        <p:spPr>
          <a:xfrm>
            <a:off x="838200" y="3647947"/>
            <a:ext cx="10622280" cy="21698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Domače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naloge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sl-SI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</a:rPr>
              <a:t>N</a:t>
            </a:r>
            <a:r>
              <a:rPr lang="en-GB" dirty="0" err="1" smtClean="0">
                <a:latin typeface="Arial" panose="020B0604020202020204" pitchFamily="34" charset="0"/>
              </a:rPr>
              <a:t>ačrtovane</a:t>
            </a:r>
            <a:r>
              <a:rPr lang="sl-SI" dirty="0">
                <a:latin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</a:rPr>
              <a:t>naj bodo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tako</a:t>
            </a:r>
            <a:r>
              <a:rPr lang="en-GB" dirty="0">
                <a:latin typeface="Arial" panose="020B0604020202020204" pitchFamily="34" charset="0"/>
              </a:rPr>
              <a:t>, da </a:t>
            </a:r>
            <a:r>
              <a:rPr lang="en-GB" dirty="0" err="1">
                <a:latin typeface="Arial" panose="020B0604020202020204" pitchFamily="34" charset="0"/>
              </a:rPr>
              <a:t>jih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lahko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vsak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učenec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samostojno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in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uspešno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opravi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sl-SI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Izogibamo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se </a:t>
            </a:r>
            <a:r>
              <a:rPr lang="en-GB" dirty="0" err="1">
                <a:latin typeface="Arial" panose="020B0604020202020204" pitchFamily="34" charset="0"/>
              </a:rPr>
              <a:t>nalog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ki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vzbujajo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morebitne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stresne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situacije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povezane</a:t>
            </a:r>
            <a:r>
              <a:rPr lang="en-GB" dirty="0">
                <a:latin typeface="Arial" panose="020B0604020202020204" pitchFamily="34" charset="0"/>
              </a:rPr>
              <a:t> s </a:t>
            </a:r>
            <a:r>
              <a:rPr lang="en-GB" dirty="0" err="1">
                <a:latin typeface="Arial" panose="020B0604020202020204" pitchFamily="34" charset="0"/>
              </a:rPr>
              <a:t>pisanjem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branjem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glasbe</a:t>
            </a:r>
            <a:r>
              <a:rPr lang="en-GB" dirty="0">
                <a:latin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</a:rPr>
              <a:t>Premišljeno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dajemo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tudi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naloge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povezane</a:t>
            </a:r>
            <a:r>
              <a:rPr lang="en-GB" dirty="0">
                <a:latin typeface="Arial" panose="020B0604020202020204" pitchFamily="34" charset="0"/>
              </a:rPr>
              <a:t> z </a:t>
            </a:r>
            <a:r>
              <a:rPr lang="en-GB" dirty="0" err="1">
                <a:latin typeface="Arial" panose="020B0604020202020204" pitchFamily="34" charset="0"/>
              </a:rPr>
              <a:t>dostopnostjo</a:t>
            </a:r>
            <a:r>
              <a:rPr lang="en-GB" dirty="0">
                <a:latin typeface="Arial" panose="020B0604020202020204" pitchFamily="34" charset="0"/>
              </a:rPr>
              <a:t> do </a:t>
            </a:r>
            <a:r>
              <a:rPr lang="en-GB" dirty="0" err="1">
                <a:latin typeface="Arial" panose="020B0604020202020204" pitchFamily="34" charset="0"/>
              </a:rPr>
              <a:t>sodobne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tehnologije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pri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čemer</a:t>
            </a:r>
            <a:r>
              <a:rPr lang="en-GB" dirty="0">
                <a:latin typeface="Arial" panose="020B0604020202020204" pitchFamily="34" charset="0"/>
              </a:rPr>
              <a:t> je </a:t>
            </a:r>
            <a:r>
              <a:rPr lang="en-GB" dirty="0" err="1">
                <a:latin typeface="Arial" panose="020B0604020202020204" pitchFamily="34" charset="0"/>
              </a:rPr>
              <a:t>treba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zagotoviti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enake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možnosti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vse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učence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0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791" y="137886"/>
            <a:ext cx="10515600" cy="749572"/>
          </a:xfrm>
        </p:spPr>
        <p:txBody>
          <a:bodyPr>
            <a:normAutofit/>
          </a:bodyPr>
          <a:lstStyle/>
          <a:p>
            <a:r>
              <a:rPr lang="sl-SI" altLang="sl-SI" dirty="0">
                <a:solidFill>
                  <a:srgbClr val="C00000"/>
                </a:solidFill>
              </a:rPr>
              <a:t>Glasbene</a:t>
            </a:r>
            <a:r>
              <a:rPr lang="sl-SI" altLang="sl-SI" dirty="0"/>
              <a:t> </a:t>
            </a:r>
            <a:r>
              <a:rPr lang="sl-SI" altLang="sl-SI" dirty="0">
                <a:solidFill>
                  <a:srgbClr val="C00000"/>
                </a:solidFill>
              </a:rPr>
              <a:t>metode</a:t>
            </a:r>
            <a:r>
              <a:rPr lang="sl-SI" altLang="sl-SI" dirty="0" smtClean="0"/>
              <a:t> </a:t>
            </a:r>
            <a:r>
              <a:rPr lang="sl-SI" altLang="sl-SI" dirty="0">
                <a:solidFill>
                  <a:srgbClr val="C00000"/>
                </a:solidFill>
              </a:rPr>
              <a:t>izvajanja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8554" y="1305151"/>
            <a:ext cx="4824615" cy="43031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l-SI" altLang="sl-SI" sz="1800" b="1" dirty="0" smtClean="0"/>
              <a:t>oblikovanje glasu in pevskega dihanja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demonstracija in posnemanje (imitacija</a:t>
            </a:r>
            <a:r>
              <a:rPr lang="sl-SI" altLang="sl-SI" sz="1800" b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sl-SI" altLang="sl-SI" sz="1800" b="1" dirty="0" smtClean="0"/>
              <a:t>ritmična izreka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demonstracija ritmične izreke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posnemanje (odmev) ritmične izreke 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prenos govornega ritma v igrani ritem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prenos ritma besedila v zloge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dopolnjevanje ritmičnih vsebin (vprašanja in odgovori)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err="1" smtClean="0"/>
              <a:t>ritmizacija</a:t>
            </a:r>
            <a:r>
              <a:rPr lang="sl-SI" altLang="sl-SI" sz="1800" dirty="0" smtClean="0"/>
              <a:t> besedila </a:t>
            </a:r>
          </a:p>
          <a:p>
            <a:pPr>
              <a:lnSpc>
                <a:spcPct val="80000"/>
              </a:lnSpc>
            </a:pPr>
            <a:r>
              <a:rPr lang="sl-SI" altLang="sl-SI" sz="1800" b="1" dirty="0" smtClean="0"/>
              <a:t>petje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petje s pripevanjem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petje s posnemanjem (imitacija)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petje s solmizacijskimi zlogi in/ali na tonsko abecedo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04806" y="3647940"/>
            <a:ext cx="6062585" cy="27528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l-SI" altLang="sl-SI" sz="1800" b="1" dirty="0" smtClean="0"/>
              <a:t>gibalno/likovno izvajanje ob glasbi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demonstracija gibalnega/likovnega izvajanja ob glasbi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posnemanje (imitacija) gibalnega/likovnega izvajanja ob glasbi</a:t>
            </a:r>
          </a:p>
          <a:p>
            <a:pPr>
              <a:lnSpc>
                <a:spcPct val="80000"/>
              </a:lnSpc>
            </a:pPr>
            <a:r>
              <a:rPr lang="sl-SI" altLang="sl-SI" sz="1800" b="1" dirty="0" smtClean="0"/>
              <a:t>delo z glasbenim zapisom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branje: slikovnih/notnih simbolov, solmizacijskih zlogov, ritmičnih zlogov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narek: ritmični, melodični/solmizacijski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zapis:  slikovnih/notnih simbolov, solmizacijskih zlogov, ritmičnih zlogov</a:t>
            </a:r>
          </a:p>
          <a:p>
            <a:pPr lvl="1">
              <a:lnSpc>
                <a:spcPct val="80000"/>
              </a:lnSpc>
            </a:pPr>
            <a:endParaRPr lang="sl-SI" altLang="sl-SI" sz="18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04806" y="1305151"/>
            <a:ext cx="4824615" cy="198233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l-SI" altLang="sl-SI" sz="1800" b="1" dirty="0" smtClean="0"/>
              <a:t>igranje na otroška glasbila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demonstracija igranja na otroška glasbila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posnemanje (imitacija) igranja na otroška glasbila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ritmični, melodični  odmev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prenos govornega ritma v igran</a:t>
            </a:r>
            <a:r>
              <a:rPr lang="sl-SI" altLang="sl-SI" sz="1800" b="1" dirty="0" smtClean="0"/>
              <a:t>i </a:t>
            </a:r>
            <a:r>
              <a:rPr lang="sl-SI" altLang="sl-SI" sz="1800" dirty="0" smtClean="0"/>
              <a:t>ritem</a:t>
            </a:r>
          </a:p>
          <a:p>
            <a:pPr lvl="1">
              <a:lnSpc>
                <a:spcPct val="80000"/>
              </a:lnSpc>
            </a:pPr>
            <a:r>
              <a:rPr lang="sl-SI" altLang="sl-SI" sz="1800" dirty="0" smtClean="0"/>
              <a:t>ritmične, melodične uganke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8554" y="6400800"/>
            <a:ext cx="5250498" cy="4529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/>
              <a:t>Vir: dr. Barbara </a:t>
            </a:r>
            <a:r>
              <a:rPr lang="sl-SI" altLang="sl-SI" sz="1200" dirty="0" err="1"/>
              <a:t>Sicherl</a:t>
            </a:r>
            <a:r>
              <a:rPr lang="sl-SI" altLang="sl-SI" sz="1200" dirty="0"/>
              <a:t>-Kafol: Izbrana poglavja iz glasbene didaktike (2015), str.  29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11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499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" y="2395595"/>
            <a:ext cx="1047404" cy="1047404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543595" y="129418"/>
            <a:ext cx="10515600" cy="749572"/>
          </a:xfrm>
        </p:spPr>
        <p:txBody>
          <a:bodyPr>
            <a:normAutofit/>
          </a:bodyPr>
          <a:lstStyle/>
          <a:p>
            <a:r>
              <a:rPr lang="sl-SI" altLang="sl-SI" dirty="0">
                <a:solidFill>
                  <a:srgbClr val="C00000"/>
                </a:solidFill>
              </a:rPr>
              <a:t>Glasbene</a:t>
            </a:r>
            <a:r>
              <a:rPr lang="sl-SI" altLang="sl-SI" dirty="0"/>
              <a:t> </a:t>
            </a:r>
            <a:r>
              <a:rPr lang="sl-SI" altLang="sl-SI" dirty="0">
                <a:solidFill>
                  <a:srgbClr val="C00000"/>
                </a:solidFill>
              </a:rPr>
              <a:t>metode</a:t>
            </a:r>
            <a:r>
              <a:rPr lang="sl-SI" altLang="sl-SI" dirty="0" smtClean="0"/>
              <a:t> </a:t>
            </a:r>
            <a:r>
              <a:rPr lang="sl-SI" altLang="sl-SI" dirty="0" smtClean="0">
                <a:solidFill>
                  <a:srgbClr val="C00000"/>
                </a:solidFill>
              </a:rPr>
              <a:t>ustvarjanja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02145" y="999004"/>
            <a:ext cx="6624736" cy="488799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de-DE" sz="2000" b="1" dirty="0" err="1" smtClean="0"/>
              <a:t>estetsko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oblikovanje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glasbenih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vsebin</a:t>
            </a:r>
            <a:endParaRPr lang="de-DE" sz="2000" b="1" dirty="0" smtClean="0"/>
          </a:p>
          <a:p>
            <a:pPr marL="742950" lvl="1" indent="-400050"/>
            <a:r>
              <a:rPr lang="de-DE" sz="2000" dirty="0" err="1" smtClean="0"/>
              <a:t>poustvarjalno</a:t>
            </a:r>
            <a:r>
              <a:rPr lang="de-DE" sz="2000" dirty="0" smtClean="0"/>
              <a:t> </a:t>
            </a:r>
            <a:r>
              <a:rPr lang="de-DE" sz="2000" dirty="0" err="1" smtClean="0"/>
              <a:t>petje</a:t>
            </a:r>
            <a:endParaRPr lang="de-DE" sz="2000" dirty="0" smtClean="0"/>
          </a:p>
          <a:p>
            <a:pPr marL="742950" lvl="1" indent="-400050"/>
            <a:r>
              <a:rPr lang="de-DE" sz="2000" dirty="0" err="1" smtClean="0"/>
              <a:t>poustvarjalno</a:t>
            </a:r>
            <a:r>
              <a:rPr lang="de-DE" sz="2000" dirty="0" smtClean="0"/>
              <a:t> </a:t>
            </a:r>
            <a:r>
              <a:rPr lang="de-DE" sz="2000" dirty="0" err="1" smtClean="0"/>
              <a:t>izvajanje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instrumentalnih</a:t>
            </a:r>
            <a:r>
              <a:rPr lang="de-DE" sz="2000" dirty="0" smtClean="0"/>
              <a:t> </a:t>
            </a:r>
            <a:r>
              <a:rPr lang="de-DE" sz="2000" dirty="0" err="1" smtClean="0"/>
              <a:t>vsebin</a:t>
            </a:r>
            <a:endParaRPr lang="sl-SI" sz="2000" dirty="0" smtClean="0"/>
          </a:p>
          <a:p>
            <a:pPr marL="742950" lvl="1" indent="-400050">
              <a:buFont typeface="Arial" panose="020B0604020202020204" pitchFamily="34" charset="0"/>
              <a:buNone/>
            </a:pPr>
            <a:endParaRPr lang="de-DE" sz="2000" dirty="0" smtClean="0"/>
          </a:p>
          <a:p>
            <a:pPr marL="457200" indent="-457200"/>
            <a:r>
              <a:rPr lang="de-DE" sz="2000" b="1" dirty="0" err="1" smtClean="0"/>
              <a:t>ustvarjanje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glasbenih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vsebin</a:t>
            </a:r>
            <a:endParaRPr lang="de-DE" sz="2000" b="1" dirty="0" smtClean="0"/>
          </a:p>
          <a:p>
            <a:pPr marL="742950" lvl="1" indent="-400050"/>
            <a:r>
              <a:rPr lang="de-DE" sz="2000" dirty="0" err="1" smtClean="0"/>
              <a:t>ritmično</a:t>
            </a:r>
            <a:r>
              <a:rPr lang="de-DE" sz="2000" dirty="0" smtClean="0"/>
              <a:t>/</a:t>
            </a:r>
            <a:r>
              <a:rPr lang="de-DE" sz="2000" dirty="0" err="1" smtClean="0"/>
              <a:t>melodično</a:t>
            </a:r>
            <a:r>
              <a:rPr lang="de-DE" sz="2000" dirty="0" smtClean="0"/>
              <a:t> </a:t>
            </a:r>
            <a:r>
              <a:rPr lang="de-DE" sz="2000" dirty="0" err="1" smtClean="0"/>
              <a:t>dopolnjevanje</a:t>
            </a:r>
            <a:r>
              <a:rPr lang="de-DE" sz="2000" dirty="0" smtClean="0"/>
              <a:t> </a:t>
            </a:r>
          </a:p>
          <a:p>
            <a:pPr marL="742950" lvl="1" indent="-400050"/>
            <a:r>
              <a:rPr lang="de-DE" sz="2000" dirty="0" err="1" smtClean="0"/>
              <a:t>ritmična</a:t>
            </a:r>
            <a:r>
              <a:rPr lang="de-DE" sz="2000" dirty="0" smtClean="0"/>
              <a:t>/</a:t>
            </a:r>
            <a:r>
              <a:rPr lang="de-DE" sz="2000" dirty="0" err="1" smtClean="0"/>
              <a:t>melodična</a:t>
            </a:r>
            <a:r>
              <a:rPr lang="de-DE" sz="2000" dirty="0" smtClean="0"/>
              <a:t> </a:t>
            </a:r>
            <a:r>
              <a:rPr lang="de-DE" sz="2000" dirty="0" err="1" smtClean="0"/>
              <a:t>vprašanja</a:t>
            </a:r>
            <a:r>
              <a:rPr lang="de-DE" sz="2000" dirty="0" smtClean="0"/>
              <a:t> in </a:t>
            </a:r>
            <a:r>
              <a:rPr lang="de-DE" sz="2000" dirty="0" err="1" smtClean="0"/>
              <a:t>odgovori</a:t>
            </a:r>
            <a:r>
              <a:rPr lang="de-DE" sz="2000" dirty="0" smtClean="0"/>
              <a:t> </a:t>
            </a:r>
          </a:p>
          <a:p>
            <a:pPr marL="742950" lvl="1" indent="-400050"/>
            <a:r>
              <a:rPr lang="de-DE" sz="2000" dirty="0" err="1" smtClean="0"/>
              <a:t>izmišljarije</a:t>
            </a:r>
            <a:r>
              <a:rPr lang="de-DE" sz="2000" dirty="0" smtClean="0"/>
              <a:t> (</a:t>
            </a:r>
            <a:r>
              <a:rPr lang="de-DE" sz="2000" dirty="0" err="1" smtClean="0"/>
              <a:t>improvizacija</a:t>
            </a:r>
            <a:r>
              <a:rPr lang="de-DE" sz="2000" dirty="0" smtClean="0"/>
              <a:t>): </a:t>
            </a:r>
            <a:r>
              <a:rPr lang="de-DE" sz="2000" dirty="0" err="1" smtClean="0"/>
              <a:t>pevsko</a:t>
            </a:r>
            <a:r>
              <a:rPr lang="de-DE" sz="2000" dirty="0" smtClean="0"/>
              <a:t> </a:t>
            </a:r>
            <a:r>
              <a:rPr lang="de-DE" sz="2000" dirty="0" err="1" smtClean="0"/>
              <a:t>izmišljanje</a:t>
            </a:r>
            <a:r>
              <a:rPr lang="de-DE" sz="2000" dirty="0" smtClean="0"/>
              <a:t> na </a:t>
            </a:r>
            <a:r>
              <a:rPr lang="de-DE" sz="2000" dirty="0" err="1" smtClean="0"/>
              <a:t>dano</a:t>
            </a:r>
            <a:r>
              <a:rPr lang="de-DE" sz="2000" dirty="0" smtClean="0"/>
              <a:t> </a:t>
            </a:r>
            <a:r>
              <a:rPr lang="de-DE" sz="2000" dirty="0" err="1" smtClean="0"/>
              <a:t>besedilo</a:t>
            </a:r>
            <a:r>
              <a:rPr lang="de-DE" sz="2000" dirty="0" smtClean="0"/>
              <a:t>, </a:t>
            </a:r>
            <a:r>
              <a:rPr lang="de-DE" sz="2000" dirty="0" err="1" smtClean="0"/>
              <a:t>izmišljanje</a:t>
            </a:r>
            <a:r>
              <a:rPr lang="de-DE" sz="2000" dirty="0" smtClean="0"/>
              <a:t> </a:t>
            </a:r>
            <a:r>
              <a:rPr lang="de-DE" sz="2000" dirty="0" err="1" smtClean="0"/>
              <a:t>besedila</a:t>
            </a:r>
            <a:r>
              <a:rPr lang="de-DE" sz="2000" dirty="0" smtClean="0"/>
              <a:t> na </a:t>
            </a:r>
            <a:r>
              <a:rPr lang="de-DE" sz="2000" dirty="0" err="1" smtClean="0"/>
              <a:t>dano</a:t>
            </a:r>
            <a:r>
              <a:rPr lang="de-DE" sz="2000" dirty="0" smtClean="0"/>
              <a:t> </a:t>
            </a:r>
            <a:r>
              <a:rPr lang="de-DE" sz="2000" dirty="0" err="1" smtClean="0"/>
              <a:t>melodijo</a:t>
            </a:r>
            <a:r>
              <a:rPr lang="de-DE" sz="2000" dirty="0" smtClean="0"/>
              <a:t>, </a:t>
            </a:r>
            <a:r>
              <a:rPr lang="de-DE" sz="2000" dirty="0" err="1" smtClean="0"/>
              <a:t>izmišljanje</a:t>
            </a:r>
            <a:r>
              <a:rPr lang="de-DE" sz="2000" dirty="0" smtClean="0"/>
              <a:t> </a:t>
            </a:r>
            <a:r>
              <a:rPr lang="de-DE" sz="2000" dirty="0" err="1" smtClean="0"/>
              <a:t>melodije</a:t>
            </a:r>
            <a:r>
              <a:rPr lang="de-DE" sz="2000" dirty="0" smtClean="0"/>
              <a:t> in </a:t>
            </a:r>
            <a:r>
              <a:rPr lang="de-DE" sz="2000" dirty="0" err="1" smtClean="0"/>
              <a:t>besedila</a:t>
            </a:r>
            <a:r>
              <a:rPr lang="de-DE" sz="2000" dirty="0" smtClean="0"/>
              <a:t>, </a:t>
            </a:r>
            <a:r>
              <a:rPr lang="de-DE" sz="2000" dirty="0" err="1" smtClean="0"/>
              <a:t>izmišljanje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instrumentalnih</a:t>
            </a:r>
            <a:r>
              <a:rPr lang="de-DE" sz="2000" dirty="0" smtClean="0"/>
              <a:t> </a:t>
            </a:r>
            <a:r>
              <a:rPr lang="de-DE" sz="2000" dirty="0" err="1" smtClean="0"/>
              <a:t>vsebin</a:t>
            </a:r>
            <a:r>
              <a:rPr lang="de-DE" sz="2000" dirty="0" smtClean="0"/>
              <a:t>, </a:t>
            </a:r>
            <a:r>
              <a:rPr lang="de-DE" sz="2000" dirty="0" err="1" smtClean="0"/>
              <a:t>izmišljanje</a:t>
            </a:r>
            <a:r>
              <a:rPr lang="de-DE" sz="2000" dirty="0" smtClean="0"/>
              <a:t> </a:t>
            </a:r>
            <a:r>
              <a:rPr lang="de-DE" sz="2000" dirty="0" err="1" smtClean="0"/>
              <a:t>ritmičnih</a:t>
            </a:r>
            <a:r>
              <a:rPr lang="de-DE" sz="2000" dirty="0" smtClean="0"/>
              <a:t> </a:t>
            </a:r>
            <a:r>
              <a:rPr lang="de-DE" sz="2000" dirty="0" err="1" smtClean="0"/>
              <a:t>besedil</a:t>
            </a:r>
            <a:r>
              <a:rPr lang="de-DE" sz="2000" dirty="0" smtClean="0"/>
              <a:t>, </a:t>
            </a:r>
            <a:r>
              <a:rPr lang="de-DE" sz="2000" dirty="0" err="1" smtClean="0"/>
              <a:t>ritmizacija</a:t>
            </a:r>
            <a:r>
              <a:rPr lang="de-DE" sz="2000" dirty="0" smtClean="0"/>
              <a:t> </a:t>
            </a:r>
            <a:r>
              <a:rPr lang="de-DE" sz="2000" dirty="0" err="1" smtClean="0"/>
              <a:t>besedila</a:t>
            </a:r>
            <a:endParaRPr lang="de-DE" sz="2000" dirty="0" smtClean="0"/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de-DE" sz="2000" dirty="0" smtClean="0"/>
              <a:t>        </a:t>
            </a:r>
          </a:p>
          <a:p>
            <a:pPr marL="457200" indent="-457200"/>
            <a:r>
              <a:rPr lang="de-DE" sz="2000" b="1" dirty="0" err="1" smtClean="0"/>
              <a:t>likovno</a:t>
            </a:r>
            <a:r>
              <a:rPr lang="de-DE" sz="2000" b="1" dirty="0" smtClean="0"/>
              <a:t>/</a:t>
            </a:r>
            <a:r>
              <a:rPr lang="de-DE" sz="2000" b="1" dirty="0" err="1" smtClean="0"/>
              <a:t>besedno</a:t>
            </a:r>
            <a:r>
              <a:rPr lang="de-DE" sz="2000" b="1" dirty="0" smtClean="0"/>
              <a:t>/</a:t>
            </a:r>
            <a:r>
              <a:rPr lang="de-DE" sz="2000" b="1" dirty="0" err="1" smtClean="0"/>
              <a:t>gibalno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ustvarjanje</a:t>
            </a:r>
            <a:r>
              <a:rPr lang="de-DE" sz="2000" b="1" dirty="0" smtClean="0"/>
              <a:t> ob </a:t>
            </a:r>
            <a:r>
              <a:rPr lang="de-DE" sz="2000" b="1" dirty="0" err="1" smtClean="0"/>
              <a:t>glasbi</a:t>
            </a:r>
            <a:r>
              <a:rPr lang="sl-SI" sz="2000" b="1" dirty="0" smtClean="0"/>
              <a:t> </a:t>
            </a:r>
            <a:endParaRPr lang="sl-SI" sz="20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92482" y="6389049"/>
            <a:ext cx="5433378" cy="27259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/>
              <a:t>Vir: dr. Barbara </a:t>
            </a:r>
            <a:r>
              <a:rPr lang="sl-SI" altLang="sl-SI" sz="1200" dirty="0" err="1"/>
              <a:t>Sicherl</a:t>
            </a:r>
            <a:r>
              <a:rPr lang="sl-SI" altLang="sl-SI" sz="1200" dirty="0"/>
              <a:t>-Kafol: Izbrana poglavja iz glasbene didaktike (2015), str.  29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13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0" y="2740558"/>
            <a:ext cx="1047404" cy="1047404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186543" y="120149"/>
            <a:ext cx="10515600" cy="749572"/>
          </a:xfrm>
        </p:spPr>
        <p:txBody>
          <a:bodyPr>
            <a:normAutofit/>
          </a:bodyPr>
          <a:lstStyle/>
          <a:p>
            <a:r>
              <a:rPr lang="sl-SI" altLang="sl-SI" dirty="0">
                <a:solidFill>
                  <a:srgbClr val="C00000"/>
                </a:solidFill>
              </a:rPr>
              <a:t>Glasbene</a:t>
            </a:r>
            <a:r>
              <a:rPr lang="sl-SI" altLang="sl-SI" dirty="0"/>
              <a:t> </a:t>
            </a:r>
            <a:r>
              <a:rPr lang="sl-SI" altLang="sl-SI" dirty="0">
                <a:solidFill>
                  <a:srgbClr val="C00000"/>
                </a:solidFill>
              </a:rPr>
              <a:t>metode</a:t>
            </a:r>
            <a:r>
              <a:rPr lang="sl-SI" altLang="sl-SI" dirty="0" smtClean="0"/>
              <a:t> </a:t>
            </a:r>
            <a:r>
              <a:rPr lang="sl-SI" altLang="sl-SI" dirty="0" smtClean="0">
                <a:solidFill>
                  <a:srgbClr val="C00000"/>
                </a:solidFill>
              </a:rPr>
              <a:t>poslušanja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58901" y="925276"/>
            <a:ext cx="7272807" cy="52229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l-SI" sz="1800" b="1" dirty="0" smtClean="0"/>
              <a:t>doživljajsko poslušanje</a:t>
            </a:r>
          </a:p>
          <a:p>
            <a:pPr marL="0" indent="0">
              <a:lnSpc>
                <a:spcPct val="80000"/>
              </a:lnSpc>
              <a:buNone/>
            </a:pPr>
            <a:endParaRPr lang="sl-SI" sz="100" b="1" dirty="0" smtClean="0"/>
          </a:p>
          <a:p>
            <a:pPr>
              <a:lnSpc>
                <a:spcPct val="80000"/>
              </a:lnSpc>
            </a:pPr>
            <a:r>
              <a:rPr lang="sl-SI" sz="1800" b="1" dirty="0" smtClean="0"/>
              <a:t>analitično poslušanje: </a:t>
            </a:r>
          </a:p>
          <a:p>
            <a:pPr>
              <a:lnSpc>
                <a:spcPct val="80000"/>
              </a:lnSpc>
            </a:pPr>
            <a:endParaRPr lang="sl-SI" sz="1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b="1" dirty="0" smtClean="0"/>
              <a:t>    - </a:t>
            </a:r>
            <a:r>
              <a:rPr lang="en-GB" sz="1800" b="1" dirty="0" err="1" smtClean="0"/>
              <a:t>prepoznavanje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izraznih</a:t>
            </a:r>
            <a:r>
              <a:rPr lang="en-GB" sz="1800" b="1" dirty="0" smtClean="0"/>
              <a:t> in </a:t>
            </a:r>
            <a:r>
              <a:rPr lang="en-GB" sz="1800" b="1" dirty="0" err="1" smtClean="0"/>
              <a:t>izvajalskih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sredstev</a:t>
            </a:r>
            <a:r>
              <a:rPr lang="en-GB" sz="1800" b="1" dirty="0" smtClean="0"/>
              <a:t> </a:t>
            </a:r>
            <a:endParaRPr lang="sl-SI" sz="1800" b="1" dirty="0" smtClean="0"/>
          </a:p>
          <a:p>
            <a:pPr>
              <a:lnSpc>
                <a:spcPct val="80000"/>
              </a:lnSpc>
            </a:pPr>
            <a:endParaRPr lang="en-GB" sz="1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b="1" dirty="0" smtClean="0"/>
              <a:t>    - </a:t>
            </a:r>
            <a:r>
              <a:rPr lang="en-GB" sz="1800" b="1" dirty="0" err="1" smtClean="0"/>
              <a:t>ritmična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analiza</a:t>
            </a:r>
            <a:r>
              <a:rPr lang="en-GB" sz="1800" b="1" dirty="0" smtClean="0"/>
              <a:t>: </a:t>
            </a:r>
            <a:endParaRPr lang="en-GB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dirty="0" smtClean="0"/>
              <a:t>        </a:t>
            </a:r>
            <a:r>
              <a:rPr lang="en-GB" sz="1800" dirty="0" err="1" smtClean="0"/>
              <a:t>prepoznavanje</a:t>
            </a:r>
            <a:r>
              <a:rPr lang="en-GB" sz="1800" dirty="0" smtClean="0"/>
              <a:t> in </a:t>
            </a:r>
            <a:r>
              <a:rPr lang="en-GB" sz="1800" dirty="0" err="1" smtClean="0"/>
              <a:t>poimenovanje</a:t>
            </a:r>
            <a:r>
              <a:rPr lang="en-GB" sz="1800" dirty="0" smtClean="0"/>
              <a:t>  </a:t>
            </a:r>
            <a:r>
              <a:rPr lang="en-GB" sz="1800" dirty="0" err="1" smtClean="0"/>
              <a:t>tonskih</a:t>
            </a:r>
            <a:r>
              <a:rPr lang="en-GB" sz="1800" dirty="0" smtClean="0"/>
              <a:t> </a:t>
            </a:r>
            <a:r>
              <a:rPr lang="en-GB" sz="1800" dirty="0" err="1" smtClean="0"/>
              <a:t>trajanj</a:t>
            </a:r>
            <a:r>
              <a:rPr lang="en-GB" sz="1800" dirty="0" smtClean="0"/>
              <a:t>  z </a:t>
            </a:r>
            <a:r>
              <a:rPr lang="en-GB" sz="1800" dirty="0" err="1" smtClean="0"/>
              <a:t>ritmičnimi</a:t>
            </a:r>
            <a:r>
              <a:rPr lang="en-GB" sz="1800" dirty="0" smtClean="0"/>
              <a:t> </a:t>
            </a:r>
            <a:r>
              <a:rPr lang="sl-SI" sz="1800" dirty="0" smtClean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dirty="0" smtClean="0"/>
              <a:t>        </a:t>
            </a:r>
            <a:r>
              <a:rPr lang="en-GB" sz="1800" dirty="0" err="1" smtClean="0"/>
              <a:t>zlogi</a:t>
            </a:r>
            <a:r>
              <a:rPr lang="sl-SI" sz="1800" dirty="0" smtClean="0"/>
              <a:t>, </a:t>
            </a:r>
            <a:r>
              <a:rPr lang="en-GB" sz="1800" dirty="0" err="1" smtClean="0"/>
              <a:t>prenos</a:t>
            </a:r>
            <a:r>
              <a:rPr lang="en-GB" sz="1800" dirty="0" smtClean="0"/>
              <a:t> </a:t>
            </a:r>
            <a:r>
              <a:rPr lang="en-GB" sz="1800" dirty="0" err="1" smtClean="0"/>
              <a:t>ritma</a:t>
            </a:r>
            <a:r>
              <a:rPr lang="en-GB" sz="1800" dirty="0" smtClean="0"/>
              <a:t> </a:t>
            </a:r>
            <a:r>
              <a:rPr lang="en-GB" sz="1800" dirty="0" err="1" smtClean="0"/>
              <a:t>besedila</a:t>
            </a:r>
            <a:r>
              <a:rPr lang="en-GB" sz="1800" dirty="0" smtClean="0"/>
              <a:t> v </a:t>
            </a:r>
            <a:r>
              <a:rPr lang="en-GB" sz="1800" dirty="0" err="1" smtClean="0"/>
              <a:t>ritmične</a:t>
            </a:r>
            <a:r>
              <a:rPr lang="en-GB" sz="1800" dirty="0" smtClean="0"/>
              <a:t> </a:t>
            </a:r>
            <a:r>
              <a:rPr lang="en-GB" sz="1800" dirty="0" err="1" smtClean="0"/>
              <a:t>zloge</a:t>
            </a:r>
            <a:r>
              <a:rPr lang="en-GB" sz="1800" dirty="0" smtClean="0"/>
              <a:t>/v </a:t>
            </a:r>
            <a:r>
              <a:rPr lang="en-GB" sz="1800" dirty="0" err="1" smtClean="0"/>
              <a:t>igrani</a:t>
            </a:r>
            <a:r>
              <a:rPr lang="en-GB" sz="1800" dirty="0" smtClean="0"/>
              <a:t> </a:t>
            </a:r>
            <a:r>
              <a:rPr lang="en-GB" sz="1800" dirty="0" err="1" smtClean="0"/>
              <a:t>ritem</a:t>
            </a:r>
            <a:r>
              <a:rPr lang="sl-SI" sz="1800" dirty="0" smtClean="0"/>
              <a:t>,</a:t>
            </a:r>
            <a:r>
              <a:rPr lang="en-GB" sz="1800" dirty="0" smtClean="0"/>
              <a:t> </a:t>
            </a:r>
            <a:endParaRPr lang="sl-SI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dirty="0" smtClean="0"/>
              <a:t>        </a:t>
            </a:r>
            <a:r>
              <a:rPr lang="en-GB" sz="1800" dirty="0" err="1" smtClean="0"/>
              <a:t>ritmične</a:t>
            </a:r>
            <a:r>
              <a:rPr lang="en-GB" sz="1800" dirty="0" smtClean="0"/>
              <a:t> </a:t>
            </a:r>
            <a:r>
              <a:rPr lang="en-GB" sz="1800" dirty="0" err="1" smtClean="0"/>
              <a:t>uganke</a:t>
            </a:r>
            <a:r>
              <a:rPr lang="en-GB" sz="1800" dirty="0" smtClean="0"/>
              <a:t> </a:t>
            </a:r>
            <a:endParaRPr lang="sl-SI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b="1" dirty="0" smtClean="0"/>
              <a:t>    - </a:t>
            </a:r>
            <a:r>
              <a:rPr lang="en-GB" sz="1800" b="1" dirty="0" err="1" smtClean="0"/>
              <a:t>melodična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analiza</a:t>
            </a:r>
            <a:r>
              <a:rPr lang="en-GB" sz="1800" b="1" dirty="0" smtClean="0"/>
              <a:t>: </a:t>
            </a:r>
            <a:endParaRPr lang="en-GB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dirty="0" smtClean="0"/>
              <a:t>       </a:t>
            </a:r>
            <a:r>
              <a:rPr lang="en-GB" sz="1800" dirty="0" err="1" smtClean="0"/>
              <a:t>prepoznavanje</a:t>
            </a:r>
            <a:r>
              <a:rPr lang="en-GB" sz="1800" dirty="0" smtClean="0"/>
              <a:t> in </a:t>
            </a:r>
            <a:r>
              <a:rPr lang="en-GB" sz="1800" dirty="0" err="1" smtClean="0"/>
              <a:t>poimenovanje</a:t>
            </a:r>
            <a:r>
              <a:rPr lang="en-GB" sz="1800" dirty="0" smtClean="0"/>
              <a:t> </a:t>
            </a:r>
            <a:r>
              <a:rPr lang="en-GB" sz="1800" dirty="0" err="1" smtClean="0"/>
              <a:t>tonskih</a:t>
            </a:r>
            <a:r>
              <a:rPr lang="en-GB" sz="1800" dirty="0" smtClean="0"/>
              <a:t> </a:t>
            </a:r>
            <a:r>
              <a:rPr lang="en-GB" sz="1800" dirty="0" err="1" smtClean="0"/>
              <a:t>višin</a:t>
            </a:r>
            <a:r>
              <a:rPr lang="en-GB" sz="1800" dirty="0" smtClean="0"/>
              <a:t> s </a:t>
            </a:r>
            <a:r>
              <a:rPr lang="en-GB" sz="1800" dirty="0" err="1" smtClean="0"/>
              <a:t>solmizacijskimi</a:t>
            </a:r>
            <a:r>
              <a:rPr lang="en-GB" sz="1800" dirty="0" smtClean="0"/>
              <a:t> </a:t>
            </a:r>
            <a:endParaRPr lang="sl-SI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dirty="0" smtClean="0"/>
              <a:t>       </a:t>
            </a:r>
            <a:r>
              <a:rPr lang="en-GB" sz="1800" dirty="0" err="1" smtClean="0"/>
              <a:t>zlogi</a:t>
            </a:r>
            <a:r>
              <a:rPr lang="sl-SI" sz="1800" dirty="0" smtClean="0"/>
              <a:t>, </a:t>
            </a:r>
            <a:r>
              <a:rPr lang="en-GB" sz="1800" dirty="0" err="1" smtClean="0"/>
              <a:t>melodične</a:t>
            </a:r>
            <a:r>
              <a:rPr lang="en-GB" sz="1800" dirty="0" smtClean="0"/>
              <a:t>/</a:t>
            </a:r>
            <a:r>
              <a:rPr lang="en-GB" sz="1800" dirty="0" err="1" smtClean="0"/>
              <a:t>solmizacijske</a:t>
            </a:r>
            <a:r>
              <a:rPr lang="en-GB" sz="1800" dirty="0" smtClean="0"/>
              <a:t> </a:t>
            </a:r>
            <a:r>
              <a:rPr lang="en-GB" sz="1800" dirty="0" err="1" smtClean="0"/>
              <a:t>uganke</a:t>
            </a:r>
            <a:endParaRPr lang="sl-SI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b="1" dirty="0" smtClean="0"/>
              <a:t>     - </a:t>
            </a:r>
            <a:r>
              <a:rPr lang="en-GB" sz="1800" b="1" dirty="0" err="1" smtClean="0"/>
              <a:t>oblikovna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analiza</a:t>
            </a:r>
            <a:r>
              <a:rPr lang="en-GB" sz="1800" b="1" dirty="0" smtClean="0"/>
              <a:t>: </a:t>
            </a:r>
            <a:endParaRPr lang="en-GB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l-SI" sz="1800" dirty="0" smtClean="0"/>
              <a:t>        </a:t>
            </a:r>
            <a:r>
              <a:rPr lang="en-GB" sz="1800" dirty="0" err="1" smtClean="0"/>
              <a:t>prepoznavanje</a:t>
            </a:r>
            <a:r>
              <a:rPr lang="en-GB" sz="1800" dirty="0" smtClean="0"/>
              <a:t> in </a:t>
            </a:r>
            <a:r>
              <a:rPr lang="en-GB" sz="1800" dirty="0" err="1" smtClean="0"/>
              <a:t>poimenovanje</a:t>
            </a:r>
            <a:r>
              <a:rPr lang="en-GB" sz="1800" dirty="0" smtClean="0"/>
              <a:t> </a:t>
            </a:r>
            <a:r>
              <a:rPr lang="en-GB" sz="1800" dirty="0" err="1" smtClean="0"/>
              <a:t>oblikovnih</a:t>
            </a:r>
            <a:r>
              <a:rPr lang="en-GB" sz="1800" dirty="0" smtClean="0"/>
              <a:t> </a:t>
            </a:r>
            <a:r>
              <a:rPr lang="en-GB" sz="1800" dirty="0" err="1" smtClean="0"/>
              <a:t>delov</a:t>
            </a:r>
            <a:endParaRPr lang="sl-SI" sz="1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6543" y="6361539"/>
            <a:ext cx="5294041" cy="4267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sl-SI" altLang="sl-SI" sz="1200" dirty="0">
                <a:effectLst/>
              </a:rPr>
              <a:t>Vir: dr. Barbara </a:t>
            </a:r>
            <a:r>
              <a:rPr lang="sl-SI" altLang="sl-SI" sz="1200" dirty="0" err="1">
                <a:effectLst/>
              </a:rPr>
              <a:t>Sicherl</a:t>
            </a:r>
            <a:r>
              <a:rPr lang="sl-SI" altLang="sl-SI" sz="1200" dirty="0">
                <a:effectLst/>
              </a:rPr>
              <a:t>-Kafol: Izbrana poglavja iz glasbene didaktike (2015), str.  29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915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sl-SI" sz="4000" dirty="0" smtClean="0">
                <a:solidFill>
                  <a:srgbClr val="C00000"/>
                </a:solidFill>
              </a:rPr>
              <a:t>Vaja </a:t>
            </a:r>
            <a:r>
              <a:rPr lang="sl-SI" sz="3200" dirty="0" smtClean="0">
                <a:solidFill>
                  <a:srgbClr val="C00000"/>
                </a:solidFill>
              </a:rPr>
              <a:t>(1): </a:t>
            </a:r>
            <a:r>
              <a:rPr lang="sl-SI" sz="3200" dirty="0" err="1" smtClean="0">
                <a:solidFill>
                  <a:srgbClr val="C00000"/>
                </a:solidFill>
              </a:rPr>
              <a:t>Takete</a:t>
            </a:r>
            <a:r>
              <a:rPr lang="sl-SI" sz="3200" dirty="0" smtClean="0"/>
              <a:t> </a:t>
            </a:r>
            <a:r>
              <a:rPr lang="sl-SI" sz="2800" dirty="0" smtClean="0">
                <a:solidFill>
                  <a:srgbClr val="C00000"/>
                </a:solidFill>
              </a:rPr>
              <a:t>v. </a:t>
            </a:r>
            <a:r>
              <a:rPr lang="sl-SI" sz="3200" dirty="0" err="1" smtClean="0">
                <a:solidFill>
                  <a:srgbClr val="C00000"/>
                </a:solidFill>
              </a:rPr>
              <a:t>Maluma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sz="3200" dirty="0" smtClean="0">
                <a:solidFill>
                  <a:srgbClr val="C00000"/>
                </a:solidFill>
              </a:rPr>
              <a:t>(</a:t>
            </a:r>
            <a:r>
              <a:rPr lang="sl-SI" sz="3200" dirty="0" err="1" smtClean="0">
                <a:solidFill>
                  <a:srgbClr val="C00000"/>
                </a:solidFill>
              </a:rPr>
              <a:t>veččutno</a:t>
            </a:r>
            <a:r>
              <a:rPr lang="sl-SI" sz="3200" dirty="0" smtClean="0">
                <a:solidFill>
                  <a:srgbClr val="C00000"/>
                </a:solidFill>
              </a:rPr>
              <a:t> zaznavanje)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Označba mesta vsebine 3" descr="Image showing Takete and Malua test: Two figures, one has smoothly bended curves and the other has sharp jagged lines.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8" y="1515292"/>
            <a:ext cx="5364480" cy="37533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8909002" y="3729466"/>
            <a:ext cx="542109" cy="84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rgbClr val="C00000"/>
                </a:solidFill>
              </a:rPr>
              <a:t>B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300084" y="3729466"/>
            <a:ext cx="533400" cy="94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>
                <a:solidFill>
                  <a:srgbClr val="C00000"/>
                </a:solidFill>
              </a:rPr>
              <a:t>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6543" y="6361539"/>
            <a:ext cx="7478486" cy="4267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l-SI" altLang="sl-SI" sz="1200" dirty="0">
                <a:effectLst/>
              </a:rPr>
              <a:t>Vir</a:t>
            </a:r>
            <a:r>
              <a:rPr lang="sl-SI" altLang="sl-SI" sz="1200" dirty="0" smtClean="0">
                <a:effectLst/>
              </a:rPr>
              <a:t>: W. </a:t>
            </a:r>
            <a:r>
              <a:rPr lang="sl-SI" altLang="sl-SI" sz="1200" dirty="0" err="1" smtClean="0">
                <a:effectLst/>
              </a:rPr>
              <a:t>Köhler</a:t>
            </a:r>
            <a:r>
              <a:rPr lang="sl-SI" altLang="sl-SI" sz="1200" dirty="0" smtClean="0">
                <a:effectLst/>
              </a:rPr>
              <a:t> (1929). V A. R. </a:t>
            </a:r>
            <a:r>
              <a:rPr lang="sl-SI" altLang="sl-SI" sz="1200" dirty="0" err="1" smtClean="0">
                <a:effectLst/>
              </a:rPr>
              <a:t>Jensenius</a:t>
            </a:r>
            <a:r>
              <a:rPr lang="sl-SI" altLang="sl-SI" sz="1200" dirty="0" smtClean="0">
                <a:effectLst/>
              </a:rPr>
              <a:t>, H. T. </a:t>
            </a:r>
            <a:r>
              <a:rPr lang="sl-SI" altLang="sl-SI" sz="1200" dirty="0" err="1" smtClean="0">
                <a:effectLst/>
              </a:rPr>
              <a:t>Zeiner-Henriksen</a:t>
            </a:r>
            <a:r>
              <a:rPr lang="sl-SI" altLang="sl-SI" sz="1200" dirty="0">
                <a:effectLst/>
              </a:rPr>
              <a:t> </a:t>
            </a:r>
            <a:r>
              <a:rPr lang="sl-SI" altLang="sl-SI" sz="1200" dirty="0" smtClean="0">
                <a:effectLst/>
              </a:rPr>
              <a:t>(2022). </a:t>
            </a:r>
            <a:r>
              <a:rPr lang="sl-SI" altLang="sl-SI" sz="1200" i="1" dirty="0" err="1" smtClean="0">
                <a:effectLst/>
              </a:rPr>
              <a:t>Music</a:t>
            </a:r>
            <a:r>
              <a:rPr lang="sl-SI" altLang="sl-SI" sz="1200" i="1" dirty="0" smtClean="0">
                <a:effectLst/>
              </a:rPr>
              <a:t> </a:t>
            </a:r>
            <a:r>
              <a:rPr lang="sl-SI" altLang="sl-SI" sz="1200" i="1" dirty="0" err="1" smtClean="0">
                <a:effectLst/>
              </a:rPr>
              <a:t>Moves</a:t>
            </a:r>
            <a:r>
              <a:rPr lang="sl-SI" altLang="sl-SI" sz="1200" dirty="0" smtClean="0">
                <a:effectLst/>
              </a:rPr>
              <a:t>. Oslo: </a:t>
            </a:r>
            <a:r>
              <a:rPr lang="sl-SI" altLang="sl-SI" sz="1200" dirty="0" err="1" smtClean="0">
                <a:effectLst/>
              </a:rPr>
              <a:t>University</a:t>
            </a:r>
            <a:r>
              <a:rPr lang="sl-SI" altLang="sl-SI" sz="1200" dirty="0" smtClean="0">
                <a:effectLst/>
              </a:rPr>
              <a:t> </a:t>
            </a:r>
            <a:r>
              <a:rPr lang="sl-SI" altLang="sl-SI" sz="1200" dirty="0" err="1" smtClean="0">
                <a:effectLst/>
              </a:rPr>
              <a:t>of</a:t>
            </a:r>
            <a:r>
              <a:rPr lang="sl-SI" altLang="sl-SI" sz="1200" dirty="0" smtClean="0">
                <a:effectLst/>
              </a:rPr>
              <a:t> Oslo.</a:t>
            </a:r>
            <a:endParaRPr lang="sl-SI" altLang="sl-SI" sz="1200" dirty="0">
              <a:effectLst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38200" cy="83820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820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0595" y="365125"/>
            <a:ext cx="10953206" cy="854075"/>
          </a:xfrm>
        </p:spPr>
        <p:txBody>
          <a:bodyPr/>
          <a:lstStyle/>
          <a:p>
            <a:r>
              <a:rPr lang="sl-SI" sz="4000" dirty="0" smtClean="0">
                <a:solidFill>
                  <a:srgbClr val="C00000"/>
                </a:solidFill>
              </a:rPr>
              <a:t>Vaja</a:t>
            </a:r>
            <a:r>
              <a:rPr lang="sl-SI" sz="3200" dirty="0" smtClean="0">
                <a:solidFill>
                  <a:srgbClr val="C00000"/>
                </a:solidFill>
              </a:rPr>
              <a:t>(2) – </a:t>
            </a:r>
            <a:r>
              <a:rPr lang="sl-SI" sz="3200" dirty="0">
                <a:solidFill>
                  <a:srgbClr val="C00000"/>
                </a:solidFill>
              </a:rPr>
              <a:t>povezujemo</a:t>
            </a:r>
            <a:r>
              <a:rPr lang="sl-SI" sz="3200" dirty="0" smtClean="0"/>
              <a:t> </a:t>
            </a:r>
            <a:r>
              <a:rPr lang="sl-SI" sz="3200" dirty="0">
                <a:solidFill>
                  <a:srgbClr val="C00000"/>
                </a:solidFill>
              </a:rPr>
              <a:t>pojme</a:t>
            </a:r>
            <a:r>
              <a:rPr lang="sl-SI" sz="3200" dirty="0" smtClean="0"/>
              <a:t> </a:t>
            </a:r>
            <a:r>
              <a:rPr lang="sl-SI" sz="3200" dirty="0" smtClean="0">
                <a:solidFill>
                  <a:srgbClr val="C00000"/>
                </a:solidFill>
              </a:rPr>
              <a:t>preteklih</a:t>
            </a:r>
            <a:r>
              <a:rPr lang="sl-SI" sz="3200" dirty="0" smtClean="0"/>
              <a:t> </a:t>
            </a:r>
            <a:r>
              <a:rPr lang="sl-SI" sz="3200" dirty="0">
                <a:solidFill>
                  <a:srgbClr val="C00000"/>
                </a:solidFill>
              </a:rPr>
              <a:t>predavanj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1" y="1546951"/>
            <a:ext cx="10515600" cy="3652066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sl-SI" dirty="0" err="1" smtClean="0"/>
              <a:t>Avdiacija</a:t>
            </a:r>
            <a:r>
              <a:rPr lang="sl-SI" dirty="0"/>
              <a:t> </a:t>
            </a:r>
            <a:r>
              <a:rPr lang="sl-SI" dirty="0" smtClean="0"/>
              <a:t>(P4)</a:t>
            </a:r>
          </a:p>
          <a:p>
            <a:r>
              <a:rPr lang="sl-SI" dirty="0" smtClean="0"/>
              <a:t>Celostni vidik glasbene vzgoje (P2), </a:t>
            </a:r>
          </a:p>
          <a:p>
            <a:pPr lvl="1"/>
            <a:r>
              <a:rPr lang="sl-SI" dirty="0" err="1" smtClean="0"/>
              <a:t>Veččutne</a:t>
            </a:r>
            <a:r>
              <a:rPr lang="sl-SI" dirty="0" smtClean="0"/>
              <a:t> predstave … </a:t>
            </a:r>
          </a:p>
          <a:p>
            <a:pPr lvl="1"/>
            <a:r>
              <a:rPr lang="sl-SI" dirty="0" smtClean="0"/>
              <a:t>Humanistični vidik vzgojno-izobraževalnega procesa</a:t>
            </a:r>
          </a:p>
          <a:p>
            <a:r>
              <a:rPr lang="sl-SI" dirty="0" smtClean="0"/>
              <a:t>Načrtovanje GV (doživljanje, ozaveščanje, gl. komunikacija) (P3)</a:t>
            </a:r>
          </a:p>
          <a:p>
            <a:r>
              <a:rPr lang="sl-SI" dirty="0" smtClean="0"/>
              <a:t>„</a:t>
            </a:r>
            <a:r>
              <a:rPr lang="sl-SI" i="1" dirty="0" smtClean="0"/>
              <a:t>OSW</a:t>
            </a:r>
            <a:r>
              <a:rPr lang="sl-SI" dirty="0" smtClean="0"/>
              <a:t>“ – elementarnost (P3)</a:t>
            </a:r>
          </a:p>
          <a:p>
            <a:r>
              <a:rPr lang="sl-SI" dirty="0" smtClean="0"/>
              <a:t>Glasbene dejavnosti (P4)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20" y="4675315"/>
            <a:ext cx="1047404" cy="1047404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546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42336"/>
            <a:ext cx="10515600" cy="801824"/>
          </a:xfrm>
        </p:spPr>
        <p:txBody>
          <a:bodyPr/>
          <a:lstStyle/>
          <a:p>
            <a:r>
              <a:rPr lang="sl-SI" sz="4000" dirty="0" smtClean="0">
                <a:solidFill>
                  <a:srgbClr val="C00000"/>
                </a:solidFill>
              </a:rPr>
              <a:t>Vaja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sz="3200" dirty="0" smtClean="0">
                <a:solidFill>
                  <a:srgbClr val="C00000"/>
                </a:solidFill>
              </a:rPr>
              <a:t>(3): Poslušanje - </a:t>
            </a:r>
            <a:r>
              <a:rPr lang="sl-SI" sz="3200" dirty="0">
                <a:solidFill>
                  <a:srgbClr val="C00000"/>
                </a:solidFill>
              </a:rPr>
              <a:t>slišanje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79566" y="1044160"/>
            <a:ext cx="10515600" cy="5472158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err="1" smtClean="0">
                <a:solidFill>
                  <a:srgbClr val="C00000"/>
                </a:solidFill>
              </a:rPr>
              <a:t>McGurkov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>
                <a:solidFill>
                  <a:srgbClr val="C00000"/>
                </a:solidFill>
              </a:rPr>
              <a:t>efekt </a:t>
            </a:r>
            <a:r>
              <a:rPr lang="sl-SI" dirty="0"/>
              <a:t>– </a:t>
            </a:r>
            <a:r>
              <a:rPr lang="sl-SI" dirty="0" err="1"/>
              <a:t>avditorina</a:t>
            </a:r>
            <a:r>
              <a:rPr lang="sl-SI" dirty="0"/>
              <a:t> iluzija (razumevanje oseb s </a:t>
            </a:r>
            <a:r>
              <a:rPr lang="sl-SI" dirty="0" smtClean="0"/>
              <a:t>PP)</a:t>
            </a:r>
          </a:p>
          <a:p>
            <a:pPr lvl="1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youtu.be/2k8fHR9jKVM</a:t>
            </a:r>
            <a:r>
              <a:rPr lang="sl-SI" dirty="0" smtClean="0"/>
              <a:t> </a:t>
            </a:r>
          </a:p>
          <a:p>
            <a:pPr marL="457200" lvl="1" indent="0">
              <a:buNone/>
            </a:pPr>
            <a:endParaRPr lang="sl-SI" dirty="0" smtClean="0"/>
          </a:p>
          <a:p>
            <a:r>
              <a:rPr lang="sl-SI" dirty="0" smtClean="0">
                <a:solidFill>
                  <a:srgbClr val="C00000"/>
                </a:solidFill>
              </a:rPr>
              <a:t>Sinestezija</a:t>
            </a:r>
            <a:r>
              <a:rPr lang="sl-SI" dirty="0" smtClean="0"/>
              <a:t> j</a:t>
            </a:r>
            <a:r>
              <a:rPr lang="sl-SI" sz="2800" dirty="0" smtClean="0"/>
              <a:t>e nevrološki pojav, pri katerem dražljaj iz enega čutila avtomatično in nezavedno  sproži zaznavo še v drugem čutilu.</a:t>
            </a:r>
          </a:p>
          <a:p>
            <a:pPr lvl="1"/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youtu.be/zbh7tAnwLCY</a:t>
            </a:r>
            <a:r>
              <a:rPr lang="sl-SI" dirty="0" smtClean="0"/>
              <a:t> </a:t>
            </a:r>
          </a:p>
          <a:p>
            <a:pPr lvl="1"/>
            <a:endParaRPr lang="sl-SI" dirty="0"/>
          </a:p>
          <a:p>
            <a:r>
              <a:rPr lang="sl-SI" dirty="0" smtClean="0"/>
              <a:t>Primeri poslušanja / slišanja:</a:t>
            </a:r>
            <a:endParaRPr lang="sl-SI" dirty="0"/>
          </a:p>
          <a:p>
            <a:pPr lvl="1"/>
            <a:r>
              <a:rPr lang="en-GB" u="sng" dirty="0" smtClean="0">
                <a:hlinkClick r:id="rId4"/>
              </a:rPr>
              <a:t>https</a:t>
            </a:r>
            <a:r>
              <a:rPr lang="en-GB" u="sng" dirty="0">
                <a:hlinkClick r:id="rId4"/>
              </a:rPr>
              <a:t>://ugc.futurelearn.com/uploads/assets/8e/fb/8efbf1ac-bf92-4fed-a13a-5c7b5341e4c0.mp3</a:t>
            </a:r>
            <a:r>
              <a:rPr lang="en-GB" dirty="0"/>
              <a:t>  </a:t>
            </a:r>
          </a:p>
          <a:p>
            <a:pPr lvl="1"/>
            <a:r>
              <a:rPr lang="en-GB" u="sng" dirty="0" smtClean="0">
                <a:hlinkClick r:id="rId5"/>
              </a:rPr>
              <a:t>https</a:t>
            </a:r>
            <a:r>
              <a:rPr lang="en-GB" u="sng" dirty="0">
                <a:hlinkClick r:id="rId5"/>
              </a:rPr>
              <a:t>://ugc.futurelearn.com/uploads/assets/d8/a2/d8a241b4-6de4-4981-afeb-896a56a8e376.mp3</a:t>
            </a:r>
            <a:r>
              <a:rPr lang="en-GB" dirty="0"/>
              <a:t>  </a:t>
            </a:r>
          </a:p>
          <a:p>
            <a:pPr lvl="1"/>
            <a:r>
              <a:rPr lang="en-GB" u="sng" dirty="0" smtClean="0">
                <a:hlinkClick r:id="rId6"/>
              </a:rPr>
              <a:t>https</a:t>
            </a:r>
            <a:r>
              <a:rPr lang="en-GB" u="sng" dirty="0">
                <a:hlinkClick r:id="rId6"/>
              </a:rPr>
              <a:t>://ugc.futurelearn.com/uploads/assets/71/59/71598297-b7a0-42da-a349-f503ef4c57d7.mp3</a:t>
            </a:r>
            <a:r>
              <a:rPr lang="en-GB" dirty="0"/>
              <a:t> </a:t>
            </a:r>
          </a:p>
          <a:p>
            <a:endParaRPr lang="sl-SI" dirty="0" smtClean="0"/>
          </a:p>
          <a:p>
            <a:endParaRPr lang="sl-SI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646" y="119546"/>
            <a:ext cx="1047404" cy="1047404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40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26433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sz="3100" dirty="0" err="1">
                <a:solidFill>
                  <a:srgbClr val="C00000"/>
                </a:solidFill>
              </a:rPr>
              <a:t>McGurkov</a:t>
            </a:r>
            <a:r>
              <a:rPr lang="sl-SI" sz="3100" dirty="0">
                <a:solidFill>
                  <a:srgbClr val="C00000"/>
                </a:solidFill>
              </a:rPr>
              <a:t> efekt </a:t>
            </a:r>
            <a:r>
              <a:rPr lang="sl-SI" sz="3100" dirty="0"/>
              <a:t>– </a:t>
            </a:r>
            <a:r>
              <a:rPr lang="sl-SI" sz="3100" dirty="0" err="1"/>
              <a:t>avditorina</a:t>
            </a:r>
            <a:r>
              <a:rPr lang="sl-SI" sz="3100" dirty="0"/>
              <a:t> iluzija (razumevanje oseb s PP)</a:t>
            </a:r>
            <a:br>
              <a:rPr lang="sl-SI" sz="3100" dirty="0"/>
            </a:br>
            <a:r>
              <a:rPr lang="en-GB" sz="1800" dirty="0">
                <a:hlinkClick r:id="rId3"/>
              </a:rPr>
              <a:t>https://youtu.be/2k8fHR9jKVM</a:t>
            </a:r>
            <a:r>
              <a:rPr lang="sl-SI" sz="1800" dirty="0"/>
              <a:t> </a:t>
            </a:r>
            <a:r>
              <a:rPr lang="sl-SI" dirty="0"/>
              <a:t/>
            </a:r>
            <a:br>
              <a:rPr lang="sl-SI" dirty="0"/>
            </a:br>
            <a:endParaRPr lang="en-GB" dirty="0"/>
          </a:p>
        </p:txBody>
      </p:sp>
      <p:pic>
        <p:nvPicPr>
          <p:cNvPr id="4" name="2k8fHR9jKV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7820" y="1026433"/>
            <a:ext cx="8166706" cy="5495109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9396549" y="0"/>
            <a:ext cx="279545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1380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Vsebina predavanja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53371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800" dirty="0" smtClean="0"/>
          </a:p>
          <a:p>
            <a:pPr>
              <a:buFontTx/>
              <a:buChar char="-"/>
            </a:pPr>
            <a:r>
              <a:rPr lang="sl-SI" dirty="0" smtClean="0"/>
              <a:t>Glasbene učne vsebine</a:t>
            </a:r>
          </a:p>
          <a:p>
            <a:pPr>
              <a:buFontTx/>
              <a:buChar char="-"/>
            </a:pPr>
            <a:r>
              <a:rPr lang="sl-SI" dirty="0"/>
              <a:t>UN za glasbeno vzgojo</a:t>
            </a:r>
          </a:p>
          <a:p>
            <a:pPr>
              <a:buFontTx/>
              <a:buChar char="-"/>
            </a:pPr>
            <a:r>
              <a:rPr lang="sl-SI" dirty="0"/>
              <a:t>Metode glasbenega </a:t>
            </a:r>
            <a:r>
              <a:rPr lang="sl-SI" dirty="0" smtClean="0"/>
              <a:t>poučevanja</a:t>
            </a:r>
          </a:p>
          <a:p>
            <a:pPr>
              <a:buFontTx/>
              <a:buChar char="-"/>
            </a:pPr>
            <a:r>
              <a:rPr lang="sl-SI" dirty="0" smtClean="0"/>
              <a:t>Sinestezija</a:t>
            </a:r>
          </a:p>
          <a:p>
            <a:pPr>
              <a:buFontTx/>
              <a:buChar char="-"/>
            </a:pPr>
            <a:r>
              <a:rPr lang="sl-SI" dirty="0" err="1" smtClean="0"/>
              <a:t>McGurkov</a:t>
            </a:r>
            <a:r>
              <a:rPr lang="sl-SI" dirty="0" smtClean="0"/>
              <a:t> efekt</a:t>
            </a:r>
          </a:p>
          <a:p>
            <a:pPr>
              <a:buFontTx/>
              <a:buChar char="-"/>
            </a:pPr>
            <a:r>
              <a:rPr lang="sl-SI" dirty="0" smtClean="0"/>
              <a:t>Vaja: </a:t>
            </a:r>
            <a:r>
              <a:rPr lang="sl-SI" dirty="0" err="1" smtClean="0"/>
              <a:t>veččutno</a:t>
            </a:r>
            <a:r>
              <a:rPr lang="sl-SI" dirty="0" smtClean="0"/>
              <a:t> zaznavanje</a:t>
            </a:r>
          </a:p>
          <a:p>
            <a:pPr>
              <a:buFontTx/>
              <a:buChar char="-"/>
            </a:pPr>
            <a:r>
              <a:rPr lang="sl-SI" dirty="0" smtClean="0"/>
              <a:t>Vaja: poslušanje - slišanje</a:t>
            </a:r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05" y="2846387"/>
            <a:ext cx="1963271" cy="1963271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881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18944"/>
          </a:xfrm>
        </p:spPr>
        <p:txBody>
          <a:bodyPr>
            <a:normAutofit fontScale="90000"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Sinestezija</a:t>
            </a:r>
            <a:r>
              <a:rPr lang="sl-SI" dirty="0"/>
              <a:t> </a:t>
            </a:r>
            <a:r>
              <a:rPr lang="sl-SI" sz="2000" dirty="0" smtClean="0">
                <a:hlinkClick r:id="rId2"/>
              </a:rPr>
              <a:t>https</a:t>
            </a:r>
            <a:r>
              <a:rPr lang="sl-SI" sz="2000" dirty="0">
                <a:hlinkClick r:id="rId2"/>
              </a:rPr>
              <a:t>://youtu.be/zbh7tAnwLCY</a:t>
            </a:r>
            <a:r>
              <a:rPr lang="sl-SI" sz="2000" dirty="0"/>
              <a:t> </a:t>
            </a:r>
            <a:br>
              <a:rPr lang="sl-SI" sz="2000" dirty="0"/>
            </a:br>
            <a:endParaRPr lang="en-GB" sz="20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08" t="22688" r="36041" b="20073"/>
          <a:stretch/>
        </p:blipFill>
        <p:spPr>
          <a:xfrm>
            <a:off x="2342607" y="1367247"/>
            <a:ext cx="7849894" cy="4693920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59230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 descr="Pictures of the objects that were used for creating the sounds in Step 2.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2908664"/>
            <a:ext cx="9840686" cy="30531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18903" y="766354"/>
            <a:ext cx="9840686" cy="1863635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latin typeface="+mn-lt"/>
              </a:rPr>
              <a:t>Opiši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predmete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ki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jih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slišiš</a:t>
            </a:r>
            <a:r>
              <a:rPr lang="en-GB" sz="2400" dirty="0">
                <a:latin typeface="+mn-lt"/>
              </a:rPr>
              <a:t>: </a:t>
            </a:r>
            <a:r>
              <a:rPr lang="sl-SI" sz="2400" dirty="0" smtClean="0">
                <a:latin typeface="+mn-lt"/>
              </a:rPr>
              <a:t/>
            </a:r>
            <a:br>
              <a:rPr lang="sl-SI" sz="2400" dirty="0" smtClean="0">
                <a:latin typeface="+mn-lt"/>
              </a:rPr>
            </a:br>
            <a:r>
              <a:rPr lang="en-GB" sz="2400" dirty="0" err="1" smtClean="0">
                <a:latin typeface="+mn-lt"/>
              </a:rPr>
              <a:t>Kakšne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velikosti</a:t>
            </a:r>
            <a:r>
              <a:rPr lang="en-GB" sz="2400" dirty="0">
                <a:latin typeface="+mn-lt"/>
              </a:rPr>
              <a:t> in </a:t>
            </a:r>
            <a:r>
              <a:rPr lang="en-GB" sz="2400" dirty="0" err="1">
                <a:latin typeface="+mn-lt"/>
              </a:rPr>
              <a:t>oblike</a:t>
            </a:r>
            <a:r>
              <a:rPr lang="en-GB" sz="2400" dirty="0">
                <a:latin typeface="+mn-lt"/>
              </a:rPr>
              <a:t> so in </a:t>
            </a:r>
            <a:r>
              <a:rPr lang="en-GB" sz="2400" dirty="0" err="1">
                <a:latin typeface="+mn-lt"/>
              </a:rPr>
              <a:t>iz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katere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vrste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materiala</a:t>
            </a:r>
            <a:r>
              <a:rPr lang="en-GB" sz="2400" dirty="0">
                <a:latin typeface="+mn-lt"/>
              </a:rPr>
              <a:t> so </a:t>
            </a:r>
            <a:r>
              <a:rPr lang="en-GB" sz="2400" dirty="0" err="1">
                <a:latin typeface="+mn-lt"/>
              </a:rPr>
              <a:t>narejeni</a:t>
            </a:r>
            <a:r>
              <a:rPr lang="en-GB" sz="2400" dirty="0">
                <a:latin typeface="+mn-lt"/>
              </a:rPr>
              <a:t>?</a:t>
            </a:r>
            <a:br>
              <a:rPr lang="en-GB" sz="2400" dirty="0">
                <a:latin typeface="+mn-lt"/>
              </a:rPr>
            </a:br>
            <a:r>
              <a:rPr lang="en-GB" sz="2400" dirty="0" err="1" smtClean="0">
                <a:latin typeface="+mn-lt"/>
              </a:rPr>
              <a:t>Kakšno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dejanje</a:t>
            </a:r>
            <a:r>
              <a:rPr lang="en-GB" sz="2400" dirty="0">
                <a:latin typeface="+mn-lt"/>
              </a:rPr>
              <a:t> je </a:t>
            </a:r>
            <a:r>
              <a:rPr lang="en-GB" sz="2400" dirty="0" err="1">
                <a:latin typeface="+mn-lt"/>
              </a:rPr>
              <a:t>ustvarilo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zvoke</a:t>
            </a:r>
            <a:r>
              <a:rPr lang="en-GB" sz="2400" dirty="0">
                <a:latin typeface="+mn-lt"/>
              </a:rPr>
              <a:t>? </a:t>
            </a:r>
            <a:r>
              <a:rPr lang="sl-SI" sz="2400" dirty="0" smtClean="0">
                <a:latin typeface="+mn-lt"/>
              </a:rPr>
              <a:t/>
            </a:r>
            <a:br>
              <a:rPr lang="sl-SI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>So </a:t>
            </a:r>
            <a:r>
              <a:rPr lang="en-GB" sz="2400" dirty="0" err="1">
                <a:latin typeface="+mn-lt"/>
              </a:rPr>
              <a:t>dejanja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impulzivna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trajna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ali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ponavljajoča</a:t>
            </a:r>
            <a:r>
              <a:rPr lang="en-GB" sz="2400" dirty="0">
                <a:latin typeface="+mn-lt"/>
              </a:rPr>
              <a:t> se?</a:t>
            </a:r>
          </a:p>
        </p:txBody>
      </p:sp>
    </p:spTree>
    <p:extLst>
      <p:ext uri="{BB962C8B-B14F-4D97-AF65-F5344CB8AC3E}">
        <p14:creationId xmlns:p14="http://schemas.microsoft.com/office/powerpoint/2010/main" val="17917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V razmislek in utrjevanje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8" y="1472424"/>
            <a:ext cx="10515600" cy="3639507"/>
          </a:xfrm>
          <a:ln>
            <a:solidFill>
              <a:srgbClr val="C00000"/>
            </a:solidFill>
          </a:ln>
        </p:spPr>
        <p:txBody>
          <a:bodyPr/>
          <a:lstStyle/>
          <a:p>
            <a:pPr lvl="1"/>
            <a:endParaRPr lang="sl-SI" dirty="0" smtClean="0"/>
          </a:p>
          <a:p>
            <a:r>
              <a:rPr lang="sl-SI" dirty="0" smtClean="0"/>
              <a:t>Kaj </a:t>
            </a:r>
            <a:r>
              <a:rPr lang="sl-SI" dirty="0"/>
              <a:t>so učne vsebine na glasbenem področju poučevanja</a:t>
            </a:r>
            <a:r>
              <a:rPr lang="sl-SI" dirty="0" smtClean="0"/>
              <a:t>?</a:t>
            </a:r>
            <a:r>
              <a:rPr lang="sl-SI" dirty="0"/>
              <a:t> </a:t>
            </a:r>
            <a:endParaRPr lang="sl-SI" dirty="0" smtClean="0"/>
          </a:p>
          <a:p>
            <a:r>
              <a:rPr lang="sl-SI" dirty="0" smtClean="0"/>
              <a:t>Kaj vsebuje </a:t>
            </a:r>
            <a:r>
              <a:rPr lang="sl-SI" dirty="0"/>
              <a:t>UN za glasbeno vzgojo</a:t>
            </a:r>
            <a:r>
              <a:rPr lang="sl-SI" dirty="0" smtClean="0"/>
              <a:t>?</a:t>
            </a:r>
          </a:p>
          <a:p>
            <a:r>
              <a:rPr lang="sl-SI" dirty="0" smtClean="0"/>
              <a:t>Didaktična priporočila v UN za glasbeno vzgojo</a:t>
            </a:r>
            <a:endParaRPr lang="sl-SI" dirty="0"/>
          </a:p>
          <a:p>
            <a:r>
              <a:rPr lang="sl-SI" dirty="0">
                <a:solidFill>
                  <a:srgbClr val="C00000"/>
                </a:solidFill>
              </a:rPr>
              <a:t>Glasbene metode izvajanja / poslušanja / </a:t>
            </a:r>
            <a:r>
              <a:rPr lang="sl-SI" dirty="0" smtClean="0">
                <a:solidFill>
                  <a:srgbClr val="C00000"/>
                </a:solidFill>
              </a:rPr>
              <a:t>ustvarjanja</a:t>
            </a:r>
          </a:p>
          <a:p>
            <a:r>
              <a:rPr lang="sl-SI" dirty="0" err="1" smtClean="0"/>
              <a:t>McGurkov</a:t>
            </a:r>
            <a:r>
              <a:rPr lang="sl-SI" dirty="0" smtClean="0"/>
              <a:t> efekt</a:t>
            </a:r>
            <a:endParaRPr lang="sl-SI" dirty="0"/>
          </a:p>
          <a:p>
            <a:r>
              <a:rPr lang="sl-SI" dirty="0"/>
              <a:t>Sinestezija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4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095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09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 Primer – izbira glasbenih učnih vsebin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523506" y="6405989"/>
            <a:ext cx="10515600" cy="283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 smtClean="0">
                <a:solidFill>
                  <a:srgbClr val="C00000"/>
                </a:solidFill>
              </a:rPr>
              <a:t>Sicherl</a:t>
            </a:r>
            <a:r>
              <a:rPr lang="sl-SI" dirty="0" smtClean="0">
                <a:solidFill>
                  <a:srgbClr val="C00000"/>
                </a:solidFill>
              </a:rPr>
              <a:t> Kafol, B. (2001). </a:t>
            </a:r>
            <a:r>
              <a:rPr lang="sl-SI" i="1" dirty="0" smtClean="0">
                <a:solidFill>
                  <a:srgbClr val="C00000"/>
                </a:solidFill>
              </a:rPr>
              <a:t>Celostna glasbena vzgoja. </a:t>
            </a:r>
            <a:r>
              <a:rPr lang="sl-SI" dirty="0" smtClean="0">
                <a:solidFill>
                  <a:srgbClr val="C00000"/>
                </a:solidFill>
              </a:rPr>
              <a:t>Str. 59. Ljubljana: Debora.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9" name="Označba mesta vseb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5454" r="2672"/>
          <a:stretch/>
        </p:blipFill>
        <p:spPr>
          <a:xfrm>
            <a:off x="7088776" y="3744686"/>
            <a:ext cx="4998720" cy="294433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3" descr="slikanica 2_oblikovanje gla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53" y="1167751"/>
            <a:ext cx="4554583" cy="3005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523506" y="1167751"/>
            <a:ext cx="4299859" cy="4351338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sz="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Učne vsebine </a:t>
            </a:r>
          </a:p>
          <a:p>
            <a:pPr marL="0" indent="0">
              <a:buNone/>
            </a:pPr>
            <a:r>
              <a:rPr lang="sl-SI" dirty="0" smtClean="0"/>
              <a:t>(npr. izbrana pesem, ritmična vsebina, zvočni posnetek ipd.)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so sredstva za uresničevanje procesnih ciljev učenja. </a:t>
            </a:r>
          </a:p>
          <a:p>
            <a:pPr marL="0" indent="0">
              <a:buNone/>
            </a:pP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dirty="0" smtClean="0"/>
              <a:t>Načrtujemo jih na način notranje logičnih povezav med predmetnimi področji.</a:t>
            </a:r>
            <a:endParaRPr lang="en-GB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1" y="120741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61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994" y="322217"/>
            <a:ext cx="4990011" cy="1638437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Program </a:t>
            </a:r>
            <a:r>
              <a:rPr lang="en-GB" sz="3600" dirty="0" err="1">
                <a:solidFill>
                  <a:srgbClr val="C00000"/>
                </a:solidFill>
              </a:rPr>
              <a:t>osnovna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šola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sl-SI" sz="3600" dirty="0" smtClean="0">
                <a:solidFill>
                  <a:srgbClr val="C00000"/>
                </a:solidFill>
              </a:rPr>
              <a:t/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en-GB" sz="3600" dirty="0" smtClean="0">
                <a:solidFill>
                  <a:srgbClr val="C00000"/>
                </a:solidFill>
              </a:rPr>
              <a:t>GLASBENA </a:t>
            </a:r>
            <a:r>
              <a:rPr lang="en-GB" sz="3600" dirty="0">
                <a:solidFill>
                  <a:srgbClr val="C00000"/>
                </a:solidFill>
              </a:rPr>
              <a:t>VZGOJA </a:t>
            </a:r>
            <a:r>
              <a:rPr lang="sl-SI" sz="3600" dirty="0" smtClean="0">
                <a:solidFill>
                  <a:srgbClr val="C00000"/>
                </a:solidFill>
              </a:rPr>
              <a:t/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en-GB" sz="3600" dirty="0" err="1" smtClean="0">
                <a:solidFill>
                  <a:srgbClr val="C00000"/>
                </a:solidFill>
              </a:rPr>
              <a:t>Učni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načrt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960654"/>
            <a:ext cx="10515600" cy="860923"/>
          </a:xfrm>
        </p:spPr>
        <p:txBody>
          <a:bodyPr>
            <a:normAutofit/>
          </a:bodyPr>
          <a:lstStyle/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www.gov.si/assets/ministrstva/MIZS/Dokumenti/Osnovna-sola/Ucni-nacrti/obvezni/UN_glasbena_vzgoja.pdf</a:t>
            </a:r>
            <a:r>
              <a:rPr lang="sl-SI" sz="2400" dirty="0" smtClean="0"/>
              <a:t> </a:t>
            </a:r>
            <a:endParaRPr lang="en-GB" sz="2400" dirty="0"/>
          </a:p>
        </p:txBody>
      </p:sp>
      <p:sp>
        <p:nvSpPr>
          <p:cNvPr id="4" name="Pravokotnik 3"/>
          <p:cNvSpPr/>
          <p:nvPr/>
        </p:nvSpPr>
        <p:spPr>
          <a:xfrm>
            <a:off x="461554" y="3135086"/>
            <a:ext cx="4972595" cy="31700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OPREDELITEV PREDMETA </a:t>
            </a:r>
            <a:endParaRPr lang="sl-SI" sz="2000" dirty="0" smtClean="0"/>
          </a:p>
          <a:p>
            <a:r>
              <a:rPr lang="en-GB" sz="2000" dirty="0" smtClean="0"/>
              <a:t>SPLOŠNI </a:t>
            </a:r>
            <a:r>
              <a:rPr lang="en-GB" sz="2000" dirty="0"/>
              <a:t>CILJI </a:t>
            </a:r>
            <a:endParaRPr lang="sl-SI" sz="2000" dirty="0"/>
          </a:p>
          <a:p>
            <a:r>
              <a:rPr lang="en-GB" sz="2000" dirty="0" smtClean="0"/>
              <a:t>OPERATIVNI </a:t>
            </a:r>
            <a:r>
              <a:rPr lang="en-GB" sz="2000" dirty="0"/>
              <a:t>CILJI IN VSEBINE </a:t>
            </a:r>
            <a:endParaRPr lang="sl-SI" sz="2000" dirty="0" smtClean="0"/>
          </a:p>
          <a:p>
            <a:r>
              <a:rPr lang="sl-SI" sz="2000" dirty="0"/>
              <a:t>	</a:t>
            </a:r>
            <a:r>
              <a:rPr lang="en-GB" sz="2000" dirty="0" err="1" smtClean="0"/>
              <a:t>Prvo</a:t>
            </a:r>
            <a:r>
              <a:rPr lang="en-GB" sz="2000" dirty="0" smtClean="0"/>
              <a:t> </a:t>
            </a:r>
            <a:r>
              <a:rPr lang="en-GB" sz="2000" dirty="0" err="1"/>
              <a:t>vzgojno-izobraževalno</a:t>
            </a:r>
            <a:r>
              <a:rPr lang="en-GB" sz="2000" dirty="0"/>
              <a:t> </a:t>
            </a:r>
            <a:r>
              <a:rPr lang="en-GB" sz="2000" dirty="0" err="1"/>
              <a:t>obdobje</a:t>
            </a:r>
            <a:r>
              <a:rPr lang="en-GB" sz="2000" dirty="0"/>
              <a:t> </a:t>
            </a:r>
            <a:endParaRPr lang="sl-SI" sz="2000" dirty="0" smtClean="0"/>
          </a:p>
          <a:p>
            <a:r>
              <a:rPr lang="sl-SI" sz="2000" dirty="0"/>
              <a:t> </a:t>
            </a:r>
            <a:r>
              <a:rPr lang="sl-SI" sz="2000" dirty="0" smtClean="0"/>
              <a:t>	</a:t>
            </a:r>
            <a:r>
              <a:rPr lang="en-GB" sz="2000" dirty="0" err="1" smtClean="0"/>
              <a:t>Drugo</a:t>
            </a:r>
            <a:r>
              <a:rPr lang="en-GB" sz="2000" dirty="0" smtClean="0"/>
              <a:t> </a:t>
            </a:r>
            <a:r>
              <a:rPr lang="en-GB" sz="2000" dirty="0" err="1"/>
              <a:t>vzgojno-izobraževalno</a:t>
            </a:r>
            <a:r>
              <a:rPr lang="en-GB" sz="2000" dirty="0"/>
              <a:t> </a:t>
            </a:r>
            <a:r>
              <a:rPr lang="en-GB" sz="2000" dirty="0" err="1"/>
              <a:t>obdobje</a:t>
            </a:r>
            <a:r>
              <a:rPr lang="en-GB" sz="2000" dirty="0"/>
              <a:t> </a:t>
            </a:r>
            <a:endParaRPr lang="sl-SI" sz="2000" dirty="0" smtClean="0"/>
          </a:p>
          <a:p>
            <a:r>
              <a:rPr lang="sl-SI" sz="2000" dirty="0"/>
              <a:t>	</a:t>
            </a:r>
            <a:r>
              <a:rPr lang="en-GB" sz="2000" dirty="0" err="1" smtClean="0"/>
              <a:t>Tretje</a:t>
            </a:r>
            <a:r>
              <a:rPr lang="en-GB" sz="2000" dirty="0" smtClean="0"/>
              <a:t> </a:t>
            </a:r>
            <a:r>
              <a:rPr lang="en-GB" sz="2000" dirty="0" err="1"/>
              <a:t>vzgojno-izobraževalno</a:t>
            </a:r>
            <a:r>
              <a:rPr lang="en-GB" sz="2000" dirty="0"/>
              <a:t> </a:t>
            </a:r>
            <a:r>
              <a:rPr lang="en-GB" sz="2000" dirty="0" err="1"/>
              <a:t>obdobje</a:t>
            </a:r>
            <a:r>
              <a:rPr lang="en-GB" sz="2000" dirty="0"/>
              <a:t> </a:t>
            </a:r>
            <a:endParaRPr lang="sl-SI" sz="2000" dirty="0" smtClean="0"/>
          </a:p>
          <a:p>
            <a:r>
              <a:rPr lang="en-GB" sz="2000" dirty="0" smtClean="0"/>
              <a:t>STANDARDI </a:t>
            </a:r>
            <a:r>
              <a:rPr lang="en-GB" sz="2000" dirty="0"/>
              <a:t>ZNANJA </a:t>
            </a:r>
            <a:r>
              <a:rPr lang="en-GB" sz="2000" dirty="0" smtClean="0"/>
              <a:t> </a:t>
            </a:r>
            <a:endParaRPr lang="sl-SI" sz="2000" dirty="0" smtClean="0"/>
          </a:p>
          <a:p>
            <a:r>
              <a:rPr lang="sl-SI" sz="2000" dirty="0" smtClean="0"/>
              <a:t>	</a:t>
            </a:r>
            <a:r>
              <a:rPr lang="en-GB" sz="2000" dirty="0" err="1" smtClean="0"/>
              <a:t>Prvo</a:t>
            </a:r>
            <a:r>
              <a:rPr lang="en-GB" sz="2000" dirty="0" smtClean="0"/>
              <a:t> </a:t>
            </a:r>
            <a:r>
              <a:rPr lang="en-GB" sz="2000" dirty="0" err="1"/>
              <a:t>vzgojno</a:t>
            </a:r>
            <a:r>
              <a:rPr lang="en-GB" sz="2000" dirty="0"/>
              <a:t> </a:t>
            </a:r>
            <a:r>
              <a:rPr lang="en-GB" sz="2000" dirty="0" err="1"/>
              <a:t>izobraževalno</a:t>
            </a:r>
            <a:r>
              <a:rPr lang="en-GB" sz="2000" dirty="0"/>
              <a:t> </a:t>
            </a:r>
            <a:r>
              <a:rPr lang="en-GB" sz="2000" dirty="0" err="1"/>
              <a:t>obdobje</a:t>
            </a:r>
            <a:r>
              <a:rPr lang="en-GB" sz="2000" dirty="0"/>
              <a:t> </a:t>
            </a:r>
            <a:endParaRPr lang="sl-SI" sz="2000" dirty="0" smtClean="0"/>
          </a:p>
          <a:p>
            <a:r>
              <a:rPr lang="sl-SI" sz="2000" dirty="0" smtClean="0"/>
              <a:t>	</a:t>
            </a:r>
            <a:r>
              <a:rPr lang="en-GB" sz="2000" dirty="0" err="1" smtClean="0"/>
              <a:t>Drugo</a:t>
            </a:r>
            <a:r>
              <a:rPr lang="en-GB" sz="2000" dirty="0" smtClean="0"/>
              <a:t> </a:t>
            </a:r>
            <a:r>
              <a:rPr lang="en-GB" sz="2000" dirty="0" err="1"/>
              <a:t>vzgojno-izobraževalno</a:t>
            </a:r>
            <a:r>
              <a:rPr lang="en-GB" sz="2000" dirty="0"/>
              <a:t> </a:t>
            </a:r>
            <a:r>
              <a:rPr lang="en-GB" sz="2000" dirty="0" err="1"/>
              <a:t>obdobje</a:t>
            </a:r>
            <a:r>
              <a:rPr lang="en-GB" sz="2000" dirty="0"/>
              <a:t> </a:t>
            </a:r>
            <a:endParaRPr lang="sl-SI" sz="2000" dirty="0" smtClean="0"/>
          </a:p>
          <a:p>
            <a:r>
              <a:rPr lang="sl-SI" sz="2000" dirty="0" smtClean="0"/>
              <a:t>	</a:t>
            </a:r>
            <a:r>
              <a:rPr lang="en-GB" sz="2000" dirty="0" err="1" smtClean="0"/>
              <a:t>Tretje</a:t>
            </a:r>
            <a:r>
              <a:rPr lang="en-GB" sz="2000" dirty="0" smtClean="0"/>
              <a:t> </a:t>
            </a:r>
            <a:r>
              <a:rPr lang="en-GB" sz="2000" dirty="0" err="1"/>
              <a:t>vzgojno</a:t>
            </a:r>
            <a:r>
              <a:rPr lang="en-GB" sz="2000" dirty="0"/>
              <a:t> </a:t>
            </a:r>
            <a:r>
              <a:rPr lang="en-GB" sz="2000" dirty="0" err="1"/>
              <a:t>izobraževalno</a:t>
            </a:r>
            <a:r>
              <a:rPr lang="en-GB" sz="2000" dirty="0"/>
              <a:t> </a:t>
            </a:r>
            <a:r>
              <a:rPr lang="en-GB" sz="2000" dirty="0" err="1"/>
              <a:t>obdobje</a:t>
            </a:r>
            <a:r>
              <a:rPr lang="en-GB" sz="2000" dirty="0"/>
              <a:t> </a:t>
            </a:r>
            <a:endParaRPr lang="sl-SI" sz="2000" dirty="0"/>
          </a:p>
        </p:txBody>
      </p:sp>
      <p:sp>
        <p:nvSpPr>
          <p:cNvPr id="5" name="Pravokotnik 4"/>
          <p:cNvSpPr/>
          <p:nvPr/>
        </p:nvSpPr>
        <p:spPr>
          <a:xfrm>
            <a:off x="5907676" y="3135086"/>
            <a:ext cx="4972595" cy="224676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DIDAKTIČNA </a:t>
            </a:r>
            <a:r>
              <a:rPr lang="en-GB" sz="2000" dirty="0"/>
              <a:t>PRIPOROČILA </a:t>
            </a:r>
            <a:endParaRPr lang="sl-SI" sz="2000" dirty="0" smtClean="0"/>
          </a:p>
          <a:p>
            <a:r>
              <a:rPr lang="sl-SI" sz="2000" dirty="0" smtClean="0"/>
              <a:t>	</a:t>
            </a:r>
            <a:r>
              <a:rPr lang="en-GB" sz="2000" dirty="0" err="1" smtClean="0"/>
              <a:t>Uresničevanje</a:t>
            </a:r>
            <a:r>
              <a:rPr lang="en-GB" sz="2000" dirty="0" smtClean="0"/>
              <a:t> </a:t>
            </a:r>
            <a:r>
              <a:rPr lang="en-GB" sz="2000" dirty="0" err="1"/>
              <a:t>ciljev</a:t>
            </a:r>
            <a:r>
              <a:rPr lang="en-GB" sz="2000" dirty="0"/>
              <a:t> </a:t>
            </a:r>
            <a:r>
              <a:rPr lang="en-GB" sz="2000" dirty="0" err="1"/>
              <a:t>glasbene</a:t>
            </a:r>
            <a:r>
              <a:rPr lang="en-GB" sz="2000" dirty="0"/>
              <a:t> </a:t>
            </a:r>
            <a:r>
              <a:rPr lang="en-GB" sz="2000" dirty="0" err="1"/>
              <a:t>vzgoje</a:t>
            </a:r>
            <a:r>
              <a:rPr lang="en-GB" sz="2000" dirty="0"/>
              <a:t> </a:t>
            </a:r>
            <a:endParaRPr lang="sl-SI" sz="2000" dirty="0" smtClean="0"/>
          </a:p>
          <a:p>
            <a:r>
              <a:rPr lang="sl-SI" sz="2000" dirty="0" smtClean="0"/>
              <a:t>	</a:t>
            </a:r>
            <a:r>
              <a:rPr lang="en-GB" sz="2000" dirty="0" err="1" smtClean="0"/>
              <a:t>Individualizacija</a:t>
            </a:r>
            <a:r>
              <a:rPr lang="en-GB" sz="2000" dirty="0" smtClean="0"/>
              <a:t> </a:t>
            </a:r>
            <a:r>
              <a:rPr lang="en-GB" sz="2000" dirty="0"/>
              <a:t>in </a:t>
            </a:r>
            <a:r>
              <a:rPr lang="en-GB" sz="2000" dirty="0" err="1"/>
              <a:t>diferenciacija</a:t>
            </a:r>
            <a:r>
              <a:rPr lang="en-GB" sz="2000" dirty="0"/>
              <a:t> </a:t>
            </a:r>
            <a:endParaRPr lang="sl-SI" sz="2000" dirty="0" smtClean="0"/>
          </a:p>
          <a:p>
            <a:r>
              <a:rPr lang="sl-SI" sz="2000" dirty="0" smtClean="0"/>
              <a:t>	</a:t>
            </a:r>
            <a:r>
              <a:rPr lang="en-GB" sz="2000" dirty="0" err="1" smtClean="0"/>
              <a:t>Medpredmetne</a:t>
            </a:r>
            <a:r>
              <a:rPr lang="en-GB" sz="2000" dirty="0" smtClean="0"/>
              <a:t> </a:t>
            </a:r>
            <a:r>
              <a:rPr lang="en-GB" sz="2000" dirty="0" err="1"/>
              <a:t>povezave</a:t>
            </a:r>
            <a:r>
              <a:rPr lang="en-GB" sz="2000" dirty="0"/>
              <a:t> </a:t>
            </a:r>
            <a:endParaRPr lang="sl-SI" sz="2000" dirty="0" smtClean="0"/>
          </a:p>
          <a:p>
            <a:r>
              <a:rPr lang="sl-SI" sz="2000" dirty="0" smtClean="0"/>
              <a:t>	</a:t>
            </a:r>
            <a:r>
              <a:rPr lang="en-GB" sz="2000" dirty="0" err="1" smtClean="0"/>
              <a:t>Preverjanje</a:t>
            </a:r>
            <a:r>
              <a:rPr lang="en-GB" sz="2000" dirty="0" smtClean="0"/>
              <a:t> </a:t>
            </a:r>
            <a:r>
              <a:rPr lang="en-GB" sz="2000" dirty="0"/>
              <a:t>in </a:t>
            </a:r>
            <a:r>
              <a:rPr lang="en-GB" sz="2000" dirty="0" err="1"/>
              <a:t>ocenjevanje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endParaRPr lang="sl-SI" sz="2000" dirty="0" smtClean="0"/>
          </a:p>
          <a:p>
            <a:r>
              <a:rPr lang="sl-SI" sz="2000" dirty="0" smtClean="0"/>
              <a:t>	</a:t>
            </a:r>
            <a:r>
              <a:rPr lang="en-GB" sz="2000" dirty="0" err="1" smtClean="0"/>
              <a:t>Informacijska</a:t>
            </a:r>
            <a:r>
              <a:rPr lang="en-GB" sz="2000" dirty="0" smtClean="0"/>
              <a:t> </a:t>
            </a:r>
            <a:r>
              <a:rPr lang="en-GB" sz="2000" dirty="0" err="1"/>
              <a:t>tehnologija</a:t>
            </a:r>
            <a:r>
              <a:rPr lang="en-GB" sz="2000" dirty="0"/>
              <a:t> </a:t>
            </a:r>
            <a:endParaRPr lang="sl-SI" sz="2000" dirty="0" smtClean="0"/>
          </a:p>
          <a:p>
            <a:r>
              <a:rPr lang="sl-SI" sz="2000" dirty="0" smtClean="0"/>
              <a:t>	</a:t>
            </a:r>
            <a:r>
              <a:rPr lang="en-GB" sz="2000" dirty="0" err="1" smtClean="0"/>
              <a:t>Domače</a:t>
            </a:r>
            <a:r>
              <a:rPr lang="en-GB" sz="2000" dirty="0" smtClean="0"/>
              <a:t> </a:t>
            </a:r>
            <a:r>
              <a:rPr lang="en-GB" sz="2000" dirty="0" err="1" smtClean="0"/>
              <a:t>naloge</a:t>
            </a:r>
            <a:endParaRPr lang="en-GB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551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931" y="121287"/>
            <a:ext cx="11136086" cy="662486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Operativni cilji in vsebine / Prvo vzgojno-izobraževalno obdobje (1)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49" y="783773"/>
            <a:ext cx="6982834" cy="5876501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8890731" y="5997788"/>
            <a:ext cx="1652451" cy="662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/>
              <a:t>(Odlomek) </a:t>
            </a:r>
            <a:endParaRPr lang="en-GB" sz="2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64" y="5474283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793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58931" y="121287"/>
            <a:ext cx="11136086" cy="662486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Operativni cilji in vsebine / Prvo vzgojno-izobraževalno obdobje (2)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25" y="885416"/>
            <a:ext cx="9573976" cy="55676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" y="512064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221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58931" y="121287"/>
            <a:ext cx="11136086" cy="662486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Operativni cilji in vsebine / Prvo vzgojno-izobraževalno obdobje (3)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48" y="695007"/>
            <a:ext cx="8875803" cy="61629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" y="5495109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436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9" y="199662"/>
            <a:ext cx="11390810" cy="758281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Operativni cilji in </a:t>
            </a:r>
            <a:r>
              <a:rPr lang="sl-SI" sz="3200" dirty="0" smtClean="0">
                <a:solidFill>
                  <a:srgbClr val="C00000"/>
                </a:solidFill>
              </a:rPr>
              <a:t>vsebine – predhodni učni načrt</a:t>
            </a:r>
            <a:endParaRPr lang="en-GB" sz="32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607" y="1219200"/>
            <a:ext cx="6447634" cy="539012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64" y="5474283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6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xfrm>
            <a:off x="6925491" y="0"/>
            <a:ext cx="5327469" cy="36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(2022). Učenje in poučevanje otrok s PP: Glasbena vzgoja. Interno gradivo.</a:t>
            </a:r>
            <a:endParaRPr lang="en-GB" sz="1200" dirty="0"/>
          </a:p>
        </p:txBody>
      </p:sp>
      <p:sp>
        <p:nvSpPr>
          <p:cNvPr id="4" name="Pravokotnik 3"/>
          <p:cNvSpPr/>
          <p:nvPr/>
        </p:nvSpPr>
        <p:spPr>
          <a:xfrm>
            <a:off x="659672" y="1187942"/>
            <a:ext cx="11166567" cy="34163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Namen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didaktičnih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priporočil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</a:rPr>
              <a:t>je</a:t>
            </a:r>
            <a:r>
              <a:rPr lang="sl-SI" dirty="0" smtClean="0">
                <a:latin typeface="Arial" panose="020B0604020202020204" pitchFamily="34" charset="0"/>
              </a:rPr>
              <a:t>: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endParaRPr lang="sl-SI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err="1" smtClean="0">
                <a:latin typeface="Arial" panose="020B0604020202020204" pitchFamily="34" charset="0"/>
              </a:rPr>
              <a:t>predstaviti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nekatere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paradigme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sodobne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didaktike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glasbe</a:t>
            </a:r>
            <a:r>
              <a:rPr lang="en-GB" dirty="0">
                <a:latin typeface="Arial" panose="020B0604020202020204" pitchFamily="34" charset="0"/>
              </a:rPr>
              <a:t>, </a:t>
            </a:r>
            <a:endParaRPr lang="sl-SI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err="1" smtClean="0">
                <a:latin typeface="Arial" panose="020B0604020202020204" pitchFamily="34" charset="0"/>
              </a:rPr>
              <a:t>izpostaviti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razvojno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primerne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pristope</a:t>
            </a:r>
            <a:r>
              <a:rPr lang="en-GB" dirty="0">
                <a:latin typeface="Arial" panose="020B0604020202020204" pitchFamily="34" charset="0"/>
              </a:rPr>
              <a:t> k </a:t>
            </a:r>
            <a:r>
              <a:rPr lang="en-GB" dirty="0" err="1">
                <a:latin typeface="Arial" panose="020B0604020202020204" pitchFamily="34" charset="0"/>
              </a:rPr>
              <a:t>učenju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poučevanju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glasbe</a:t>
            </a:r>
            <a:r>
              <a:rPr lang="en-GB" dirty="0">
                <a:latin typeface="Arial" panose="020B0604020202020204" pitchFamily="34" charset="0"/>
              </a:rPr>
              <a:t> v </a:t>
            </a:r>
            <a:r>
              <a:rPr lang="en-GB" dirty="0" err="1">
                <a:latin typeface="Arial" panose="020B0604020202020204" pitchFamily="34" charset="0"/>
              </a:rPr>
              <a:t>posameznih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vzgojno-izobraževalnih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obdobjih</a:t>
            </a:r>
            <a:r>
              <a:rPr lang="en-GB" dirty="0">
                <a:latin typeface="Arial" panose="020B0604020202020204" pitchFamily="34" charset="0"/>
              </a:rPr>
              <a:t>, </a:t>
            </a:r>
            <a:endParaRPr lang="sl-SI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err="1" smtClean="0">
                <a:latin typeface="Arial" panose="020B0604020202020204" pitchFamily="34" charset="0"/>
              </a:rPr>
              <a:t>opredeliti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učenčeve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zmožnosti</a:t>
            </a:r>
            <a:r>
              <a:rPr lang="en-GB" dirty="0">
                <a:latin typeface="Arial" panose="020B0604020202020204" pitchFamily="34" charset="0"/>
              </a:rPr>
              <a:t> v </a:t>
            </a:r>
            <a:r>
              <a:rPr lang="en-GB" dirty="0" err="1">
                <a:latin typeface="Arial" panose="020B0604020202020204" pitchFamily="34" charset="0"/>
              </a:rPr>
              <a:t>povezavi</a:t>
            </a:r>
            <a:r>
              <a:rPr lang="en-GB" dirty="0">
                <a:latin typeface="Arial" panose="020B0604020202020204" pitchFamily="34" charset="0"/>
              </a:rPr>
              <a:t> z </a:t>
            </a:r>
            <a:r>
              <a:rPr lang="en-GB" dirty="0" err="1">
                <a:latin typeface="Arial" panose="020B0604020202020204" pitchFamily="34" charset="0"/>
              </a:rPr>
              <a:t>izbiro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ustreznih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metod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oblik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vsebin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dela</a:t>
            </a:r>
            <a:r>
              <a:rPr lang="en-GB" dirty="0">
                <a:latin typeface="Arial" panose="020B0604020202020204" pitchFamily="34" charset="0"/>
              </a:rPr>
              <a:t>, </a:t>
            </a:r>
            <a:endParaRPr lang="sl-SI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 err="1" smtClean="0">
                <a:latin typeface="Arial" panose="020B0604020202020204" pitchFamily="34" charset="0"/>
              </a:rPr>
              <a:t>konkretno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nakazati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možnosti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medpredmetno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povezovanje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vključevanje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sodobne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tehnologije</a:t>
            </a:r>
            <a:r>
              <a:rPr lang="en-GB" dirty="0">
                <a:latin typeface="Arial" panose="020B0604020202020204" pitchFamily="34" charset="0"/>
              </a:rPr>
              <a:t> v </a:t>
            </a:r>
            <a:r>
              <a:rPr lang="en-GB" dirty="0" smtClean="0">
                <a:latin typeface="Arial" panose="020B0604020202020204" pitchFamily="34" charset="0"/>
              </a:rPr>
              <a:t>pouk.</a:t>
            </a:r>
            <a:endParaRPr lang="sl-SI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anose="020B0604020202020204" pitchFamily="34" charset="0"/>
              </a:rPr>
              <a:t>Na </a:t>
            </a:r>
            <a:r>
              <a:rPr lang="en-GB" dirty="0" err="1">
                <a:latin typeface="Arial" panose="020B0604020202020204" pitchFamily="34" charset="0"/>
              </a:rPr>
              <a:t>začetku</a:t>
            </a:r>
            <a:r>
              <a:rPr lang="en-GB" dirty="0">
                <a:latin typeface="Arial" panose="020B0604020202020204" pitchFamily="34" charset="0"/>
              </a:rPr>
              <a:t> so </a:t>
            </a:r>
            <a:r>
              <a:rPr lang="en-GB" dirty="0" err="1">
                <a:latin typeface="Arial" panose="020B0604020202020204" pitchFamily="34" charset="0"/>
              </a:rPr>
              <a:t>omenjena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splošna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didaktična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priporočila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nato</a:t>
            </a:r>
            <a:r>
              <a:rPr lang="en-GB" dirty="0">
                <a:latin typeface="Arial" panose="020B0604020202020204" pitchFamily="34" charset="0"/>
              </a:rPr>
              <a:t> pa </a:t>
            </a:r>
            <a:r>
              <a:rPr lang="en-GB" dirty="0" err="1">
                <a:latin typeface="Arial" panose="020B0604020202020204" pitchFamily="34" charset="0"/>
              </a:rPr>
              <a:t>sledi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konkretizacija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vzgojno-izobraževalnih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obdobjih</a:t>
            </a:r>
            <a:r>
              <a:rPr lang="en-GB" dirty="0"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59673" y="483326"/>
            <a:ext cx="5327469" cy="84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Didaktična priporočila (1)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59671" y="4736850"/>
            <a:ext cx="11166567" cy="1754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Uresničevanje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ciljev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</a:rPr>
              <a:t>predmeta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sl-SI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anose="020B0604020202020204" pitchFamily="34" charset="0"/>
              </a:rPr>
              <a:t>Učenje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in </a:t>
            </a:r>
            <a:r>
              <a:rPr lang="en-GB" dirty="0" err="1">
                <a:latin typeface="Arial" panose="020B0604020202020204" pitchFamily="34" charset="0"/>
              </a:rPr>
              <a:t>poučevanje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glasbe</a:t>
            </a:r>
            <a:r>
              <a:rPr lang="en-GB" dirty="0">
                <a:latin typeface="Arial" panose="020B0604020202020204" pitchFamily="34" charset="0"/>
              </a:rPr>
              <a:t> je </a:t>
            </a:r>
            <a:r>
              <a:rPr lang="en-GB" dirty="0" err="1">
                <a:latin typeface="Arial" panose="020B0604020202020204" pitchFamily="34" charset="0"/>
              </a:rPr>
              <a:t>uspešno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če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načrtujemo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izvajamo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celostno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dejavno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ustvarjalno</a:t>
            </a:r>
            <a:r>
              <a:rPr lang="en-GB" dirty="0">
                <a:latin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</a:rPr>
              <a:t>Celosten</a:t>
            </a:r>
            <a:r>
              <a:rPr lang="en-GB" dirty="0">
                <a:latin typeface="Arial" panose="020B0604020202020204" pitchFamily="34" charset="0"/>
              </a:rPr>
              <a:t> pouk </a:t>
            </a:r>
            <a:r>
              <a:rPr lang="en-GB" dirty="0" err="1">
                <a:latin typeface="Arial" panose="020B0604020202020204" pitchFamily="34" charset="0"/>
              </a:rPr>
              <a:t>glasbe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spodbuja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omogoča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doseganje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glasbenih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ciljev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čustveno-socialnem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gibalnem</a:t>
            </a:r>
            <a:r>
              <a:rPr lang="en-GB" dirty="0">
                <a:latin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</a:rPr>
              <a:t>spoznavnem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področju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</a:rPr>
              <a:t>razvoja</a:t>
            </a:r>
            <a:r>
              <a:rPr lang="sl-SI" dirty="0" smtClean="0">
                <a:latin typeface="Arial" panose="020B0604020202020204" pitchFamily="34" charset="0"/>
              </a:rPr>
              <a:t> …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6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1733</Words>
  <Application>Microsoft Office PowerPoint</Application>
  <PresentationFormat>Širokozaslonsko</PresentationFormat>
  <Paragraphs>204</Paragraphs>
  <Slides>22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Officeova tema</vt:lpstr>
      <vt:lpstr>Učenje in poučevanje otrok s posebnimi potrebami: glasbena vzgoja</vt:lpstr>
      <vt:lpstr>Vsebina predavanja</vt:lpstr>
      <vt:lpstr> Primer – izbira glasbenih učnih vsebin </vt:lpstr>
      <vt:lpstr>Program osnovna šola  GLASBENA VZGOJA  Učni načrt </vt:lpstr>
      <vt:lpstr>Operativni cilji in vsebine / Prvo vzgojno-izobraževalno obdobje (1)</vt:lpstr>
      <vt:lpstr>Operativni cilji in vsebine / Prvo vzgojno-izobraževalno obdobje (2)</vt:lpstr>
      <vt:lpstr>Operativni cilji in vsebine / Prvo vzgojno-izobraževalno obdobje (3)</vt:lpstr>
      <vt:lpstr>Operativni cilji in vsebine – predhodni učni načrt</vt:lpstr>
      <vt:lpstr>Zalar, K. (2022). Učenje in poučevanje otrok s PP: Glasbena vzgoja. Interno gradivo.</vt:lpstr>
      <vt:lpstr>Didaktična priporočila (2)</vt:lpstr>
      <vt:lpstr>Didaktična priporočila (3)</vt:lpstr>
      <vt:lpstr>Didaktična priporočila (4)</vt:lpstr>
      <vt:lpstr>Glasbene metode izvajanja</vt:lpstr>
      <vt:lpstr>Glasbene metode ustvarjanja</vt:lpstr>
      <vt:lpstr>Glasbene metode poslušanja</vt:lpstr>
      <vt:lpstr>Vaja (1): Takete v. Maluma (veččutno zaznavanje)</vt:lpstr>
      <vt:lpstr>Vaja(2) – povezujemo pojme preteklih predavanj</vt:lpstr>
      <vt:lpstr>Vaja (3): Poslušanje - slišanje</vt:lpstr>
      <vt:lpstr> McGurkov efekt – avditorina iluzija (razumevanje oseb s PP) https://youtu.be/2k8fHR9jKVM  </vt:lpstr>
      <vt:lpstr>Sinestezija https://youtu.be/zbh7tAnwLCY  </vt:lpstr>
      <vt:lpstr>Opiši predmete, ki jih slišiš:  Kakšne velikosti in oblike so in iz katere vrste materiala so narejeni? Kakšno dejanje je ustvarilo zvoke?  So dejanja impulzivna, trajna ali ponavljajoča se?</vt:lpstr>
      <vt:lpstr>V razmislek in utrjevanje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95</cp:revision>
  <cp:lastPrinted>2021-05-06T10:49:19Z</cp:lastPrinted>
  <dcterms:created xsi:type="dcterms:W3CDTF">2020-03-07T15:37:23Z</dcterms:created>
  <dcterms:modified xsi:type="dcterms:W3CDTF">2023-03-19T12:55:36Z</dcterms:modified>
</cp:coreProperties>
</file>