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61" r:id="rId6"/>
    <p:sldId id="262" r:id="rId7"/>
    <p:sldId id="27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78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06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27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0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5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12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52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60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1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3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19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4E11-0262-49B6-BCC3-AEF736EBE77B}" type="datetimeFigureOut">
              <a:rPr lang="sl-SI" smtClean="0"/>
              <a:t>2. 04. 2024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5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av"/><Relationship Id="rId4" Type="http://schemas.microsoft.com/office/2007/relationships/media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2.pn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2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2.png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2.png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10636" cy="1539602"/>
          </a:xfrm>
        </p:spPr>
        <p:txBody>
          <a:bodyPr/>
          <a:lstStyle/>
          <a:p>
            <a:r>
              <a:rPr lang="sl-SI" sz="2400" dirty="0" smtClean="0">
                <a:latin typeface="Comic Sans MS" pitchFamily="66" charset="0"/>
              </a:rPr>
              <a:t>Šolsko leto </a:t>
            </a:r>
            <a:r>
              <a:rPr lang="sl-SI" sz="2400" dirty="0" smtClean="0">
                <a:latin typeface="Comic Sans MS" pitchFamily="66" charset="0"/>
              </a:rPr>
              <a:t>2024/25</a:t>
            </a:r>
            <a:r>
              <a:rPr lang="sl-SI" dirty="0" smtClean="0">
                <a:latin typeface="Comic Sans MS" pitchFamily="66" charset="0"/>
              </a:rPr>
              <a:t/>
            </a:r>
            <a:br>
              <a:rPr lang="sl-SI" dirty="0" smtClean="0">
                <a:latin typeface="Comic Sans MS" pitchFamily="66" charset="0"/>
              </a:rPr>
            </a:br>
            <a:r>
              <a:rPr lang="sl-SI" dirty="0" smtClean="0">
                <a:latin typeface="Comic Sans MS" pitchFamily="66" charset="0"/>
              </a:rPr>
              <a:t>Neobvezni izbirni predmet </a:t>
            </a:r>
            <a:endParaRPr lang="sl-SI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848872" cy="2952328"/>
          </a:xfrm>
        </p:spPr>
        <p:txBody>
          <a:bodyPr>
            <a:normAutofit/>
          </a:bodyPr>
          <a:lstStyle/>
          <a:p>
            <a:r>
              <a:rPr lang="sl-SI" sz="6600" dirty="0" smtClean="0">
                <a:solidFill>
                  <a:schemeClr val="tx1"/>
                </a:solidFill>
                <a:latin typeface="Comic Sans MS" pitchFamily="66" charset="0"/>
              </a:rPr>
              <a:t>Umetnost- ples</a:t>
            </a:r>
          </a:p>
          <a:p>
            <a:endParaRPr lang="sl-SI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sl-SI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mic Sans MS" pitchFamily="66" charset="0"/>
              </a:rPr>
              <a:t>Zehra </a:t>
            </a:r>
            <a:r>
              <a:rPr lang="sl-SI" dirty="0" err="1" smtClean="0">
                <a:solidFill>
                  <a:schemeClr val="tx1"/>
                </a:solidFill>
                <a:latin typeface="Comic Sans MS" pitchFamily="66" charset="0"/>
              </a:rPr>
              <a:t>Biščević</a:t>
            </a:r>
            <a:r>
              <a:rPr lang="sl-SI" dirty="0" smtClean="0">
                <a:solidFill>
                  <a:schemeClr val="tx1"/>
                </a:solidFill>
                <a:latin typeface="Comic Sans MS" pitchFamily="66" charset="0"/>
              </a:rPr>
              <a:t>, prof. ŠPO</a:t>
            </a:r>
            <a:endParaRPr lang="sl-SI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" name="Most Happy Background Music For Video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"/>
    </mc:Choice>
    <mc:Fallback xmlns="">
      <p:transition spd="slow" advTm="7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4" t="-78727" r="-78654" b="-78727"/>
          <a:stretch/>
        </p:blipFill>
        <p:spPr>
          <a:xfrm>
            <a:off x="5364088" y="-1395536"/>
            <a:ext cx="5181636" cy="51845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NIP </a:t>
            </a:r>
            <a:r>
              <a:rPr lang="sl-SI" dirty="0" smtClean="0">
                <a:solidFill>
                  <a:srgbClr val="7030A0"/>
                </a:solidFill>
                <a:latin typeface="Comic Sans MS" pitchFamily="66" charset="0"/>
              </a:rPr>
              <a:t>Umetnost - ples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688632"/>
          </a:xfrm>
        </p:spPr>
        <p:txBody>
          <a:bodyPr>
            <a:normAutofit fontScale="92500" lnSpcReduction="20000"/>
          </a:bodyPr>
          <a:lstStyle/>
          <a:p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Poudarek je na </a:t>
            </a:r>
            <a:r>
              <a:rPr lang="sl-SI" b="1" dirty="0" smtClean="0">
                <a:solidFill>
                  <a:srgbClr val="0070C0"/>
                </a:solidFill>
                <a:latin typeface="Comic Sans MS" pitchFamily="66" charset="0"/>
              </a:rPr>
              <a:t>plesu</a:t>
            </a:r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– moderni plesi, izrazni ples, plesne igre…</a:t>
            </a:r>
          </a:p>
          <a:p>
            <a:pPr marL="0" indent="0">
              <a:buNone/>
            </a:pPr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Za učence/</a:t>
            </a:r>
            <a:r>
              <a:rPr lang="sl-SI" dirty="0" err="1" smtClean="0">
                <a:solidFill>
                  <a:srgbClr val="0070C0"/>
                </a:solidFill>
                <a:latin typeface="Comic Sans MS" pitchFamily="66" charset="0"/>
              </a:rPr>
              <a:t>ke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 4.,5. in 6.r.</a:t>
            </a:r>
          </a:p>
          <a:p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Predmet je enoleten, v obsegu 35 ur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1 ura/teden (predura ali </a:t>
            </a:r>
            <a:r>
              <a:rPr lang="sl-SI" dirty="0" err="1" smtClean="0">
                <a:solidFill>
                  <a:srgbClr val="0070C0"/>
                </a:solidFill>
                <a:latin typeface="Comic Sans MS" pitchFamily="66" charset="0"/>
              </a:rPr>
              <a:t>6.ura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).</a:t>
            </a:r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Naslednje leto se lahko odloči za drug predmet.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0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7"/>
    </mc:Choice>
    <mc:Fallback xmlns="">
      <p:transition spd="slow" advTm="2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4" t="-78727" r="-78654" b="-78727"/>
          <a:stretch/>
        </p:blipFill>
        <p:spPr>
          <a:xfrm>
            <a:off x="5364088" y="-1395536"/>
            <a:ext cx="5181636" cy="518457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7058" y="0"/>
            <a:ext cx="8177390" cy="11430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  <a:latin typeface="Comic Sans MS" pitchFamily="66" charset="0"/>
              </a:rPr>
              <a:t>Splošni cilji: </a:t>
            </a:r>
            <a:endParaRPr lang="sl-SI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5500" dirty="0"/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plesno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kulturo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vrednotenje</a:t>
            </a: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 plesa</a:t>
            </a:r>
          </a:p>
          <a:p>
            <a:pPr marL="0" indent="0">
              <a:buNone/>
            </a:pP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spoznavajo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svoje telo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ob različnih plesnih strukturah</a:t>
            </a:r>
          </a:p>
          <a:p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izgrajujejo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pozitivno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samopodobo </a:t>
            </a:r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usvajajo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osnovne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prvine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plesa </a:t>
            </a: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ter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različne plesne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tehnike</a:t>
            </a:r>
            <a:endParaRPr lang="sl-SI" sz="9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kontrolo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gibanja, koncentracijo, gibalni spomin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in fizično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kondicijo</a:t>
            </a:r>
            <a:endParaRPr lang="sl-SI" sz="9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poglabljajo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sposobnosti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opazovanja, posnemanja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pomnjenja</a:t>
            </a:r>
          </a:p>
          <a:p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sposobnost za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individualno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skupinsko ustvarjanje</a:t>
            </a:r>
          </a:p>
          <a:p>
            <a:endParaRPr lang="sl-SI" sz="96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l-SI" dirty="0"/>
              <a:t>	</a:t>
            </a:r>
          </a:p>
          <a:p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6"/>
    </mc:Choice>
    <mc:Fallback xmlns="">
      <p:transition spd="slow" advTm="3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omic Sans MS" pitchFamily="66" charset="0"/>
              </a:rPr>
              <a:t>Preverjanje in ocenjevanje</a:t>
            </a:r>
            <a:endParaRPr lang="sl-SI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588" cy="5040560"/>
          </a:xfrm>
        </p:spPr>
        <p:txBody>
          <a:bodyPr>
            <a:normAutofit/>
          </a:bodyPr>
          <a:lstStyle/>
          <a:p>
            <a:endParaRPr lang="sl-SI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Če se učenec odloči za NIP, postane ta predmet obvezen.</a:t>
            </a:r>
          </a:p>
          <a:p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Učenčevo </a:t>
            </a: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znanje ocenjujemo s </a:t>
            </a:r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številčnimi </a:t>
            </a:r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ocenami.</a:t>
            </a:r>
          </a:p>
          <a:p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Ocenjevanje opredelimo z ustreznimi </a:t>
            </a:r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kriteriji</a:t>
            </a:r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npr</a:t>
            </a:r>
            <a:r>
              <a:rPr lang="sl-SI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izvirnost in izvedba, 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izraznost, samostojnost...</a:t>
            </a:r>
          </a:p>
          <a:p>
            <a:pPr marL="0" indent="0">
              <a:buNone/>
            </a:pPr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2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0"/>
    </mc:Choice>
    <mc:Fallback xmlns="">
      <p:transition spd="slow" advTm="17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Comic Sans MS" pitchFamily="66" charset="0"/>
              </a:rPr>
              <a:t>Preverjanje in ocenjevanje</a:t>
            </a:r>
            <a:endParaRPr lang="sl-SI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Imamo dve temeljni področji preverjanja in ocenjevanja znanja pri predmetu umetnost: </a:t>
            </a:r>
          </a:p>
          <a:p>
            <a:pPr marL="0" indent="0">
              <a:buNone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ocenjevanje izvajanja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(npr. razumevanje in uporaba znanj pri plesnem izražanju), </a:t>
            </a:r>
          </a:p>
          <a:p>
            <a:pPr marL="0" indent="0">
              <a:buNone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ocenjevanje ustvarjanja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(npr. improvizacija). </a:t>
            </a:r>
          </a:p>
          <a:p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6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9"/>
    </mc:Choice>
    <mc:Fallback xmlns="">
      <p:transition spd="slow" advTm="1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83955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  <a:latin typeface="Comic Sans MS" pitchFamily="66" charset="0"/>
              </a:rPr>
              <a:t>Koristi plesa za otroka</a:t>
            </a:r>
            <a:endParaRPr lang="sl-SI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786718"/>
            <a:ext cx="8748588" cy="5284564"/>
          </a:xfrm>
        </p:spPr>
        <p:txBody>
          <a:bodyPr>
            <a:normAutofit lnSpcReduction="10000"/>
          </a:bodyPr>
          <a:lstStyle/>
          <a:p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g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ibanje kot osnovno </a:t>
            </a: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izrazno 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sredstvo</a:t>
            </a: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elo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je plesni inštrument – z njim lahko sproščamo čustva, ustvarjamo in se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sporazumevamo</a:t>
            </a:r>
          </a:p>
          <a:p>
            <a:pPr marL="0" indent="0">
              <a:buNone/>
            </a:pP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omogoča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otroku </a:t>
            </a: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telesni 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razvoj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oz. razvoj osnovnih motoričnih sposobnosti, samopodobe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4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8"/>
    </mc:Choice>
    <mc:Fallback xmlns="">
      <p:transition spd="slow" advTm="20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6" y="204842"/>
            <a:ext cx="8280920" cy="6480720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itchFamily="66" charset="0"/>
              </a:rPr>
              <a:t>spodbuja tudi otrokov </a:t>
            </a:r>
            <a:r>
              <a:rPr lang="sl-SI" b="1" dirty="0">
                <a:latin typeface="Comic Sans MS" pitchFamily="66" charset="0"/>
              </a:rPr>
              <a:t>socialni </a:t>
            </a:r>
            <a:r>
              <a:rPr lang="sl-SI" b="1" dirty="0" smtClean="0">
                <a:latin typeface="Comic Sans MS" pitchFamily="66" charset="0"/>
              </a:rPr>
              <a:t>razvoj</a:t>
            </a:r>
          </a:p>
          <a:p>
            <a:pPr marL="0" indent="0">
              <a:buNone/>
            </a:pPr>
            <a:endParaRPr lang="sl-SI" b="1" dirty="0">
              <a:latin typeface="Comic Sans MS" pitchFamily="66" charset="0"/>
            </a:endParaRPr>
          </a:p>
          <a:p>
            <a:r>
              <a:rPr lang="sl-SI" dirty="0">
                <a:latin typeface="Comic Sans MS" pitchFamily="66" charset="0"/>
              </a:rPr>
              <a:t>spodbuja otrokov </a:t>
            </a:r>
            <a:r>
              <a:rPr lang="sl-SI" b="1" dirty="0">
                <a:latin typeface="Comic Sans MS" pitchFamily="66" charset="0"/>
              </a:rPr>
              <a:t>duševni razvoj </a:t>
            </a:r>
            <a:r>
              <a:rPr lang="sl-SI" dirty="0">
                <a:latin typeface="Comic Sans MS" pitchFamily="66" charset="0"/>
              </a:rPr>
              <a:t>– še posebno čustveni, intelektualni, ustvarjalni, umetniški in čut za </a:t>
            </a:r>
            <a:r>
              <a:rPr lang="sl-SI" dirty="0" smtClean="0">
                <a:latin typeface="Comic Sans MS" pitchFamily="66" charset="0"/>
              </a:rPr>
              <a:t>estetiko</a:t>
            </a:r>
          </a:p>
          <a:p>
            <a:pPr marL="0" indent="0">
              <a:buNone/>
            </a:pPr>
            <a:endParaRPr lang="sl-SI" dirty="0">
              <a:latin typeface="Comic Sans MS" pitchFamily="66" charset="0"/>
            </a:endParaRPr>
          </a:p>
          <a:p>
            <a:r>
              <a:rPr lang="sl-SI" dirty="0">
                <a:latin typeface="Comic Sans MS" pitchFamily="66" charset="0"/>
              </a:rPr>
              <a:t>je del splošne </a:t>
            </a:r>
            <a:r>
              <a:rPr lang="sl-SI" b="1" dirty="0">
                <a:latin typeface="Comic Sans MS" pitchFamily="66" charset="0"/>
              </a:rPr>
              <a:t>kulture</a:t>
            </a:r>
            <a:r>
              <a:rPr lang="sl-SI" dirty="0">
                <a:latin typeface="Comic Sans MS" pitchFamily="66" charset="0"/>
              </a:rPr>
              <a:t> vsakega posameznika</a:t>
            </a:r>
          </a:p>
          <a:p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1"/>
    </mc:Choice>
    <mc:Fallback xmlns="">
      <p:transition spd="slow" advTm="2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3.3|2.8|3.5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4.3|1.3|2.8|2.6|4.1|4.7|4.1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8|3.6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5.1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2.9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5.9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256</Words>
  <Application>Microsoft Office PowerPoint</Application>
  <PresentationFormat>Diaprojekcija na zaslonu (4:3)</PresentationFormat>
  <Paragraphs>59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Officeova tema</vt:lpstr>
      <vt:lpstr>Šolsko leto 2024/25 Neobvezni izbirni predmet </vt:lpstr>
      <vt:lpstr>NIP Umetnost - ples</vt:lpstr>
      <vt:lpstr>Splošni cilji: </vt:lpstr>
      <vt:lpstr>Preverjanje in ocenjevanje</vt:lpstr>
      <vt:lpstr>Preverjanje in ocenjevanje</vt:lpstr>
      <vt:lpstr>Koristi plesa za otroka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Bi-Ze</dc:creator>
  <cp:lastModifiedBy>Zehra</cp:lastModifiedBy>
  <cp:revision>49</cp:revision>
  <dcterms:created xsi:type="dcterms:W3CDTF">2017-05-01T16:24:00Z</dcterms:created>
  <dcterms:modified xsi:type="dcterms:W3CDTF">2024-04-02T12:03:38Z</dcterms:modified>
</cp:coreProperties>
</file>