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30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  <p:sldId id="279" r:id="rId24"/>
    <p:sldId id="280" r:id="rId25"/>
    <p:sldId id="281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2" r:id="rId34"/>
    <p:sldId id="303" r:id="rId35"/>
    <p:sldId id="293" r:id="rId36"/>
    <p:sldId id="295" r:id="rId37"/>
    <p:sldId id="296" r:id="rId38"/>
    <p:sldId id="304" r:id="rId39"/>
    <p:sldId id="291" r:id="rId40"/>
    <p:sldId id="297" r:id="rId41"/>
    <p:sldId id="298" r:id="rId42"/>
    <p:sldId id="299" r:id="rId43"/>
    <p:sldId id="300" r:id="rId44"/>
    <p:sldId id="301" r:id="rId45"/>
    <p:sldId id="302" r:id="rId46"/>
    <p:sldId id="306" r:id="rId4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003300"/>
    <a:srgbClr val="CC3300"/>
    <a:srgbClr val="003366"/>
    <a:srgbClr val="0000FF"/>
    <a:srgbClr val="3333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4" d="100"/>
          <a:sy n="104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75EBD-3F9D-1D42-BCEE-5B2D31A94285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2B06-0BF4-674F-89DF-6F0024529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1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42B06-0BF4-674F-89DF-6F0024529AE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4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o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ravoko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o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ravoko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o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o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Ograda vsebin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ravoko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o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o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1E0D2B-37BA-4B9B-A5FD-50E5B36E215E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81AA0DE-720C-4DDC-AEA8-58450769FE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gtagworld.com/clil" TargetMode="External"/><Relationship Id="rId3" Type="http://schemas.openxmlformats.org/officeDocument/2006/relationships/hyperlink" Target="https://www.teachingenglish.org.uk/professional-development/teachers/knowing-subject/articles/clil-lesson-framework" TargetMode="External"/><Relationship Id="rId7" Type="http://schemas.openxmlformats.org/officeDocument/2006/relationships/hyperlink" Target="https://landau.app/learn?gclid=EAIaIQobChMI5be1vaSc_wIVQvGyCh1weQtzEAAYASAAEgLjEPD_BwE" TargetMode="External"/><Relationship Id="rId2" Type="http://schemas.openxmlformats.org/officeDocument/2006/relationships/hyperlink" Target="https://www.teachingenglish.org.uk/professional-development/teachers/knowing-subject/c/cl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withme.com/#materials" TargetMode="External"/><Relationship Id="rId5" Type="http://schemas.openxmlformats.org/officeDocument/2006/relationships/hyperlink" Target="https://www.clilmedia.com/five-of-the-best-clil-resources-online/" TargetMode="External"/><Relationship Id="rId4" Type="http://schemas.openxmlformats.org/officeDocument/2006/relationships/hyperlink" Target="https://www.onestopenglish.com/children/clil" TargetMode="External"/><Relationship Id="rId9" Type="http://schemas.openxmlformats.org/officeDocument/2006/relationships/hyperlink" Target="https://www.onestopenglish.com/teenagers/clil/teaching-tool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englishonskype.hu/index.php/business-skills" TargetMode="Externa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forkidsclub.com/photosynthesis.html" TargetMode="External"/><Relationship Id="rId3" Type="http://schemas.openxmlformats.org/officeDocument/2006/relationships/hyperlink" Target="https://www.youtube.com/watch?v=UPBMG5EYydo" TargetMode="External"/><Relationship Id="rId7" Type="http://schemas.openxmlformats.org/officeDocument/2006/relationships/hyperlink" Target="https://www.coolkidfacts.com/photosynthesis-for-kids/" TargetMode="External"/><Relationship Id="rId2" Type="http://schemas.openxmlformats.org/officeDocument/2006/relationships/hyperlink" Target="http://www.ftexploring.com/photosyn/photosynt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cksters.com/science/photosynthesis.php" TargetMode="External"/><Relationship Id="rId5" Type="http://schemas.openxmlformats.org/officeDocument/2006/relationships/hyperlink" Target="https://www.youtube.com/watch?v=D1Ymc311XS8&amp;t=1s" TargetMode="External"/><Relationship Id="rId4" Type="http://schemas.openxmlformats.org/officeDocument/2006/relationships/hyperlink" Target="https://www.youtube.com/watch?v=yHVhM-pLRX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eric.ed.gov/fulltext/ED539729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67744" y="4653136"/>
            <a:ext cx="6400800" cy="1752600"/>
          </a:xfrm>
        </p:spPr>
        <p:txBody>
          <a:bodyPr>
            <a:normAutofit/>
          </a:bodyPr>
          <a:lstStyle/>
          <a:p>
            <a:r>
              <a:rPr lang="sl-SI" sz="3600" dirty="0"/>
              <a:t>Karmen </a:t>
            </a:r>
            <a:r>
              <a:rPr lang="sl-SI" sz="3600" dirty="0" err="1"/>
              <a:t>Pižorn</a:t>
            </a:r>
            <a:endParaRPr lang="en-GB" sz="36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1196752"/>
            <a:ext cx="8229600" cy="2160240"/>
          </a:xfrm>
        </p:spPr>
        <p:txBody>
          <a:bodyPr>
            <a:normAutofit/>
          </a:bodyPr>
          <a:lstStyle/>
          <a:p>
            <a:r>
              <a:rPr lang="en-GB" sz="4400" dirty="0"/>
              <a:t>Evaluating and creating materials and tasks for CLIL classrooms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0" y="0"/>
            <a:ext cx="9036496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l-SI" sz="3600" dirty="0"/>
              <a:t>	</a:t>
            </a:r>
            <a:r>
              <a:rPr lang="en-GB" sz="3600" dirty="0"/>
              <a:t>In CLIL classroom and in CLIL planning we need to focus </a:t>
            </a:r>
            <a:r>
              <a:rPr lang="en-GB" sz="3600" b="1" dirty="0">
                <a:solidFill>
                  <a:srgbClr val="C00000"/>
                </a:solidFill>
              </a:rPr>
              <a:t>equally </a:t>
            </a:r>
            <a:r>
              <a:rPr lang="en-GB" sz="3600" dirty="0"/>
              <a:t>on </a:t>
            </a:r>
            <a:r>
              <a:rPr lang="en-GB" sz="3600" dirty="0">
                <a:solidFill>
                  <a:srgbClr val="0000FF"/>
                </a:solidFill>
              </a:rPr>
              <a:t>HOW the students MEET the content subject </a:t>
            </a:r>
            <a:r>
              <a:rPr lang="en-GB" sz="3600" dirty="0"/>
              <a:t>(input) and </a:t>
            </a:r>
            <a:r>
              <a:rPr lang="en-GB" sz="3600" b="1" dirty="0">
                <a:solidFill>
                  <a:srgbClr val="00B050"/>
                </a:solidFill>
              </a:rPr>
              <a:t>WHAT THE Y DO while learning</a:t>
            </a:r>
            <a:r>
              <a:rPr lang="en-GB" sz="3600" dirty="0"/>
              <a:t> (HOW they PROCESS the input).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2339752" y="3645024"/>
            <a:ext cx="42484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/>
              <a:t>Mathematics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364088" y="3501008"/>
            <a:ext cx="16561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rgbClr val="0000FF"/>
                </a:solidFill>
              </a:rPr>
              <a:t>INPUT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22530" name="AutoShape 2" descr="Name:pictures-school-children-boys-girls-sunlight.jpg ,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2" name="AutoShape 4" descr="Name:pictures-school-children-boys-girls-sunlight.jpg ,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4" name="AutoShape 6" descr="Name:pictures-school-children-boys-girls-sunlight.jpg ,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6" name="AutoShape 8" descr="Name:pictures-school-children-boys-girls-sunlight.jpg ,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38" name="AutoShape 10" descr="Name:pictures-school-children-boys-girls-sunlight.jpg ,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40" name="AutoShape 12" descr="data:image/jpeg;base64,/9j/4AAQSkZJRgABAQAAAQABAAD/2wCEAAkGBhAQERQUEhQVFBQVEBAQFRAPFRAVEBUQFBQVFRQVFBQXGyYeFxkjGRQUHy8gIycpLCwsFR4xNTAqNSYrLCkBCQoKDgwOGg8PGikgHyQsLC0sLCwpLCwpKSwpKiksKSwsLCwtKSksKSwsKSwsKSwsLCwsLCwpLCwsLCwsKSwsLP/AABEIARMAtwMBIgACEQEDEQH/xAAcAAABBQEBAQAAAAAAAAAAAAAAAQMEBQYCBwj/xABFEAABAwEFBAUIBwcEAgMAAAABAAIRAwQFEiExBkFRYRMicYGRBzJCUqGxwdEUFSNTYnKSFjNDgqLh8IOTssLS8RckY//EABoBAAIDAQEAAAAAAAAAAAAAAAACAQMEBQb/xAAxEQACAQIEBAMHBQEBAAAAAAAAAQIDEQQSITETQVGRBRRxMlJhgaHR8CJCseHxYhX/2gAMAwEAAhEDEQA/AN4UiVC3HFFaupXASoACkQlhSAgC6CAEqAFQhCABCJQgAQhCABCEIAEIQgAQhJKAFQhCABCEIAbQkQoAVKkCVSAJQkSoAVKuUqAFQhCABCEIAEIQgAQhIgBUJEqABCEIAEJYQgkRCWEIIGoSJUKAEC6SJQgAQhCkBUoSQlQAqEIQAIRCEACEJEAKkQhSAJUIUACAhEoAULoBcgpcSCRYSrkFCgLkdKlhCCACUJF0FIAlQiUAKhCEAKkQiUEghEoKCAlIiUkqQFSrmUsqAFSISEqQBCSUgKCDuUhKEhQFxHPQm3oUlbkOISJUhaKF0uF3TYSYCCdxUJ82F44Lr6A7iMkuePUsVGb5EVCmMu+TGITqnPqn8ShVYvZjPD1FuivlEqw+qfxexRLXR6PU5cUcWF7XI4FToNITdSs1uuXaufpjOIT5l1GWGrP9j7DyE0LWw7wk+lM3HwRmj1Dytb3H2HoQExZrW2pOGcjBkEe9dvrNbqY7VGeN7XE4FR/tZ2UiRjwcwZSlOiqUXF2YhQEoQgUVIUqQoBjNQoRVCFJSx2EJUJDQAT1j89vamE9ZXQ9vaolsPD2kX2HiuKrmgZ6GQexNMtzXkYTMyPBQ73tAGQ1WGT0udNytqM2G2Yxl57JifSbMEduXirJlsa5oLYMkDXfvWZsgFQ5k4m9aJLQdIzGY57ip1mbVJbigBjw4Fo1a7E3TsdKyRm0b1lqxzF+xwMHvVbe9idUIwmMOYbuJCl0nFroPAlQ7ybULxgMCM1rjaSKaV41NHYbpPZam4HiCMieY4Kgt9k6F5bM7weSkVGV6RdhkznKrDULiS4yeaa1k2dS7oKU1qrbHeJd0Lb0Tg7hu5JmVxUoF/VGpMBJCcZOxRR8Tp13katc2jLTTeAeqJG6E1aLuY8RGSw1XZ61s3ZCfNcc1aWZ9saABijDGeeaaphKLebd/nxOfStNvW1i6sF14C5pOQMg8AdysvqlvrFQbrs1So04ycUieatforiW56J88lomVVacZTbauxgXS3iUNupvEqZXJCYxlGefUTg0+g19Vt4lI+6hGRUtrZ7V2GKHUl1DgU+hmrS2MuBhCW2+cfzFC3R2OJPSTOkJEigvFlcundqlStdBB4ZqGtCVuPXZYKjM3bpIHam7TZqr5JGvuUd201TGWw3Leks20NaoXAYQRpI1XMkoxWrO5HBznolyT77Eux3YWw7ORlh4py3W7oiHaNIieB4HgoFtvy0gxSbiG9waSJ5Jy76NWswvqiJLgWEZZRnB71TK1rxNUMO6UdbW9Sxs1pFQiDORzBlTKnVj8qq6FmbSPVGEEjTnkov1g8Wh4cSWtbICenKyv8SI0VOforl2KuGOrMmOQ5lV9uuqnUcY6rtxClWa0uqsaS3CSPZzTVejgdLjO8LRmdtC+mrPe1+RmLUw03Fp3KK+pWd+5YXPGYDd3aVKvK0Y6jju08Fa7IGDUPMK3JGKulqNUp06EHOMUn9yFddO8qg+1bgI4kQfBTjZbYBqPYtI+qCuDUbxCTMc7jy91diuuC2nA/pDmHRnuVjStInIyqizvJdWDQPP9sBSbKyrlMJG1cWo7yutC4L010gdu3wlxZJKLIntlSLsdsaNV0mTTO4rttKN6AM1bPOd+YoSWs9Z35ihdGOx56p7TOpSEolIlLhZSFyQpFIFVQu+pWrPFOARqTwS3nYq1mewSCS0gYR7Fc3HddVlY1csDgRE58lJ2hpPOCoG/uyXSTqIXLdPN3PX+aVNrayj/AAiRcgLbO3GIdvBUmm8GY0krNP2mqnRrR7Ve2J/VHYnr03TSTOXQxMMROTj+XG7WII/M33hUVutopWsmJBaAVeXlm13YVl7pu1z3npARAnralZ6TV7M6lLLFOpLkrW63NNYrzovaQTHsKr74vRhENMnSRuCq74r2ezCH+cR1WMzeefIcysVatqajT1WCAfSdmtjlGOhXTrU23OzRqVfbLkQ/jIXlNXat1Q5P6M6YRp471fXBtK5jh0uYOXSU9e/cew+IRKtF6E4isqtNxSNpfForMfk7qwq1toNQjESIMhwJlXT7KH0hUa/pGnOeSs2XPQw5jUKLpC0cXTUVFw1SKC7Kz2h5BJl5JKnst1Q7yrVl2020nU2ZTPiqCtYarBJGU66rJiMVOi04wzIzLCwrzbzuPREw22pxPsSPvGp63uVd0xBnWV3Y7I+s6BkJk5bllj4rKTShTV2WvwyMbuU3b1J77TWaMRcY7l0LdUjzj7FJvRo6EwNIHgq2g7qjsXdpWnG7SOBiL05Wi33OKtSe2UJq0t4IWlI5zbuSUiCkVZqFTtmo43AcUwpd2fvB3qJaJj01eSTL2ztDGhvBJbKQqMLSYkIldGCsN2dcov2SZ659iesb4y4EjwMK2wngqekML3j8bvfPxVWIqSla4+Fowp3yqwXq7qHsUHa28xZGYhm4y1gOmI7zyAzU+3slh7F5V5SdqxWtb2sMspTTBGhI84jv9wVEG03Y0TV7EK3XhMlzsT3HE5xOff8AJUF5VXOMbuHzUVtqLngTznnxVvc9JteuxnF2fZxVu2om+hStY4ZcNFc3U90cspnQc+yfetNtPs6ylSY8ADN/ZxaD3BZqx3nTiANZa4HcY0S5syGccrNxcN9vogiTgd57TnB9Zvx4jNaCt5VLvpw0l7jEGGaHvheeXbeGmfIzxG8qh2low/EN/sd/g9iaLtoJKK9o95u3bKxWpp6Kq0uiSw9WoP5T8FLsrsUQMTSczuXzTZLS5jgWkggyCNQeRXtfk+2mNdrcbogFrpgAuGjvBW5rblbXQ3LrM31R4IbTA0EKNVvug0warMzHnDVSA+c1Ogtxi9G/ZO7FRt0CvbweOjd2FZ6m+QtlH2Tm4zdCVnITNoQrzmskyiUSuSlLzqVLuo/aDsKhSpd0O+1HYUs/ZZbSf60Xs5lI1dmqjpOS59mdi6O8Sorxr4bQMsnMaf5hI9wHgrvpAqG//wB7TdxaW97TP/ZVV75C6hbPYmFuIL5+26us2W3VWei49Mz8jpMdxxDuC9/s75C8v8tN15UbQB5rn0nH8LxLfa0/qVUHqi6a0MVcFwVbQKjwMmtyneeA4rS7CbNvZXFWt1YaQGFrpJgCZiArvYCwg0GkAFzWgAHTFxK01huS1Nq9JWtL3twx0IaBSaZ1GekZaeCjM5XQ2VRsx69brbWsxpnPzS0gaObmF57U8njDUdhtFKm6cqTnYn/zBui9YpuGGOBUCzbK2UPc9tJmJ5D3OIJJI0OZOaIslo8ZvKxVbBX6Or6QDxh0I0Jb7fBLeAFRh3xB+RC2fliu5vQU6gHWpVAJ/A/IjxDVhGh2Bh3FhB7P8CdO6TKpKzsVIZwW22LpzRqA6F+E97cisU4e9bnZOiW2cu9ZxI/lLf7pqz/SLTWo7W2SwiXPOHXLVS7rvmq4il072gCG554VcVm9LTwg5lphYWzU3Mf1jDqb4kbwqqNVp3Y9akpRselUblq5OFV7p3OJI8E5aazLM1vSOOZIyB1T1y3y19JvHRRdpKfS0y0ZFjg/uOXxXWo1MzXRnJqYaNttSovHaik31vAoWdvCxE6uQuhlgYnhuh6n9U1OS6FzP4hXkBLAXK40jd5WBSC43esErblcHAh4HMK7hCONIZYamir+rqn3vsTgsT/vT4BWCEudlnCj8e7IIsj/ALw+AVbf9lIptfiLsLxqNzpHvhaBRL1s/SUajRqWGPzDMe0BVVG5RaLaaUZJlZYqkhVG29z/AEqyVae8sJb+dubfaApt01paFJt1QNY4uMANJJ5ALAnodFrWx5j5M70LS5hyLcJIOu8H2henvvVuHmV4LRvn6JbjVAPRPc7EBuY506ciJXr1gtdntlAt6rg5vHJwI3FM9HfqO4OP6ZbofpW5oJBtAj1abRinfxk9y5qX6G1A2ljc6JcxzHjqzGKSANdyaua7Ktnb0bGktGkuM4dwzdmFZus5bL6pgYcIGUBusZABTZWB2RmPKP1rE8O1c6mB24gfcCsbcdkbWqto7sEujc0D5x4qw21vz6S8U2EljDqPSeerlxgEjtdyUfZGxWgdI9o6NzyGl7hJbTbuaDvJ9wUSlkgLTpOrUtyL6ybF2DHhLA9wzILnYWz6xmB3q+tmy7qVEdDT6jWuIbROMCSCeaYu+KTcIJmS4mcy45knmtFd9xgt6as9wLhlge6nDd0kEZKui+Jo79zTiqfCV1bsZKwW5jKTzo4Fzc9RG5Ytzi97j6ziVuNtbuY6jVq2Wo57hL6gcMRc0AYiwgCSIk96xmzdlr2lwcymcIIBfIyB95VqptJu5RGGeN9rGp2QumtOQOHnori8ZFodTIjHQdE8Wn+60mzVkNKkA7PPLjCn26wsqgEtBcJwu3idYK20VlSObUd2eMW+sUKx2ouU0AS+QS8wCOqRO4oXTdRPmZsjL1u0tu9LB1mjDugk6xvTbL/t586qxgjUifgqZ1WtLcs25j++a7c6udQO8gLW1QXOP0POxliXyqPv/RajaK1zDbS12mlNajZe1VqjXOqvxw7CIaANAVgKNhqDOWDtctVcu0VGzUTje0mSTgWPFzoqFoNP5HRwMcQ53qpr1bt9WzZSiVEuy29NTbUiA4Ym82nQqUuadcVEpJQgkzFOh0VaozQB2Jv5HZjwzHcsxt1tDINnpnh0jhu3hg95/wDasNv7dWstbpWDq1aLaQfubVaXnsnCZz1w8ivPGy6STMky47yVgmsraPTeGYZTtVlr09f6IzrE1+omDlPZ/dc2GrUsdT7N8McZNN84MR3tO48lZtEJq2Wdrm5iRoZ/zioUuR2a2GhVWq16mksG1ltZDQ2m/hNRkjtznxVneLa1elNotFGnOfRsqNAH5nTn3LzK87kD2S0dZoy4kD0efJZsMCvpwU1ozyuNpzw1TLJaPZ9TeX3cjW/a2W0MfgaOkp03tfGcYhBPHMIN81GsAJJMaAkDtyWfue73AdJxHVG6DlJ48h3qzo0SREz15M656g/5uCrmknbc6/h9CTpXmt9iZTtTw0dYhxMkznnoAtO3a2vWo06FU4z0jZedXUQMRD+MAHtkLK0oMk5kuxdnCFqdmeiwuBgukGcicMRH+cVU20nY2YyEFSvl22+BKp3lUe8Na2B5uJ4IY1p3QMmjkFo7sux1I4WtpPYesfo7hLZ3lmqqyANGnuCWlWgyAQRvAIPioppreLZ5+tPPs0l0NWKYGmXYVHt18voAYQ0zvcVjr9vm8W1W9DhLCwYhUY+Q4EzLhplCTo69pANpYC1uhpOynf5wWyNOrb9KZz5ShzsaUbQ0bUHUqrQSAHTkWGCPApFmxdtjaDAqN3RLM/A5oWiMK1tYN/IySq076NL5nnNO8KjpLqjpk6GMk4LQ4/xHeKq5QHqiyNaZPtbnxlUd4q0q0wygQOEnwWeY+SB+ILUMsVS0EUqQxPdAAHDeTyUpCyPZ9nmYbLQHCjTH9IVhKjWKlgpsb6rGt8BCfxK0pOpSSuZUa3XlSotxVHBomJM5nghuxKTbsiPtNdjbTZatI72YmmJIezrNI7xHeV4rQMgHkCvVLXt1Safs2l/MlrR7V5aypiJMRLnmOHWOSyVpKWx6bwaM4ZoyVluPQm6hjXTQpxpSmCs56EbYI7FnrXc02nDHUdNTLcB5w8f+QV8OrkdDpyK7Okp4TcdjLicLDEpKfJ3+6+Zw1nh7EvRcF1hnVRbXSwDE3IjONxCU1bI1+w2zlM0hWrAOcfNY7NoA3kbytJbrspvIcGgPaCA5uRLTq0kbtDyICz2x17B9EAHQkfFacWhukqFUcJqS5HlMU5VJyzPqvkcC5ZYzEbQ4a4WuYGNJBMtxH/JT9LZmjPmVu01aQ9zU8y1PaMjlz0Cep3kd7x4hd+GNlON1oeaqYRRlZjD9m6X3L3c3VyPc1K3ZulGdEdhrVj8Apv1g3e8eK4deDPXHipeKl1+r+4nlY3/pfYr6lwtExZ6XKaloPjmEikvvKn648UKPOPr9X9w8nHp9F9j59vW47VZ6Ta9Wm9lN8YXS2MxIyGigXW02mqylTxF73YWguAE9q3O3d/Mtd0WUsEfahhbwNNpHyWd8m9wdJaW1nv6NtF7XCNXP1DeQjU8x2jHoo3ZuipTlljuWlj2SrWS10RbKT+jNQDIhzHcg4b+S220myzbG36wsBINMY3UySWOp+lE6ZblcXxfLarejJbUEtOQESDkQdQQYzXdjcalJ1B4im9rmOGejsjG8ajxVDrRRs8jVy5nY0Fx3q21WelWbpUY10cCdR4qaSqXZK7BZKH0cEkUnENJ1wO6zfeR3K5JVyd1dGGScXZnNYEtcGmCWuAPBxGR8V5btXeV82BnSVHB1PE1nSU3tPWMxLS0O3HcvUi5ZXyl2bpLtr/h6Op+l7Z9hKiUU9yYto8lq+U+2kfvHdoj5KTd9vfWbjeCHOc4mRBJnWOazNnwsxPIktb1Z0xkgA92Z7lZXHbOpmZOJxdPE/wBlVUppQujr+FVWsRZvl9jQtBcQACSSAAJJJO4AK9sexFrqNxENZ+Go44vBoMd6meT2wlzzVwky3DT6pzE9Z3IeaJ35rfVAaI68AEtznKTy3KhU2zpYzxN055KdvU8wtGyFrbrTxc2OYR759iYpbMWtxgUXN5uwtHiSt9eG11jomHVJMT1BiHjp7VTV/KfYm+a2o7s6P4OJ9isWFqy2Rm/9maWqX58ynpbC2o+c5jf1OPuVhQ2BZ/EqOdyaA0fEqFafKoT+7s57XNrO/wCrR7VVWnyj293mUXDsZSaPF7nFXLw+u/h+fC5ln4xOX7uyNvdmy1mswIpMDZMkkuJJ7SVZts7RwXm1z7TW20PwVqrqDi4YBILXj0m4mkBr+Ej+1leVW3YA6z2inUglj2VnvY/G3zsOFxz/AAnxKolQUanDlLX0du9ihVJzjnirm0r0w5padCCD2HVeNXheVsoVX0y5s03uZOeYByPhBV6y8rzOrqQ/1LQUzUstd5LnigXHMuLajnHtJOa3w8Okt2jDPFp7Iz52gtkzjE9hS/tDbfvB4LQtu928Ue6kfi9OfQaZyc1uE5HC0AwdYO4p/IehX5oy7r8tn3vgEq9EZ5OrG5uL7QaaVW79PQSLI6dnZotVS+tzyqwvq1aLbPTY6oTWL2tYC5xcWxAaMytHRsFou0sp1gG1HN6XCCHFoJIh0ZYurpzC113VrHYmFlk6OnIh1Z1RjrQ/8z9w5NgKlvu2UKoB6WnjaSRL2SZ138lfVoy4Tv2GwtZQrJ8h27bwxHmPbqtrY7YKxpzhbhZgJZOe+TxK82sdTCVfWO9QzMuAAzkkCMuK4NSbs0j1E1Gcbnq10WVj3vOvVY3LiJVqLCzh7SsRs1trYaFAB1dpe4l7gG1XEToJjgPargeUW7/vvCnW+S7FCm400mjytZpzdi++g0+HtPzTFtuKhWpup1GYmPaWubieJaeYMhVB8odh3Pefy0ax+CP/AJAsfrVO6z1/krrFRDd5IrnM/wD1zBiR01pjL/UUuwbBXbZQTQstJrjHWfNR2ucGoXRlOi4qbe2aJAtDvwts9YT7B71l798o94QRYrEW/wD62oVHHuptbHi49im3IlNrU2rdoLM3GC7BhDoLhDDhBEg6aNmOGfZ5ntNtQbc/GerQbHRscR9o4aVHfhG4b9eCy9rqXtUp4Xsc57hU6RxphtN3SGSCDrAgANDQI0JzNI/Yy31CXPBLjqTKSNanTd5NN+o+ST2RoqtqpEy57J5ubK4+l0vWB7A4+4KPd2z1tpNaAxhgzL2hxjhJ3LQUrHayM2MB5AQml4pbZLuOsO3uyBY6XTT0YLo10b/yiVOZctY6Uz+ql/5LS7E2GqKzzWwtApw0NaJJLhOrsoj2rahlP1j3Nb81bDHSnG+hTUpZXbU8r/Zy0uy6Ce19P4SnWbK2qZFnpzMy55mYicqZz5r1ECn6zvBqQmlxd4j5IeJfVdhVB9DzYbNXgfQoDtqWj4UV0NkrwO+zjs+kO97QvRukpcT+ofJcurUefe5L5p+8RwvgefDYu2HWrSH5aTz76oTjNha09avl+GiweE1Ct0bVR4f1H5pt14UeDf6z/wBlDxT94nhfAgULEymwMDSYAGJzxJjjDEqlVLW0+a0dzCfeUKlzi3fUbI0Zhm3FM+gyOIxEe5MWra6kY+ypuBMSQ0D2leXNsdSP3r/BvySfQH/ev/p+Sx5H1Nl10NvaDY3y40aYOurhOfBpTdntlkaQW0ATxzMHvKxn1c8/xKniPkj6sO99TxHyS8FdR+K7WsepjbUNEAUshvDhp2pseUN0/wAIAf5lxXlzrpB9Op+pOG7wfOdUdAjN5GXcnyP3hM3wPTX+UdwEgs10ggx3hNP8pT4yc2eEBeZ/VDeL/wBbkfU7Pxfrf81OX/phddD013lJOXXbpMBokHgo9XyhTMuHc1p8V56y5KZ3Hvc75pTcdP1T+px+KjJfmwzW5I27dtWwcx4NjxkLn9sGZE4InMzwOccVjW7ONPoDvJnwlSaOxbnaUSf5Kh+CdYRvk+xDrpdDUv20pcRrqIiOOqQbd0dCQOZA+aoG7Bv+48WR70p2LjWm0dop/NMsE+n8CPELqaFnlAs7fTzmJGEZeP8AkJur5R6W6oO8iVnTs4xuoYP9tK+5GN1De7AnWCkv9RHmI/ly7q+Uyl64nkRB7eabp+Uynn15iTmRPdlmqkXWzcD3AfJK26Rua/uZ/ZHlJL/UHHX4mWTvKc38R7Afgm3eU8+ix57Wv+ajMuJ50ZVP+m5OjZmudKdX/bco8u1/ocVfiOHeUusTPRv/AEuA8AYXFTyj2gj9y6Y1gj2KQNkbUdKT+9jgh2xdt+5d/T80rppb/wAk5r7fwVlXbq0FoHROy37yhWDth7d9ye9zPmhRaIXZ6Z+wNhH8I/rf803U2EsW6l/U/wCa1RauCxKyE2jJP2Isg0pf1O+a6bsbY/uf6nfNaksXOBU5H1L+IuhnhsZYvuR4v+ac/Yywx+4b4u+avmsXWFMk0V3M5+yViH8BvfPzXTdlbH9wzwV05qMOaXUCiq7M2UHKiz9KZqXDRbpSb3AK9qjPRcVacjRUybvozRC3MrbKXUhFMBg4Na0fBOPtNU6uK5qCNUgfO5V8SfV9y7LDouxxhLtc+1DbCD6I8An2MTopnchSl1YjS6EI2Jo9FvgF2yk3c0eATzwUtGgSUXZGwjGfhHgpVmZmMl2yyRvUmlShXwiVynodNPJI8LvCgrQZxjAUhanXFNPceCLEXGK1NCWrJ3ISu4XLcrkoQnA4cuClQoJFYlQhQScQuTqhCVkjVXVclCFnluXx2IdcZophCFTzLB1dgpEJ0QzmomWHPvQhRzIJzU61CFqpmeR2kKVCuKhIXJCEIAYqBCEJW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42" name="Picture 14" descr="http://1.bp.blogspot.com/-43uLljQsd_U/ULrSI1rtyRI/AAAAAAAAAL4/HqNBUXUTnpI/s1600/school_china_2c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97152"/>
            <a:ext cx="3096344" cy="1832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5831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5400" dirty="0"/>
              <a:t>	</a:t>
            </a:r>
            <a:r>
              <a:rPr lang="en-GB" sz="5400" dirty="0"/>
              <a:t>The design process </a:t>
            </a:r>
            <a:r>
              <a:rPr lang="en-GB" sz="5400" dirty="0" err="1"/>
              <a:t>involv</a:t>
            </a:r>
            <a:r>
              <a:rPr lang="sl-SI" sz="5400" dirty="0" err="1"/>
              <a:t>es</a:t>
            </a:r>
            <a:r>
              <a:rPr lang="sl-SI" sz="5400" dirty="0"/>
              <a:t>:</a:t>
            </a:r>
          </a:p>
          <a:p>
            <a:r>
              <a:rPr lang="sl-SI" sz="5400" dirty="0"/>
              <a:t> </a:t>
            </a:r>
            <a:r>
              <a:rPr lang="en-GB" sz="5400" dirty="0"/>
              <a:t>what is needed to meet content-subject concepts </a:t>
            </a:r>
            <a:r>
              <a:rPr lang="sl-SI" sz="5400" dirty="0"/>
              <a:t>(</a:t>
            </a:r>
            <a:r>
              <a:rPr lang="sl-SI" sz="5400" dirty="0" err="1"/>
              <a:t>materials</a:t>
            </a:r>
            <a:r>
              <a:rPr lang="sl-SI" sz="5400" dirty="0"/>
              <a:t>)</a:t>
            </a:r>
          </a:p>
          <a:p>
            <a:r>
              <a:rPr lang="sl-SI" sz="5400" dirty="0"/>
              <a:t>t</a:t>
            </a:r>
            <a:r>
              <a:rPr lang="en-GB" sz="5400" dirty="0"/>
              <a:t>he task design </a:t>
            </a:r>
            <a:endParaRPr lang="sl-SI" sz="5400" dirty="0"/>
          </a:p>
          <a:p>
            <a:endParaRPr lang="sl-SI" sz="5400" dirty="0"/>
          </a:p>
        </p:txBody>
      </p:sp>
      <p:sp>
        <p:nvSpPr>
          <p:cNvPr id="4" name="Zaobljeni pravokotnik 3"/>
          <p:cNvSpPr/>
          <p:nvPr/>
        </p:nvSpPr>
        <p:spPr>
          <a:xfrm>
            <a:off x="467544" y="4437112"/>
            <a:ext cx="842493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3600" dirty="0"/>
              <a:t>steers how this material is </a:t>
            </a:r>
            <a:r>
              <a:rPr lang="en-GB" sz="3600" b="1" dirty="0"/>
              <a:t>processed </a:t>
            </a:r>
            <a:r>
              <a:rPr lang="en-GB" sz="3600" dirty="0"/>
              <a:t>and how </a:t>
            </a:r>
            <a:r>
              <a:rPr lang="en-GB" sz="3600" b="1" dirty="0"/>
              <a:t>understanding</a:t>
            </a:r>
            <a:r>
              <a:rPr lang="en-GB" sz="3600" dirty="0"/>
              <a:t> is expressed (the output). </a:t>
            </a:r>
          </a:p>
        </p:txBody>
      </p:sp>
      <p:cxnSp>
        <p:nvCxnSpPr>
          <p:cNvPr id="6" name="Raven puščični konektor 5"/>
          <p:cNvCxnSpPr/>
          <p:nvPr/>
        </p:nvCxnSpPr>
        <p:spPr>
          <a:xfrm>
            <a:off x="1835696" y="3501008"/>
            <a:ext cx="792088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850106"/>
          </a:xfrm>
        </p:spPr>
        <p:txBody>
          <a:bodyPr/>
          <a:lstStyle/>
          <a:p>
            <a:r>
              <a:rPr lang="en-GB" dirty="0">
                <a:solidFill>
                  <a:srgbClr val="0000FF"/>
                </a:solidFill>
              </a:rPr>
              <a:t>C</a:t>
            </a:r>
            <a:r>
              <a:rPr lang="sl-SI" dirty="0">
                <a:solidFill>
                  <a:srgbClr val="0000FF"/>
                </a:solidFill>
              </a:rPr>
              <a:t>LIL</a:t>
            </a:r>
            <a:r>
              <a:rPr lang="en-GB" dirty="0">
                <a:solidFill>
                  <a:srgbClr val="0000FF"/>
                </a:solidFill>
              </a:rPr>
              <a:t> materials designer consider: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15516" y="764704"/>
            <a:ext cx="8712968" cy="5733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The target content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The language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Student </a:t>
            </a:r>
            <a:r>
              <a:rPr lang="sl-SI" sz="4000" dirty="0"/>
              <a:t>a</a:t>
            </a:r>
            <a:r>
              <a:rPr lang="en-GB" sz="4000" dirty="0" err="1"/>
              <a:t>nd</a:t>
            </a:r>
            <a:r>
              <a:rPr lang="en-GB" sz="4000" dirty="0"/>
              <a:t> teacher roles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Affective factors </a:t>
            </a:r>
            <a:r>
              <a:rPr lang="en-GB" sz="3600" dirty="0"/>
              <a:t>(feelings, anxiety, motivation)</a:t>
            </a:r>
            <a:endParaRPr lang="en-GB" sz="4000" dirty="0"/>
          </a:p>
          <a:p>
            <a:pPr>
              <a:lnSpc>
                <a:spcPct val="150000"/>
              </a:lnSpc>
            </a:pPr>
            <a:r>
              <a:rPr lang="en-GB" sz="4000" dirty="0"/>
              <a:t>Cognitive factors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Culture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57350" y="538459"/>
            <a:ext cx="5829300" cy="6375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Student and teacher roles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1538790"/>
            <a:ext cx="8352928" cy="4698522"/>
          </a:xfrm>
        </p:spPr>
        <p:txBody>
          <a:bodyPr>
            <a:normAutofit/>
          </a:bodyPr>
          <a:lstStyle/>
          <a:p>
            <a:r>
              <a:rPr lang="en-GB" sz="2700" dirty="0"/>
              <a:t>More student-centred approaches</a:t>
            </a:r>
          </a:p>
          <a:p>
            <a:r>
              <a:rPr lang="en-GB" sz="2700" dirty="0"/>
              <a:t>Students regularly acknowledge that CLIL courses are difficult, esp. at the beginning.</a:t>
            </a:r>
          </a:p>
          <a:p>
            <a:r>
              <a:rPr lang="en-GB" sz="2700" dirty="0"/>
              <a:t>Successful CLIL courses include a great amount of </a:t>
            </a:r>
            <a:r>
              <a:rPr lang="en-GB" sz="2700" b="1" dirty="0">
                <a:solidFill>
                  <a:srgbClr val="0000FF"/>
                </a:solidFill>
              </a:rPr>
              <a:t>paired </a:t>
            </a:r>
            <a:r>
              <a:rPr lang="en-GB" sz="2700" dirty="0"/>
              <a:t>work, </a:t>
            </a:r>
            <a:r>
              <a:rPr lang="en-GB" sz="2700" b="1" dirty="0">
                <a:solidFill>
                  <a:srgbClr val="0000FF"/>
                </a:solidFill>
              </a:rPr>
              <a:t>group</a:t>
            </a:r>
            <a:r>
              <a:rPr lang="en-GB" sz="2700" dirty="0"/>
              <a:t> work and </a:t>
            </a:r>
            <a:r>
              <a:rPr lang="en-GB" sz="2700" b="1" dirty="0">
                <a:solidFill>
                  <a:srgbClr val="0000FF"/>
                </a:solidFill>
              </a:rPr>
              <a:t>cooperative </a:t>
            </a:r>
            <a:r>
              <a:rPr lang="en-GB" sz="2700" dirty="0"/>
              <a:t>learning techniques</a:t>
            </a:r>
          </a:p>
          <a:p>
            <a:endParaRPr lang="en-GB" sz="2700" dirty="0"/>
          </a:p>
        </p:txBody>
      </p:sp>
      <p:pic>
        <p:nvPicPr>
          <p:cNvPr id="23554" name="Picture 2" descr="http://www.workwithchristy.com/wp-content/uploads/2012/03/jigsaw-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94" y="4328136"/>
            <a:ext cx="2754306" cy="1672615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3761910" y="5103186"/>
            <a:ext cx="1782198" cy="702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jigsaw tasks</a:t>
            </a:r>
          </a:p>
        </p:txBody>
      </p:sp>
      <p:pic>
        <p:nvPicPr>
          <p:cNvPr id="23556" name="Picture 4" descr="http://www.badajoz.org/appex/images/wq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676" y="4563126"/>
            <a:ext cx="1500188" cy="11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13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219256" cy="5904656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Science units </a:t>
            </a:r>
            <a:r>
              <a:rPr lang="en-GB" sz="3600" dirty="0"/>
              <a:t>often focus on investigations, because they require students to talk, compare and contrast, discuss and draw conclusions – initially orally and then in written formats.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The importance of designing </a:t>
            </a:r>
            <a:r>
              <a:rPr lang="en-GB" sz="3600" b="1" dirty="0">
                <a:solidFill>
                  <a:srgbClr val="0000FF"/>
                </a:solidFill>
              </a:rPr>
              <a:t>multi-stage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0000FF"/>
                </a:solidFill>
              </a:rPr>
              <a:t>multi-layered </a:t>
            </a:r>
            <a:r>
              <a:rPr lang="en-GB" sz="3600" dirty="0"/>
              <a:t>tasks which enhance the active role of the student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20070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800" dirty="0">
                <a:solidFill>
                  <a:srgbClr val="0000FF"/>
                </a:solidFill>
              </a:rPr>
              <a:t>Affective factors: </a:t>
            </a:r>
            <a:br>
              <a:rPr lang="sl-SI" sz="4800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Motivation </a:t>
            </a:r>
            <a:r>
              <a:rPr lang="en-GB" sz="3600" dirty="0">
                <a:solidFill>
                  <a:srgbClr val="0000FF"/>
                </a:solidFill>
              </a:rPr>
              <a:t>and </a:t>
            </a:r>
            <a:r>
              <a:rPr lang="en-GB" sz="4800" b="1" dirty="0">
                <a:solidFill>
                  <a:srgbClr val="0000FF"/>
                </a:solidFill>
              </a:rPr>
              <a:t>anxiety</a:t>
            </a:r>
          </a:p>
        </p:txBody>
      </p:sp>
      <p:sp>
        <p:nvSpPr>
          <p:cNvPr id="27650" name="AutoShape 2" descr="data:image/jpeg;base64,/9j/4AAQSkZJRgABAQAAAQABAAD/2wCEAAkGBhQSEBQUEhQWFBQVFBUYFBgWFxQVFBUUFhQVFBUXFBcXHSYfFxojGRQVHy8gJCcpLCwsFR4xNTAqNSYrLCkBCQoKDgwOGg8PGiwkHyQsLCksNSksLC0qLCksLCwpKSwsLDAsLCwsLCwsLCwsLCwsLCwsLCwsLCwsLCwsLCwsLP/AABEIALcBFAMBIgACEQEDEQH/xAAcAAABBQEBAQAAAAAAAAAAAAACAAEDBQYEBwj/xABFEAACAQIDBAcEBwUHAwUAAAABAgMAEQQSIQUGMUETIlFhcYGRBzKhsRQjQlJygsEzYpKi8BUWNFPC0eEko7JDY5Oz8f/EABoBAAIDAQEAAAAAAAAAAAAAAAACAQMEBQb/xAAxEQACAgEEAAQEBAYDAAAAAAAAAQIDEQQSITETMkFRBWFxgUKRodEUIjOxwfAVIyT/2gAMAwEAAhEDEQA/APGwKICmAogK3mVjgUVMBRAUwjEBRAUhRAVIjYrUQFICiApkK2ICjApgKMCpEEFogKdVowtMAIFGFpwtGq0ABlrt2bsuSd8saM7dii9hzJ7qhEfZW49m2BmixaOY5AroQpCZlNza5J+z1T6Ulktscj1x3SOjdLcN/pDrKuseq34E5tCO8W+NbDe/caGeHKqKropZSmUMSAeqSbC1z2itHLilBW2hvYknl4jvrj2riEKOR2+Vc12SlLcb1CKWD51nwzRuVYWKmx8R860OzBGcFLmVndZFfKDYWsRckC+mvrXo29ksR2ZITCHu65iqi4b791sVItxrOezDZ8rxTfVq0L6da3WktoLdlgb+Na/F3Q3P0M6r2zwjzrFSBmJVQgP2RcgeBOtQEV6rvP7LGllEuFKqjn6xTZVi90XAA8dO7vrN7a9m8kCEiWOV11ZEuDktfMM3HwqyN0HjkrlTLJjCtNlqd4iDY6EUGWrikhIoSKlK0JWlAiIoSKltQkUE5IyKEipCKEilGTAIpiKM0BqB0DQmiNMRSsYC1KnNKlGyICiFMBRAU2CGxCiFICiAphGIVPhcOXdUFrsQATwF+Z7qiArc+yndxMRiJJZv2UC3I4Bna9ge4KrE+XbSyltjkXDfC7KTHblYuJOkMReL/MiIlTzKXK+YFUwFevYzf1mJSFEjhB6oC9YgHQk8uANhwqu2jiMLi7nE4dQ5v9bBaKS55uvuyW77eNVxuf4kZv4mhvG78+jzUCjC1r5NwVk/weJjlJ4RTf8ATznuXN1JNexqodp7DnwzZcRE8R5Z1IB8G4HyNXxnGXRdjjPocIWjAolFWeyNhtOwCg6m17aAnhfsFO2kssEm+EVgFWeyoOvrGW4aXtpcaeYPxre7n7iQicdLKHcITkHVyNexJPBhYjTvra4bcOBWzsekdcojzaKoVbWsPe0A1N+FZp6iK4RohQ+2eX7V3TmjYvFBIBow6twvW929/wBCeFbTDb1zRqqYhcsq6dVVGXQZr5dCOPIWot5t45EeykdUWFuHj499YKTGOz5iTes7m5rkvSUXwbKTaWYZsx410ttESIF/o1iRiW0rR7GkHOq2MmWMMzR8LlT7wvxHfUwLcIDkVmJKqAoubcQoA4AC/dUONxsYFhx5117J3ngiBJXULpzzN+lRkY7cARAMshNidR399cO+uElng+pUHK1xayuosSGRuVjbTnwqmx28nTT57aX4Vpjjr4ZnFlOUqtyAb5eIHEi9tKOU0yO+DwbFRNnObje57763+NQ5astrEmZ8xBbMQbXtpppflpXEa6y6Oc+znK0DCpmqMipIIiKEipCKEilAjtQkVKwoGqCSIihIqQihIqGNkjNCakIoTSjIC1KntSqBhAUQFMKICmFY4FEBTUQFShWOBXreyYfoWwQTpJijfvtKLD/spf8APXmmwtlHE4mKBeMjqvbZSes3ktz5V6Z7SMavSxQRgBIkBsNAGYAAEdoRV9azah9RKrZ7KpS+35mSWWpOlrnAoqoycFxR0iT0q4wO9U8a5M2ePnHKBJGR2ZW4eVqolelnqc57CEp1vMHg0sMWzZmzTYZoDzMDN0JPfGTdNPu1o9l7r4ZEdsHIZFIBIVszqRzynrWIvxF/GvOhLSjxLKQysVYcCCQR4EcKG2/U6NPxGcfPFP8ARns2G2T1lYe8Dr3aW1vrwI8qg21t1YwyAHuN9PIetYnZvtBxcGXpR0qEXXpAVYi1rhxqfE3q6l3mwmNABf6PIL6Si6En/wBxdB5gVVg69esqs4zh/Pgz+1Zc+t9TXE2FstxVptvYc0XWy3jOodbOhHbmXT1tVbh2ZtBypzQcYU5r10rjSvOlLHrXLLCaAJZ9ok86r58Ye2hlBrnKkmpSIydeAxZDg8a9L2Bs5Z1aSRSqCNgpLMCFsM2U304D07zWM2VgooY+mxAJ0vGg4sbjVuwa93GunbntDldBHBaOMoVYWuePaeGluFOoSn5Rd8Y9mZ3v6D6W4w4OQGxN7hn+0V7r/I1SFasZIGdza7sxueJZmJueHE3NSrsKYxNKE+rUkMbqMpHJgTcVvWIpJsxvMm2kU5FCI710EUFqYUNdm2PXYAWvoQ7cL6AH51ySoL6Xtyvx8661YWN/KonF7CwHLs9aUfg5MlC6jlrU8gqIigCAihIqUigIqCCIihIqQihIpRgLUqe1KgbI1EBTCioIY4ohTAUQpkIzfeybYKzSzzSgGOOMocwJBMoIbUEWtGra8s1cm0sb0szycAzHKONlGiDXsUAeVanZ8X0LYQ5SYnU8b/XC/wD9KgeJrGZq585bptmPXSwowX1YdKhzUcMZdlVRdmIVR2sTYD1NKcxLIxpV75ht2cPHhIoJkjdUVUu4GrsRcg8QWc8u2vM/aRuvFg5YjACqyq5IJLAFSvu31tZhzqMm6/Qyqhvzkx5NIGlSqTAG0hItfmT5m3+w9KFTQ0qA7LPZm3ZsPrDIydoB6p8VOh8xV5ht7oZP8ThwGPGTD2RuPFkPVY9+lZC9K9Rgvq1FtXlZt/7GWfXCTpMfuMeim/gfRvI0eytgO0gjlRk63WzKQQO3WsQHrQbK36xUIy5+lT7svXFu5veHrRydOr4lF/1Fj6F1tzcoJJlVgxPkdeRHKlsXcwrKglQlXvw7ALnXgOFW2zfaJhJmX6TF0T3Bze+hOvEgZreI86m37d5oUfBuzxkEOYT1ABrdivAG9rdwqYtt4OlG2ua3QeTCb77ShmxNsMuWKNcgOt3IOp1PDkKrsFsF5HyN1CQCMwOo/rtoYB0clyA4BsRoQfOtdtPGH+z2aaa7yZSsSZQEv1tfh3jStzbglGJnWJtyZTT4pMET9GcOzCzMVuALC4U34E6+lUuM21LJmu2jXzKAApva/VGnIelSS4ZbKS51GotYqe+uRmXKw1zEix0tbnf4U8YrvtiSk+ujhYVGRU7CgdKtEOcigJqYrUZSoJRCwoCK6HtbgPHWoWFQMQkUBFStQGoIIiKAipSKAioZKApU9KlJBAogKaitUgxwKs93dkHE4qGD/McBj2Jxc+SBj5VWivQPZNg2WWTFdGXVMsd8yJkEl2lk6/vZEXUDW0lLZLbFsiKy8Fz7SsfeaOFdFiS5A4BntYeSKnrWNtXXtbaJnnklP23LDuBPVHkLDyrmrnLo499m+xyGrZ+yvYnTY3pWHUgGbxka4Qf+TflFYwV7n7OdifR8ClxZ5vrH7esOoD4Lb1NBo0NW+3L6XJDvntnLisBhwdXxMbv+FXCqD4sSfyVWe2LD3w8D/dlK/wASE/6Kx+8G8PS7W6YG6RzxhOzJE41HiQx/NXoXtUivs5j92SM/zZf9VBulZ41dvy/weMwxFmCqCWYgKBqSSbAAdt69g3f9nmGiwwTFokkspGYk6q1iQkZGugB1HGxPACq32X7ohFGMmHWI+pB+yvOTxOtu7XnVhsneH6dtYiM3gw0UhQ8mkYrGX9GYDuv21OSrSaeNaUrFzLpfIx/tD3RhwTRGFntLn6rEHLly8Da597nWNr0D2xYm+KhTksJPm7kfJBWAFCOfq4xjdJRXA1KlSoM4hT3pA09QQK9dOB2hJC+aJ2jbtUlT5241ymlepBNp5Ro13pST/FwJNy6RLRTDvzKMrHxFW27sWCz54pSZLHJHiMqWY6aH3HIF7G48Kwt6fNU7mljJsr1lkHzz9ezVba2EyxvLiDIshdcwIWzAnRlI0Yacr2qkw2CQK0j2IHBDfM1+y3Dxo9nbxzwjKj3TnG4EkZ8Ua49LV3DaeFmH1iNhn+/B14+HOJjdefut5VfC/wBGbYaqufyfz/czckYzacL6VE7HXvrVndYGB2hZcU3IwklgLal4m648gayuISxI1BHEEEEeIPCtcJqfRc1jk52qNqkaoyKcgiao2FTMKjIqGSQlalwuzZJTaNGc/ugmuvZWFzzIuup0yi5vxFr6ca9eSEQxgaJcDNYDMT32qi23ZwXV17jyTFboYiOPO6hR2FhmHeQOFUkiWNeu7wiLoWLFmFr6E39K8ll4m3CiqbkuQsgo9ENqVPSq3BSABRgUwFEKAbHAr03Z7thNllbOvSQAnNAQjSYlwQ0eIvYkQAqV4+lYTd3ZonxMcbkhCbyEAkiNRmewGpOUEAAXuRWy3v2gvVgRY116WXolljTMyBYVMcpJRliy3Fhq+ouKy6mXUSJPbXKX2M8po71EKK9ZTitHbskRmePpzlizr0hAJ6l7nQa68POvZtu774cYGWTDzRu2TKiqbMGbqg5D1ha9+HKvDb04oNNOplTFxS7DzW1r6E2hs5MbhVR/ck6Jz3qGSTL52tfvr55BrdbL9q88UIiMUbZIwkbAspGVcqlhqG4DsoLdFfXXuVnTL32m73CJPocBsxUCUrpkjtpGLcCRx7B41B7GcLpiZO0xoPIMx+a15piMQ0js7kszElieJJNyTXsXsmwuXZ+b/MlkP8Nox/4Ggu01rv1O9+ieP7GY3t2ecZtwYe9haNSfuosfSuR32Ledq3WPnwuysLmEYVRZVVQM8j25seJsCST2ViNjbTH94ZGY+/LNGCe2xRPXIF86sPbNG2TDH7AaQHszEKV+Ab40FsJKFdl0e8sbC73YDaLiHE4YRs5yo9weseA6RQGUk2tyrKb6bmtgZBYl4Xv0bHiCOKNb7Xz9RWbW/wBnjytxvyt517f7QMPm2XIX99BG4PY4ZQbfxMPOgzx/9VUnNcx5yZXdv2Ul1k+mZ42DAR9GyEMttTwN9bdlYPauGEU8saEsqSOqk2uQrFRe3PSvZ/Z1tGWbAiSdzI2dwC1r5FsLEjjqG1OtYPebejB4yBsuG6LFZlswC2IzdbrrYtp94UE6iirwouHD757YG8G4IgwSYqKbpFKxlwRYdewBQjiLkCx7axtb/fDcc4TDr0eJcwtKi9FITlDNfrdU20sT7t6yW2t28RhCBPGUBNla4ZWPcym1+7jQZtTS4y4jhevqVlImlTGgxivSzU1I0EhRzFSCpKkcCCQR4EVcf3paQBcVGmKXtkFpQP3Zls3reqOlQuOUWwsnDysuG2VhJv2MzYd/8vEdaO/Ys6DT8y+dVu1N3Z4BmkjOQ8JFIeJvCRCV9TUFdmz9rywG8MjoT71j1T3MvBh4itEb5Lvk2Q1WfMvy/Yq8LIgYdIpdewHKfWuna+LilZehhEQtaw1JPjVs+08NN/iMOFb/ADcNaJvFoj9W3kF8afCbAIcSYOWPEEXtGfqpxpr9U5s/5GarldGXPqa4WRlxF/uZvC4lopFYaMjX8xW82dvZ06gFCz8wAfXs+NYjajP0rdKpVwbMCuQg944g1Fh8RlJJLcOCtlPmbcKecFNZZdGW1l3trGT4h8qLcDiAQLeOtr1nMbs5oxdha/7y39ATVts3eVoVKhFItpp1r34ludU+OmZ3LOdT/WnZURTXHoEmmsnERSorUqsKT0xN38JOB9UBYaZDbjrewNUeI3N6OYBQJYiD9oBwDfWxIva49Ky8G0ZFIKuwI4a91qnG2JS+csWbv1HpVKrkvUudkH2jQbp7Ahknnjn1CAZD1tTnsLZeZNvlXBLhejd0IsVdwR2HMb1Z7ubxNDiFlfUMMsoSwJQ2Jy94IBHh31pd4d1DigcVhnSQvdnC3QNrYFcxPXt7yk8bnnYY7JZllmOxeLD+TtP9DDg04NdWN2PND+1ikT8SsB68K5AaU50otdhU4oQaK9AjCFPehzUqBR67dn7YmgN4ZXj1v1WIB8V4HzFcN6eglNxeUyZsSxcuWOctmzcDmJzZtOBvrXpuyd/MNjcP9H2iArEAFzojkcHzD9m/w9bV5bSoLqdRKpvHKfafqew7F3BwEUonE3ShTmQM8ZQEagnLbNbjVV7TN9YpIvo2HcPdgZXU3Sym4QH7RvYm2mnp5nanBoL56xeG4Vxxns9q3MPR7FVl1IinfzzSNb4V4/syDPNEn3pI1/idR+tbLcL2gJhY/o+IBMVyUdRmKZjdlZeakknTXU+RbRiwH9oYFsEy2adTKAWyrZ4yuj+59qgus23QrcWuMJr19EX/ALYn/wCkiHbP8o3/AN6h3lf6bsKObi6LG7czmQ9FL82NR+2WX6rDL2vIfRVH+qo/ZfiBPgsVhGtzt+GZSp9GUn81BonLdfOr3X64M/7O90ExrymYN0SKALEqekY6WPcAdP3hUY3EM+LxMODkVlgIBMpsxJuCBlWxsykX05Vs9mH+y9il2FpnBax0PSyaID+FQp/Kawm6u6OKxmd4X6NL2Z2dlzN7xHV1biD50GaVMYqFe3L7eOzi23uhisJrNEQt7Z1IZL9hYcD42qtweAkmfJEjSPYnKoJaw46CvYd1tgY6FngxjLiMK6MNXLlW0064DZSL6a8uFVe5WFw2G2jNhWQnEJJJ0MnLoTGrZGN+OXXUc6AeiTlHtJ+/Z5hJgnWTomRhJmC5CDmzE2C27dR60sbgZInKSoyOOKsCCL8NDW/373VyTyYyHEIXE0ZaPTPHIzIFOhOl8p1A41Se0LF4qSaM4uBYXWPKCpusgDElgbnS54cr0FFmn8NSznjr2wZOmNPTGgzIG9K9I01tKkZFu8pxWFkWQ5pcOgkjc6sYQwEkbE6kDNmHZZhwOmYNaTdmxxAQ8JUli/8AkidB/MRWctWzTvho6VMt0MsjJqNqlIqM1oLiIilRWpUEEYo1pstjRhakUJGtwqz2XvBPhzeKRl1BI4qxHDMp0PmKrQKIClcIy7RKk0+DbYL2qYlb9IscgYgtbMhNuV1NreVWP99cBiCfpGEClmF2VVOVeYBTK3nrXngFGtUvTQfXBZ4rfEkmejxbE2XiLdDiTCxYgBm0C8iRKFN+7NUeJ9l81gYZYpQc1tShIHO+q/GsABXVg8bJEbxyPGf3GZfkaqelkumVuFE+44+hdYvdTFRC7QPbjdRnW3bdL6VVFbGx0PZz9KtoPaLjIFLGQSWXL11Utlv7oYWYa99WCe2CKUWxeDV75bkZW0HYHFwT41mmnW8SE/45WLNcvzM/AVswZbkjqkEjK3G9uYqKthFjdiYr3XfCsSdGzADsAvnX4ipX9nAkUthcVFKLA2J1Fza2ZCwv5Cl3IzWaG6Ppn6GLvSvV3jtycZFe8LMAbXjtJrx4Lc/CqWWFlNmUqexgQfQ02THKuUfMsDXpXob0r0CD3p70N6V6AJpMSxAVmYqt8oJJAva9geHAelXG6G85wOI6XLnVkKOt8twSCCDY6gj51Q0qB4TlCSknybDfzfcY7oljVkjQFmDWuZDpyJBAXh+I1qfZrtDptnTYaNgk6CXKb2IEgJSQeDEjusO0V5LU2ExrxOHjdkdeDKSCPMUGmvVSVrslznhno/s/3ex0OOzTLKkaq+fM5KOSLLbUh9db91FGbbzt33+OErLwe0jGiSN3l6QRm+QhVV9COvkALcfW1R4rfEvtJMaI8pUxlkDXByqEaxsOK39aDSr6lGKi3xJPn2JvaUMm1JyOyNv+0h/Stl7SNk/SsRs5L26V3UnmFPRsSO+16rt99m4XGwPjsPOM6xDNHpdgNOspOZGANuY0HjVpvttDoU2ZieUcqFvwtGpb+UNUFyrx4m7ptP7ZOXebC7IwjJhpsO2ZlBLx3LIpJAZmzXYkg6AHwrF707nthZoxGwkhnt0EmljmIsGI0uMwN+YN+0C69r+CP0qKddY5YVCsNQSpJ496spHnXXApl3bLN72GkLRnsyS6D0dh5VIlkY2TlBpLHKx7GF2jsCeCV4pI2DoAWAGYBTwN1uLHtqvNez7975y4L6O8CRnpwWkLAnMFCWW4II0fjrWO9oeyomjw+Ow65I8UvXUWssts3LS56wPehPOgpu00Y52vOOzIbNxXRzRyD7EiN/CwP6VDt/B9Fip4+SyyAfhzEr/KRQGu7ewXnWQf+rBBJ+bowjfzI1adO/5sE6Z8NFCaAipSKArWw1ENqeiIpUEGk2ngopiGis9xyZUcEW45verh2aIYyVxEbk9o0K+h1qojcg3Ghrrk2jIwszE/r49tJsaWBt6znBcSbLwhUlJzexPWAvw0Fu29UeWhWjUU8Y49RJNP0HC1IBTKKNRTCjgUYFMBRgUAce0z1VUcWYf162rRR7BhcAMlrAC69UnKo1NuOtqolTPiY1+7qfG//FbDCnn3EjzJPyAryPxi9q3EX0ej+H1rwsv1KnC7nR9PGRLZbtfNa40I0Pb5VoIMLhcO4WUXPHMpa/f1tB3dUedU21zYqvYP6+dcDOSbk3rsfD65WadOb7z+xztZYoXNRXR6CduxpGWixEq2W4BYS3BBH/qhjfloRxqCHfgyDLLHBMDluHBQm3IXzr8BxrDKamEgBHVB01BJIJ7dLWrX/CwMz1DZrZcRsyUfWQPAxHvRm6g30tkJHC/2eVRHcvCzX+i41DxsslsxsL62sR/DWVTjREA8qV6X2ZRJVS80F9uC6xns7xkeoRZB2xsCeF/dazfCqDFYCSI2kjdD++rLfwuKsMHtOaL9nK6dwY5f4Tp8Ku8Lv7ilFnKSrpcOvEAWsSpA9QardFi+ZS9NTLptfUxt6cGtr/bmBl/xGBCnTrQkDxOmQnl21EdgbOl/ZYp4TppKBbhyzZfmapace0VS0M/wtMyFDWrn9nM9rwyRTg8MrWPC/wBrT41SY7d7Ew/tIZFHblJX+IXHxqMozSosh2mV9NSpXqSoVdU21ZmiETSO0akFUZiVUgEDKDw0J4dtctKglNro1+72/CLB9Fx0X0jDD3OHSR9gFyLgctQRfjbSrHerf3DPgfomCjZEawOZQoVA2YgC5JJPEnv43rz40xoNS1Nijt+3zwei7/N0uydnTdiqp8WhH6xmopV6XdpTzgn+crD5TCsB0htlubE3IubEjgSO3U+tW2C3okiwc2ECo0UxzG4OZW6tipBt9hdCKC1aiMpSb9Y4+5TGrHbIz4XCPb3RNET+CTpF+E1Vt6tUXPs+QX1ixEbgfuyo0bfFUq2p4mhNM/5sf77mfK0BFTMKjIroG0hIp6I0qAIlFGBV5svd1mYdIhC2+8PjVrJuvHa4WQfh61/U1W7op4GVUmsmSC0airHHbLCKGBax5MuU/GuJVq1ST6K2sPAwFSBacIeNGFqSBlFGBThaLLx7gT6a1GSSLZK3md+y9vLQfI1p4hZbd4HkLD9DVBu/FYEnmwHxv/vV0slgh8T8C3614HWz8S5s9fRDZWkcG0HvIfP5muYCuuDBvIxyi9hqdABy1Jq22dBAos31jm4P3EGoJ77CvZ6fFVMY+yR5i7NlspfNlCq0Zq7m2dEZbREsOJDdTKL63NuFWbbGwliWYgkcEbgf3Qbk+dWu6K7K1TJ9GTy0QWtbhfokZXo4878LyHMDfmF4X8qs8HhcMWZeijVgOtpz87207KR6hew607fqYELXdg9jTSjNHEzC9rgaX8a077vYUG5zjW9iw1vy8NPjTbR210ACwpkUDTU6c7fG/nUS1GfKC0+PMzNYzY00Rs8bC400uPVbiuI1sMLvwSRmHLUg286qN4sSksgZR1rdYjmOIPebc6au2UnhoiyqMVlMpo5ChupKntUlT6ixq1wm+OLj4TFhws4D9nM9bkOdBs/YLyANayE8bgHyB+dXH92YGFh0it23uNOZB4+VRN1Z5RMI2YyjmffNJT/1WDhlvxZeo/G5tcE/zVEYdlzf5+GY/nQG35tL94osZumLgQShieKuQrD008qpsRsaVHyFGzcrC4PeCNDVfh1S8rwROL/HFP7Fq+4Sya4XFwzdgJyP6An9KrMbuTjIvegdha90tILfkuarypUkEWI5EcPI124LeDEQnqTSKOwObejXHwpXp5Lpmd0Uy90VEsZU2YFT2EEH0NABV9iPalOrFJ4YcSgtbOozWsOY0+FL++GyZiBNhZcMbe9C2ZfT/is27Dwwl8NnjMXkoXGuhuPAj4HhSYVp4tg4HEAHC7QTX7M6lDfTS+nb2VDitwsWouqCVTwMTK4I8ND8KnKMk9LbHuP5GbtVxsJcyYqK1y2GZh+KJllHwVqrsThHjNpEZD2MpU+hq03QXNjYlH2yyN+F0ZW+BJp08ci1NqxGeYUBFdEsWUkdhI9DaoiK6WTokBFNUpWlRkknw+1ZV4OfOx+ddS7dm+/58KrkSpAtLtj7Bul7nVidoPJ7xB8hUCikFqRVpkkuhW2+ydca9rBiB2DQegqPxpBakC0cA+RgtNicSyRsAbZhY68QePwqULXFtT7K9p/4/WqNTPbVJ/It08d1iXzO7ZRtGvbYk/1+arCZrX04LbuubCuPBRaDyHxv8hXQ7GxvY3IHfYD/APK8UoeJcl7v+7PVTlsrb9kRBzyJF+NqSinC0YWveHjsjrIQbjjU8ePbQMbjwF7eNQWpWqGk+yVJros8d9HyAxZs9+BPDv0osEIQGJkcG2gsdTbUHU31qsVa69nYNZHAZso56geQvVThFItVkm+Czw8vSp1SM4I97QWseY58KrMZM+brEeAsQKvDhMKuvWPC6qSezjr+tcW1cLF70VktfqsTdvAG9udVwlHPRbZGWM/5KU1NhnysCQGtyN7HxtQ5acLWkyr3LqLedxfqi1rKotlA7LU8+9bMjLlGul78ufKqUrTGPvqrwoexb4s/clG0CDcKAfE/71K28MuUrcAEW4agc7GuRMKzcBegeEjiCKnZD2I3zOd6iK10lKApVmRDObYT6zyH6j9Khw2GVkJIuQfhb/euneEWYHtX5E1zbMkvfs0+dcHVpqUmju6TDjHJZbPiUBgosM17eIHbXfBiHj/ZuyfhZl+Rri2f7zeA+BIrty109I91McnO1ScbnguIN+MWoyu6zLf3ZUVx6ix+NTx77KmZosHDHOQQJEJFrixOW3HzrOlaArVrpg/Qo3N9kTa1GRUxWhK1YIlggtSqQilRkMESipFWlSqSCQLUirSpUASKtd+BxgjB6gYnmeynpVDWQTxyjpXGRtcGJRfmCb8azu1SpxACg2UDnfU3N+XdSpVz9bxU8G/RPdZyWWF5eZ+Sj9angsbZibanSxOp76VKvP6JZ1Mfr+52dY8US+hNOqX6ma3PNb9KDLTUq9j0eWY+WnyUqVBAQSiyUqVQ2SOFpwtKlUAHGgJGY2HM2v8ACp544rDoy9+eYCx8LcKVKoGXXRzFaYrTUqnIoNqYilSoJBK0DLTUqjIGf3pT3D+L9KrtlcbePwF/0pUq5Gs7kdrR+WP++pa7NP1h8G+YNWZFPSrVon/1fcya7+r9iM0NhzNqVKtpjInFRtSpUARGnpU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://www.mibba.com/data/images/content/social-issues/anxi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88" y="3212976"/>
            <a:ext cx="3867384" cy="2992619"/>
          </a:xfrm>
          <a:prstGeom prst="rect">
            <a:avLst/>
          </a:prstGeom>
          <a:noFill/>
        </p:spPr>
      </p:pic>
      <p:pic>
        <p:nvPicPr>
          <p:cNvPr id="27654" name="Picture 6" descr="http://earlychildhoodeducation.vanguard.edu/wp-content/uploads/2013/02/motiv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486394" cy="297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419056" cy="648072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Motivation</a:t>
            </a:r>
          </a:p>
        </p:txBody>
      </p:sp>
      <p:sp>
        <p:nvSpPr>
          <p:cNvPr id="4" name="Ograda vsebine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35280" cy="5255096"/>
          </a:xfrm>
        </p:spPr>
        <p:txBody>
          <a:bodyPr>
            <a:normAutofit/>
          </a:bodyPr>
          <a:lstStyle/>
          <a:p>
            <a:r>
              <a:rPr lang="en-GB" sz="4000" dirty="0"/>
              <a:t>a key theme for language learning</a:t>
            </a:r>
          </a:p>
          <a:p>
            <a:r>
              <a:rPr lang="en-GB" sz="4000" dirty="0"/>
              <a:t>can stem from </a:t>
            </a:r>
            <a:r>
              <a:rPr lang="en-GB" sz="4000" b="1" dirty="0">
                <a:solidFill>
                  <a:srgbClr val="0000FF"/>
                </a:solidFill>
              </a:rPr>
              <a:t>integrative </a:t>
            </a:r>
            <a:r>
              <a:rPr lang="en-GB" sz="4000" dirty="0"/>
              <a:t>or </a:t>
            </a:r>
            <a:r>
              <a:rPr lang="en-GB" sz="4000" b="1" dirty="0">
                <a:solidFill>
                  <a:srgbClr val="0000FF"/>
                </a:solidFill>
              </a:rPr>
              <a:t>instrumental</a:t>
            </a:r>
            <a:r>
              <a:rPr lang="en-GB" sz="4000" dirty="0"/>
              <a:t> origins, or an </a:t>
            </a:r>
            <a:r>
              <a:rPr lang="en-GB" sz="4000" b="1" dirty="0">
                <a:solidFill>
                  <a:srgbClr val="0000FF"/>
                </a:solidFill>
              </a:rPr>
              <a:t>interest</a:t>
            </a:r>
            <a:r>
              <a:rPr lang="en-GB" sz="4000" dirty="0"/>
              <a:t> in the subject area, or as a </a:t>
            </a:r>
            <a:r>
              <a:rPr lang="en-GB" sz="4000" b="1" dirty="0">
                <a:solidFill>
                  <a:srgbClr val="0000FF"/>
                </a:solidFill>
              </a:rPr>
              <a:t>response</a:t>
            </a:r>
            <a:r>
              <a:rPr lang="en-GB" sz="4000" dirty="0"/>
              <a:t> to a </a:t>
            </a:r>
            <a:r>
              <a:rPr lang="en-GB" sz="4000" b="1" dirty="0">
                <a:solidFill>
                  <a:srgbClr val="0000FF"/>
                </a:solidFill>
              </a:rPr>
              <a:t>challenge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179512" y="4149080"/>
            <a:ext cx="871296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600" dirty="0"/>
              <a:t>When you do geography in </a:t>
            </a:r>
            <a:r>
              <a:rPr lang="sl-SI" sz="3600" dirty="0"/>
              <a:t>F</a:t>
            </a:r>
            <a:r>
              <a:rPr lang="en-GB" sz="3600" dirty="0" err="1"/>
              <a:t>rench</a:t>
            </a:r>
            <a:r>
              <a:rPr lang="en-GB" sz="3600" dirty="0"/>
              <a:t> it’s harder because you have to concentrate more, but then you learn it better.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323528" y="260648"/>
            <a:ext cx="8496944" cy="29523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3600" b="1" dirty="0">
                <a:solidFill>
                  <a:srgbClr val="FFFF00"/>
                </a:solidFill>
              </a:rPr>
              <a:t>INTEGRATIVE </a:t>
            </a:r>
            <a:r>
              <a:rPr lang="en-GB" sz="3600" dirty="0">
                <a:solidFill>
                  <a:srgbClr val="FFFF00"/>
                </a:solidFill>
              </a:rPr>
              <a:t>MOTIVATION is linked to a desire to have </a:t>
            </a:r>
            <a:r>
              <a:rPr lang="en-GB" sz="3600" b="1" dirty="0">
                <a:solidFill>
                  <a:srgbClr val="FFFF00"/>
                </a:solidFill>
              </a:rPr>
              <a:t>contact </a:t>
            </a:r>
            <a:r>
              <a:rPr lang="en-GB" sz="3600" dirty="0">
                <a:solidFill>
                  <a:srgbClr val="FFFF00"/>
                </a:solidFill>
              </a:rPr>
              <a:t>with the </a:t>
            </a:r>
            <a:r>
              <a:rPr lang="en-GB" sz="3600" b="1" dirty="0">
                <a:solidFill>
                  <a:srgbClr val="FFFF00"/>
                </a:solidFill>
              </a:rPr>
              <a:t>culture</a:t>
            </a:r>
            <a:r>
              <a:rPr lang="en-GB" sz="3600" dirty="0">
                <a:solidFill>
                  <a:srgbClr val="FFFF00"/>
                </a:solidFill>
              </a:rPr>
              <a:t> and </a:t>
            </a:r>
            <a:r>
              <a:rPr lang="en-GB" sz="3600" b="1" dirty="0">
                <a:solidFill>
                  <a:srgbClr val="FFFF00"/>
                </a:solidFill>
              </a:rPr>
              <a:t>speakers</a:t>
            </a:r>
            <a:r>
              <a:rPr lang="en-GB" sz="3600" dirty="0">
                <a:solidFill>
                  <a:srgbClr val="FFFF00"/>
                </a:solidFill>
              </a:rPr>
              <a:t> of a </a:t>
            </a:r>
            <a:r>
              <a:rPr lang="en-GB" sz="3600" b="1" dirty="0">
                <a:solidFill>
                  <a:srgbClr val="FFFF00"/>
                </a:solidFill>
              </a:rPr>
              <a:t>country</a:t>
            </a:r>
            <a:r>
              <a:rPr lang="en-GB" sz="3600" dirty="0">
                <a:solidFill>
                  <a:srgbClr val="FFFF00"/>
                </a:solidFill>
              </a:rPr>
              <a:t> which uses the target language. It is a more INTRINSIC form of motivation.</a:t>
            </a:r>
          </a:p>
        </p:txBody>
      </p:sp>
      <p:sp>
        <p:nvSpPr>
          <p:cNvPr id="5" name="Zaokroži kota na isti strani pravokotnika 4"/>
          <p:cNvSpPr/>
          <p:nvPr/>
        </p:nvSpPr>
        <p:spPr>
          <a:xfrm>
            <a:off x="251520" y="3573016"/>
            <a:ext cx="8424936" cy="3284984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3600" b="1" dirty="0">
                <a:solidFill>
                  <a:srgbClr val="0000FF"/>
                </a:solidFill>
              </a:rPr>
              <a:t>INSTRUMENTAL</a:t>
            </a:r>
            <a:r>
              <a:rPr lang="en-GB" sz="3600" dirty="0">
                <a:solidFill>
                  <a:srgbClr val="0000FF"/>
                </a:solidFill>
              </a:rPr>
              <a:t> motivation is linked to a success framework – for example, passing an examination to please a parent or gaining a better paid job. This is a more EXTRINSIC form of motivation.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00FF"/>
                </a:solidFill>
              </a:rPr>
              <a:t>How to maintain and protect motivation through classroom practice?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63272" cy="4895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to encourage positive retrospective self-evaluation: creating TASKS which support this process is essential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More collaborative tasks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More formative assessment</a:t>
            </a:r>
            <a:endParaRPr lang="en-GB" sz="2800" dirty="0"/>
          </a:p>
          <a:p>
            <a:pPr>
              <a:lnSpc>
                <a:spcPct val="150000"/>
              </a:lnSpc>
              <a:buNone/>
            </a:pPr>
            <a:endParaRPr lang="en-GB" sz="2800" dirty="0"/>
          </a:p>
        </p:txBody>
      </p:sp>
      <p:sp>
        <p:nvSpPr>
          <p:cNvPr id="4" name="Zaobljeni pravokotnik 3"/>
          <p:cNvSpPr/>
          <p:nvPr/>
        </p:nvSpPr>
        <p:spPr>
          <a:xfrm>
            <a:off x="251520" y="4221088"/>
            <a:ext cx="8712968" cy="15841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Personal potential</a:t>
            </a:r>
          </a:p>
          <a:p>
            <a:pPr algn="ctr"/>
            <a:r>
              <a:rPr lang="en-GB" sz="3600" b="1" dirty="0">
                <a:solidFill>
                  <a:srgbClr val="FFC000"/>
                </a:solidFill>
              </a:rPr>
              <a:t>FIXED</a:t>
            </a:r>
            <a:r>
              <a:rPr lang="en-GB" sz="3200" dirty="0"/>
              <a:t> mode : </a:t>
            </a:r>
            <a:r>
              <a:rPr lang="sl-SI" sz="3200" dirty="0"/>
              <a:t>  </a:t>
            </a:r>
            <a:r>
              <a:rPr lang="en-GB" sz="4000" b="1" dirty="0">
                <a:solidFill>
                  <a:srgbClr val="92D050"/>
                </a:solidFill>
              </a:rPr>
              <a:t>DEVELOPMENTAL </a:t>
            </a:r>
            <a:r>
              <a:rPr lang="en-GB" sz="3200" dirty="0"/>
              <a:t>mode</a:t>
            </a:r>
          </a:p>
        </p:txBody>
      </p:sp>
      <p:sp>
        <p:nvSpPr>
          <p:cNvPr id="5" name="Alternativna obdelava 4"/>
          <p:cNvSpPr/>
          <p:nvPr/>
        </p:nvSpPr>
        <p:spPr>
          <a:xfrm>
            <a:off x="0" y="5517232"/>
            <a:ext cx="3203848" cy="115212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/>
              <a:t>I cannot do anything to alter my capabilities.</a:t>
            </a:r>
          </a:p>
        </p:txBody>
      </p:sp>
      <p:sp>
        <p:nvSpPr>
          <p:cNvPr id="6" name="Zaokroži en kot pravokotnika 5"/>
          <p:cNvSpPr/>
          <p:nvPr/>
        </p:nvSpPr>
        <p:spPr>
          <a:xfrm>
            <a:off x="3779912" y="5517232"/>
            <a:ext cx="5112568" cy="1152128"/>
          </a:xfrm>
          <a:prstGeom prst="round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i="1" dirty="0"/>
              <a:t>I can work towards self-improvement</a:t>
            </a:r>
            <a:r>
              <a:rPr lang="sl-SI" sz="3200" i="1" dirty="0"/>
              <a:t>.</a:t>
            </a:r>
            <a:endParaRPr lang="en-GB" sz="3200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475656" y="332656"/>
            <a:ext cx="6192688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>
                    <a:lumMod val="75000"/>
                    <a:lumOff val="25000"/>
                  </a:schemeClr>
                </a:solidFill>
              </a:rPr>
              <a:t>A duble-subject effect of CLIL</a:t>
            </a:r>
          </a:p>
        </p:txBody>
      </p:sp>
      <p:sp>
        <p:nvSpPr>
          <p:cNvPr id="5" name="Pergament 2 4"/>
          <p:cNvSpPr/>
          <p:nvPr/>
        </p:nvSpPr>
        <p:spPr>
          <a:xfrm>
            <a:off x="179512" y="1772816"/>
            <a:ext cx="8784976" cy="4896544"/>
          </a:xfrm>
          <a:prstGeom prst="horizontalScroll">
            <a:avLst>
              <a:gd name="adj" fmla="val 56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Some learners who have a more </a:t>
            </a:r>
            <a:r>
              <a:rPr lang="en-GB" sz="3600" b="1" dirty="0">
                <a:solidFill>
                  <a:srgbClr val="0033CC"/>
                </a:solidFill>
              </a:rPr>
              <a:t>negative</a:t>
            </a:r>
            <a:r>
              <a:rPr lang="en-GB" sz="3200" dirty="0">
                <a:solidFill>
                  <a:srgbClr val="0033CC"/>
                </a:solidFill>
              </a:rPr>
              <a:t> </a:t>
            </a:r>
            <a:r>
              <a:rPr lang="en-GB" sz="3600" dirty="0">
                <a:solidFill>
                  <a:srgbClr val="0033CC"/>
                </a:solidFill>
              </a:rPr>
              <a:t>attitude </a:t>
            </a:r>
            <a:r>
              <a:rPr lang="en-GB" sz="3200" dirty="0">
                <a:solidFill>
                  <a:srgbClr val="0033CC"/>
                </a:solidFill>
              </a:rPr>
              <a:t>towards either the </a:t>
            </a:r>
            <a:r>
              <a:rPr lang="en-GB" sz="3200" b="1" dirty="0">
                <a:solidFill>
                  <a:srgbClr val="0033CC"/>
                </a:solidFill>
              </a:rPr>
              <a:t>content subject </a:t>
            </a:r>
            <a:r>
              <a:rPr lang="en-GB" sz="3200" dirty="0">
                <a:solidFill>
                  <a:srgbClr val="0033CC"/>
                </a:solidFill>
              </a:rPr>
              <a:t>or the </a:t>
            </a:r>
            <a:r>
              <a:rPr lang="en-GB" sz="3200" b="1" dirty="0">
                <a:solidFill>
                  <a:srgbClr val="0033CC"/>
                </a:solidFill>
              </a:rPr>
              <a:t>language </a:t>
            </a:r>
            <a:r>
              <a:rPr lang="en-GB" sz="3200" dirty="0">
                <a:solidFill>
                  <a:srgbClr val="0033CC"/>
                </a:solidFill>
              </a:rPr>
              <a:t>may have </a:t>
            </a:r>
            <a:r>
              <a:rPr lang="en-GB" sz="3200" b="1" dirty="0">
                <a:solidFill>
                  <a:srgbClr val="0033CC"/>
                </a:solidFill>
              </a:rPr>
              <a:t>greater motivation </a:t>
            </a:r>
            <a:r>
              <a:rPr lang="en-GB" sz="3200" dirty="0">
                <a:solidFill>
                  <a:srgbClr val="0033CC"/>
                </a:solidFill>
              </a:rPr>
              <a:t>towards the other subject and through this may improve their attitude towards the less-liked subject.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sz="quarter" idx="1"/>
          </p:nvPr>
        </p:nvSpPr>
        <p:spPr>
          <a:xfrm>
            <a:off x="683568" y="188640"/>
            <a:ext cx="8003232" cy="61206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sl-SI" sz="4800" b="1" dirty="0">
                <a:solidFill>
                  <a:srgbClr val="0000FF"/>
                </a:solidFill>
              </a:rPr>
              <a:t>FACTORS</a:t>
            </a:r>
            <a:r>
              <a:rPr lang="sl-SI" sz="4800" dirty="0">
                <a:solidFill>
                  <a:srgbClr val="0000FF"/>
                </a:solidFill>
              </a:rPr>
              <a:t> </a:t>
            </a:r>
            <a:r>
              <a:rPr lang="sl-SI" sz="4800" dirty="0"/>
              <a:t>INFLUENCING </a:t>
            </a:r>
            <a:r>
              <a:rPr lang="sl-SI" sz="4800" b="1" dirty="0">
                <a:solidFill>
                  <a:srgbClr val="C00000"/>
                </a:solidFill>
              </a:rPr>
              <a:t>MATERIALS </a:t>
            </a:r>
            <a:endParaRPr lang="sl-SI" sz="44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sl-SI" sz="3200" dirty="0" err="1"/>
              <a:t>and</a:t>
            </a:r>
            <a:r>
              <a:rPr lang="sl-SI" sz="3200" dirty="0"/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sl-SI" sz="4400" b="1" dirty="0">
                <a:solidFill>
                  <a:srgbClr val="7030A0"/>
                </a:solidFill>
              </a:rPr>
              <a:t>TASK EVALUATION </a:t>
            </a:r>
          </a:p>
          <a:p>
            <a:pPr algn="ctr">
              <a:lnSpc>
                <a:spcPct val="150000"/>
              </a:lnSpc>
              <a:buNone/>
            </a:pPr>
            <a:r>
              <a:rPr lang="sl-SI" sz="2800" dirty="0" err="1"/>
              <a:t>and</a:t>
            </a:r>
            <a:r>
              <a:rPr lang="sl-SI" sz="2800" dirty="0"/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sl-SI" sz="5400" b="1" dirty="0">
                <a:solidFill>
                  <a:srgbClr val="00B050"/>
                </a:solidFill>
              </a:rPr>
              <a:t>DESIGN</a:t>
            </a:r>
            <a:endParaRPr lang="en-GB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airaland.com/attachments/747446_why-kids-hate-math_jpgb3e7820400a1a23384b27ec20b3ec5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248472" cy="3186355"/>
          </a:xfrm>
          <a:prstGeom prst="rect">
            <a:avLst/>
          </a:prstGeom>
          <a:noFill/>
        </p:spPr>
      </p:pic>
      <p:pic>
        <p:nvPicPr>
          <p:cNvPr id="29700" name="Picture 4" descr="http://i.istockimg.com/file_thumbview_approve/14600801/2/stock-photo-14600801-young-student-hates-drinking-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2511" y="3284984"/>
            <a:ext cx="4866942" cy="3240360"/>
          </a:xfrm>
          <a:prstGeom prst="rect">
            <a:avLst/>
          </a:prstGeom>
          <a:noFill/>
        </p:spPr>
      </p:pic>
      <p:sp>
        <p:nvSpPr>
          <p:cNvPr id="4" name="Zaokroži kota na isti strani pravokotnika 3"/>
          <p:cNvSpPr/>
          <p:nvPr/>
        </p:nvSpPr>
        <p:spPr>
          <a:xfrm>
            <a:off x="6300192" y="4221088"/>
            <a:ext cx="1944216" cy="792088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rgbClr val="FFFF00"/>
                </a:solidFill>
              </a:rPr>
              <a:t>ENGLISH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C00000"/>
                </a:solidFill>
              </a:rPr>
              <a:t>ANXIETY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363272" cy="49670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once language anxiety has evolved into a lasting trait it can have pervasive effects on language learning and language performance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is related to classroom climate and/or to the instructional conditions</a:t>
            </a:r>
          </a:p>
        </p:txBody>
      </p:sp>
      <p:sp>
        <p:nvSpPr>
          <p:cNvPr id="4" name="Alternativna obdelava 3"/>
          <p:cNvSpPr/>
          <p:nvPr/>
        </p:nvSpPr>
        <p:spPr>
          <a:xfrm>
            <a:off x="395536" y="5301208"/>
            <a:ext cx="7992888" cy="1368152"/>
          </a:xfrm>
          <a:prstGeom prst="flowChartAlternateProcess">
            <a:avLst/>
          </a:prstGeom>
          <a:solidFill>
            <a:srgbClr val="6633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FFFF00"/>
                </a:solidFill>
              </a:rPr>
              <a:t>Speaking tasks may cause more anxiety than reading tasks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8104" y="188640"/>
            <a:ext cx="3235896" cy="764704"/>
          </a:xfrm>
        </p:spPr>
        <p:txBody>
          <a:bodyPr>
            <a:normAutofit fontScale="90000"/>
          </a:bodyPr>
          <a:lstStyle/>
          <a:p>
            <a:pPr algn="r"/>
            <a:r>
              <a:rPr lang="sl-SI" sz="5400" b="1" dirty="0">
                <a:solidFill>
                  <a:srgbClr val="C00000"/>
                </a:solidFill>
              </a:rPr>
              <a:t>ANXIETY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363272" cy="5471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occurs at INPUT processing </a:t>
            </a:r>
            <a:endParaRPr lang="sl-SI" sz="4000" dirty="0"/>
          </a:p>
          <a:p>
            <a:pPr>
              <a:lnSpc>
                <a:spcPct val="150000"/>
              </a:lnSpc>
              <a:buNone/>
            </a:pPr>
            <a:r>
              <a:rPr lang="en-GB" sz="4000" dirty="0"/>
              <a:t>and OUTPUT stages of </a:t>
            </a:r>
            <a:endParaRPr lang="sl-SI" sz="4000" dirty="0"/>
          </a:p>
          <a:p>
            <a:pPr>
              <a:lnSpc>
                <a:spcPct val="150000"/>
              </a:lnSpc>
              <a:buNone/>
            </a:pPr>
            <a:r>
              <a:rPr lang="en-GB" sz="4000" dirty="0"/>
              <a:t>language learning</a:t>
            </a:r>
          </a:p>
        </p:txBody>
      </p:sp>
      <p:sp>
        <p:nvSpPr>
          <p:cNvPr id="5" name="Zaokroži kota na isti strani pravokotnika 4"/>
          <p:cNvSpPr/>
          <p:nvPr/>
        </p:nvSpPr>
        <p:spPr>
          <a:xfrm>
            <a:off x="395536" y="3573016"/>
            <a:ext cx="8496944" cy="2808312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rgbClr val="333300"/>
                </a:solidFill>
              </a:rPr>
              <a:t> 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en-GB" sz="4000" dirty="0">
              <a:solidFill>
                <a:srgbClr val="333300"/>
              </a:solidFill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GB" sz="4000" dirty="0">
                <a:solidFill>
                  <a:srgbClr val="333300"/>
                </a:solidFill>
              </a:rPr>
              <a:t>worry about the speed of delivery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GB" sz="4000" dirty="0">
                <a:solidFill>
                  <a:srgbClr val="333300"/>
                </a:solidFill>
              </a:rPr>
              <a:t> the presence of new vocabulary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GB" sz="4000" dirty="0">
                <a:solidFill>
                  <a:srgbClr val="333300"/>
                </a:solidFill>
              </a:rPr>
              <a:t> the need to speak in front of others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en-GB" sz="4000" dirty="0">
              <a:solidFill>
                <a:srgbClr val="333300"/>
              </a:solidFill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en-GB" sz="4000" dirty="0">
              <a:solidFill>
                <a:srgbClr val="333300"/>
              </a:solidFill>
            </a:endParaRPr>
          </a:p>
        </p:txBody>
      </p:sp>
      <p:pic>
        <p:nvPicPr>
          <p:cNvPr id="34818" name="Picture 2" descr="http://digitalburg.com/wp-content/uploads/2013/02/D04125072_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96752"/>
            <a:ext cx="3059832" cy="199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>
                <a:solidFill>
                  <a:srgbClr val="0000FF"/>
                </a:solidFill>
              </a:rPr>
              <a:t>To cultivate a positive classroom climate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91264" cy="54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Avoid social comparison, even in its subtle forms.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Promote cooperation instead of competition.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Help learners to accept the fact that they will make mistakes as part of the learning process.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Make test and assessment completely ‘transparent’ and involve students in the negotiation of the final mark.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ernativna obdelava 3"/>
          <p:cNvSpPr/>
          <p:nvPr/>
        </p:nvSpPr>
        <p:spPr>
          <a:xfrm>
            <a:off x="539552" y="1412776"/>
            <a:ext cx="2304256" cy="129614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/>
              <a:t>INTENTIONAL LEARNING</a:t>
            </a:r>
            <a:endParaRPr lang="en-GB" sz="2400" dirty="0"/>
          </a:p>
        </p:txBody>
      </p:sp>
      <p:sp>
        <p:nvSpPr>
          <p:cNvPr id="5" name="Alternativna obdelava 4"/>
          <p:cNvSpPr/>
          <p:nvPr/>
        </p:nvSpPr>
        <p:spPr>
          <a:xfrm>
            <a:off x="4499992" y="1196752"/>
            <a:ext cx="3888432" cy="129614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INCIDENTAL LEARNING</a:t>
            </a:r>
          </a:p>
        </p:txBody>
      </p:sp>
      <p:sp>
        <p:nvSpPr>
          <p:cNvPr id="6" name="Alternativna obdelava 5"/>
          <p:cNvSpPr/>
          <p:nvPr/>
        </p:nvSpPr>
        <p:spPr>
          <a:xfrm>
            <a:off x="251520" y="188640"/>
            <a:ext cx="3096344" cy="129614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33CC"/>
                </a:solidFill>
              </a:rPr>
              <a:t>FOCAL</a:t>
            </a:r>
            <a:r>
              <a:rPr lang="sl-SI" sz="3600" b="1" dirty="0">
                <a:solidFill>
                  <a:srgbClr val="0033CC"/>
                </a:solidFill>
              </a:rPr>
              <a:t> ATTENTION</a:t>
            </a:r>
            <a:endParaRPr lang="en-GB" sz="3600" b="1" dirty="0">
              <a:solidFill>
                <a:srgbClr val="0033CC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427984" y="188640"/>
            <a:ext cx="4104456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>
                <a:solidFill>
                  <a:srgbClr val="FFFF00"/>
                </a:solidFill>
              </a:rPr>
              <a:t>PERIPHERAL ATTENTION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0" name="Preddoločen proces 9"/>
          <p:cNvSpPr/>
          <p:nvPr/>
        </p:nvSpPr>
        <p:spPr>
          <a:xfrm>
            <a:off x="4355976" y="2996952"/>
            <a:ext cx="4788024" cy="3672408"/>
          </a:xfrm>
          <a:prstGeom prst="flowChartPredefined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The way young children focus on communication but learn first-language grammar rules as a ‘by-product’.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107504" y="2996952"/>
            <a:ext cx="4104456" cy="3744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/>
              <a:t>These learners</a:t>
            </a:r>
            <a:r>
              <a:rPr lang="en-US" sz="2800" dirty="0"/>
              <a:t> set goals for themselves, monitor their progress toward those goals, understand and seek out the conditions in which they learn best, and actively make connections and meaning</a:t>
            </a:r>
            <a:endParaRPr lang="en-GB" sz="2800" dirty="0"/>
          </a:p>
        </p:txBody>
      </p:sp>
      <p:cxnSp>
        <p:nvCxnSpPr>
          <p:cNvPr id="13" name="Raven puščični konektor 12"/>
          <p:cNvCxnSpPr>
            <a:stCxn id="4" idx="2"/>
          </p:cNvCxnSpPr>
          <p:nvPr/>
        </p:nvCxnSpPr>
        <p:spPr>
          <a:xfrm>
            <a:off x="1691680" y="27089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konektor 14"/>
          <p:cNvCxnSpPr>
            <a:stCxn id="5" idx="2"/>
          </p:cNvCxnSpPr>
          <p:nvPr/>
        </p:nvCxnSpPr>
        <p:spPr>
          <a:xfrm>
            <a:off x="6444208" y="249289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pPr algn="ctr"/>
            <a:r>
              <a:rPr lang="sl-SI" sz="5400" dirty="0">
                <a:solidFill>
                  <a:srgbClr val="CC3300"/>
                </a:solidFill>
              </a:rPr>
              <a:t>CLIL</a:t>
            </a:r>
            <a:endParaRPr lang="en-GB" sz="5400" dirty="0">
              <a:solidFill>
                <a:srgbClr val="CC33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51520" y="1032790"/>
            <a:ext cx="8640960" cy="356537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GB" sz="4400" dirty="0"/>
              <a:t>	Language learning as part of CLIL results from a </a:t>
            </a:r>
            <a:r>
              <a:rPr lang="en-GB" sz="4400" b="1" dirty="0">
                <a:solidFill>
                  <a:srgbClr val="0033CC"/>
                </a:solidFill>
              </a:rPr>
              <a:t>more peripheral </a:t>
            </a:r>
            <a:r>
              <a:rPr lang="sl-SI" sz="4400" b="1" dirty="0">
                <a:solidFill>
                  <a:srgbClr val="0033CC"/>
                </a:solidFill>
              </a:rPr>
              <a:t>a</a:t>
            </a:r>
            <a:r>
              <a:rPr lang="en-GB" sz="4400" b="1" dirty="0">
                <a:solidFill>
                  <a:srgbClr val="0033CC"/>
                </a:solidFill>
              </a:rPr>
              <a:t>t</a:t>
            </a:r>
            <a:r>
              <a:rPr lang="sl-SI" sz="4400" b="1" dirty="0">
                <a:solidFill>
                  <a:srgbClr val="0033CC"/>
                </a:solidFill>
              </a:rPr>
              <a:t>t</a:t>
            </a:r>
            <a:r>
              <a:rPr lang="en-GB" sz="4400" b="1" dirty="0" err="1">
                <a:solidFill>
                  <a:srgbClr val="0033CC"/>
                </a:solidFill>
              </a:rPr>
              <a:t>entional</a:t>
            </a:r>
            <a:r>
              <a:rPr lang="en-GB" sz="4400" b="1" dirty="0">
                <a:solidFill>
                  <a:srgbClr val="0033CC"/>
                </a:solidFill>
              </a:rPr>
              <a:t> focus</a:t>
            </a:r>
            <a:r>
              <a:rPr lang="en-GB" sz="4400" dirty="0"/>
              <a:t> – where the </a:t>
            </a:r>
            <a:r>
              <a:rPr lang="en-GB" sz="4400" dirty="0">
                <a:solidFill>
                  <a:srgbClr val="FF0000"/>
                </a:solidFill>
              </a:rPr>
              <a:t>main focus</a:t>
            </a:r>
            <a:r>
              <a:rPr lang="en-GB" sz="4400" dirty="0"/>
              <a:t> is on the </a:t>
            </a:r>
            <a:r>
              <a:rPr lang="en-GB" sz="4400" b="1" dirty="0">
                <a:solidFill>
                  <a:srgbClr val="CC3300"/>
                </a:solidFill>
              </a:rPr>
              <a:t>content </a:t>
            </a:r>
            <a:r>
              <a:rPr lang="en-GB" sz="4400" dirty="0"/>
              <a:t>and not in a language learning objective per se.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Autofit/>
          </a:bodyPr>
          <a:lstStyle/>
          <a:p>
            <a:pPr algn="ctr"/>
            <a:r>
              <a:rPr lang="sl-SI" sz="4400" b="1" dirty="0" err="1">
                <a:solidFill>
                  <a:srgbClr val="C00000"/>
                </a:solidFill>
              </a:rPr>
              <a:t>Tasks</a:t>
            </a:r>
            <a:r>
              <a:rPr lang="sl-SI" sz="4400" b="1" dirty="0">
                <a:solidFill>
                  <a:srgbClr val="C00000"/>
                </a:solidFill>
              </a:rPr>
              <a:t> </a:t>
            </a:r>
            <a:r>
              <a:rPr lang="sl-SI" sz="4400" b="1" dirty="0" err="1">
                <a:solidFill>
                  <a:srgbClr val="C00000"/>
                </a:solidFill>
              </a:rPr>
              <a:t>design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8892480" cy="5760640"/>
          </a:xfrm>
        </p:spPr>
        <p:txBody>
          <a:bodyPr>
            <a:noAutofit/>
          </a:bodyPr>
          <a:lstStyle/>
          <a:p>
            <a:r>
              <a:rPr lang="en-GB" sz="3400" dirty="0"/>
              <a:t>When we select or design materials, we need to visualize </a:t>
            </a:r>
            <a:r>
              <a:rPr lang="en-GB" sz="3400" dirty="0">
                <a:solidFill>
                  <a:srgbClr val="C00000"/>
                </a:solidFill>
              </a:rPr>
              <a:t>HOW</a:t>
            </a:r>
            <a:r>
              <a:rPr lang="en-GB" sz="3400" dirty="0"/>
              <a:t> in terms of </a:t>
            </a:r>
            <a:r>
              <a:rPr lang="en-GB" sz="3400" dirty="0">
                <a:solidFill>
                  <a:srgbClr val="C00000"/>
                </a:solidFill>
              </a:rPr>
              <a:t>language</a:t>
            </a:r>
            <a:r>
              <a:rPr lang="en-GB" sz="3400" dirty="0"/>
              <a:t> they (materials) present the essential content in a </a:t>
            </a:r>
            <a:r>
              <a:rPr lang="en-GB" sz="3400" dirty="0">
                <a:solidFill>
                  <a:srgbClr val="C00000"/>
                </a:solidFill>
              </a:rPr>
              <a:t>MANAGEABLE </a:t>
            </a:r>
            <a:r>
              <a:rPr lang="en-GB" sz="3400" dirty="0"/>
              <a:t>way.</a:t>
            </a:r>
          </a:p>
          <a:p>
            <a:r>
              <a:rPr lang="en-GB" sz="3600" dirty="0"/>
              <a:t>Tasks </a:t>
            </a:r>
            <a:r>
              <a:rPr lang="en-GB" sz="3600" dirty="0">
                <a:solidFill>
                  <a:srgbClr val="C00000"/>
                </a:solidFill>
              </a:rPr>
              <a:t>accompany</a:t>
            </a:r>
            <a:r>
              <a:rPr lang="en-GB" sz="3600" dirty="0"/>
              <a:t> </a:t>
            </a:r>
            <a:r>
              <a:rPr lang="en-GB" sz="3600" dirty="0">
                <a:solidFill>
                  <a:srgbClr val="0033CC"/>
                </a:solidFill>
              </a:rPr>
              <a:t>stimulus </a:t>
            </a:r>
            <a:r>
              <a:rPr lang="en-GB" sz="3600" dirty="0"/>
              <a:t>materials</a:t>
            </a:r>
          </a:p>
          <a:p>
            <a:r>
              <a:rPr lang="en-GB" sz="3400" dirty="0"/>
              <a:t>Are the tasks formulated around </a:t>
            </a:r>
            <a:r>
              <a:rPr lang="en-GB" sz="3400" dirty="0">
                <a:solidFill>
                  <a:srgbClr val="0033CC"/>
                </a:solidFill>
              </a:rPr>
              <a:t>R</a:t>
            </a:r>
            <a:r>
              <a:rPr lang="sl-SI" sz="3400" dirty="0">
                <a:solidFill>
                  <a:srgbClr val="0033CC"/>
                </a:solidFill>
              </a:rPr>
              <a:t>EAL</a:t>
            </a:r>
            <a:r>
              <a:rPr lang="en-GB" sz="3400" dirty="0">
                <a:solidFill>
                  <a:srgbClr val="0033CC"/>
                </a:solidFill>
              </a:rPr>
              <a:t> PURPOSES</a:t>
            </a:r>
            <a:r>
              <a:rPr lang="en-GB" sz="3400" dirty="0"/>
              <a:t>, such as </a:t>
            </a:r>
            <a:r>
              <a:rPr lang="en-GB" sz="3600" dirty="0">
                <a:solidFill>
                  <a:srgbClr val="C00000"/>
                </a:solidFill>
              </a:rPr>
              <a:t>comparisons</a:t>
            </a:r>
            <a:r>
              <a:rPr lang="en-GB" sz="3400" dirty="0"/>
              <a:t>, </a:t>
            </a:r>
            <a:r>
              <a:rPr lang="en-GB" sz="3600" dirty="0">
                <a:solidFill>
                  <a:srgbClr val="0033CC"/>
                </a:solidFill>
              </a:rPr>
              <a:t>decisions</a:t>
            </a:r>
            <a:r>
              <a:rPr lang="en-GB" sz="3400" dirty="0"/>
              <a:t> and </a:t>
            </a:r>
            <a:r>
              <a:rPr lang="en-GB" sz="3600" dirty="0">
                <a:solidFill>
                  <a:srgbClr val="7030A0"/>
                </a:solidFill>
              </a:rPr>
              <a:t>conclusions.</a:t>
            </a:r>
            <a:endParaRPr lang="en-GB" sz="3400" dirty="0">
              <a:solidFill>
                <a:srgbClr val="7030A0"/>
              </a:solidFill>
            </a:endParaRPr>
          </a:p>
          <a:p>
            <a:r>
              <a:rPr lang="en-GB" sz="3400" b="1" dirty="0">
                <a:solidFill>
                  <a:srgbClr val="7030A0"/>
                </a:solidFill>
              </a:rPr>
              <a:t>KEY languag</a:t>
            </a:r>
            <a:r>
              <a:rPr lang="en-GB" sz="3200" b="1" dirty="0">
                <a:solidFill>
                  <a:srgbClr val="7030A0"/>
                </a:solidFill>
              </a:rPr>
              <a:t>e</a:t>
            </a:r>
            <a:r>
              <a:rPr lang="en-GB" sz="3400" dirty="0"/>
              <a:t> is </a:t>
            </a:r>
            <a:r>
              <a:rPr lang="en-GB" sz="3400" b="1" dirty="0">
                <a:solidFill>
                  <a:srgbClr val="C00000"/>
                </a:solidFill>
              </a:rPr>
              <a:t>repeated</a:t>
            </a:r>
            <a:r>
              <a:rPr lang="en-GB" sz="3400" dirty="0"/>
              <a:t> – but by using it for the real purposes and not just for the sake of repetition. </a:t>
            </a:r>
          </a:p>
          <a:p>
            <a:endParaRPr lang="en-GB" sz="3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778098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COMPREHENSIBLE INPUT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12968" cy="5616624"/>
          </a:xfrm>
        </p:spPr>
        <p:txBody>
          <a:bodyPr>
            <a:normAutofit/>
          </a:bodyPr>
          <a:lstStyle/>
          <a:p>
            <a:r>
              <a:rPr lang="en-GB" sz="3400" dirty="0"/>
              <a:t>Comprehensible input is crucial to language acquisition and so to the development of language competence.</a:t>
            </a:r>
          </a:p>
          <a:p>
            <a:r>
              <a:rPr lang="en-GB" sz="3400" dirty="0"/>
              <a:t>Using a whole </a:t>
            </a:r>
            <a:r>
              <a:rPr lang="en-GB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range of linked stimuli </a:t>
            </a:r>
            <a:r>
              <a:rPr lang="en-GB" sz="3400" dirty="0"/>
              <a:t>while also activating </a:t>
            </a:r>
            <a:r>
              <a:rPr lang="en-GB" sz="3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prior knowledge </a:t>
            </a:r>
            <a:r>
              <a:rPr lang="en-GB" sz="3400" dirty="0"/>
              <a:t>to maximize comprehension</a:t>
            </a:r>
          </a:p>
          <a:p>
            <a:r>
              <a:rPr lang="en-GB" sz="3400" dirty="0">
                <a:solidFill>
                  <a:srgbClr val="CC3300"/>
                </a:solidFill>
              </a:rPr>
              <a:t>Review</a:t>
            </a:r>
            <a:r>
              <a:rPr lang="en-GB" sz="3400" dirty="0"/>
              <a:t> </a:t>
            </a:r>
            <a:r>
              <a:rPr lang="en-GB" sz="3400" dirty="0">
                <a:solidFill>
                  <a:srgbClr val="CC3300"/>
                </a:solidFill>
              </a:rPr>
              <a:t>language</a:t>
            </a:r>
            <a:r>
              <a:rPr lang="en-GB" sz="3400" dirty="0"/>
              <a:t>: is it over-familiar and </a:t>
            </a:r>
            <a:r>
              <a:rPr lang="en-GB" sz="3400" dirty="0" err="1"/>
              <a:t>untaxing</a:t>
            </a:r>
            <a:r>
              <a:rPr lang="en-GB" sz="3400" dirty="0"/>
              <a:t> or whether it contains new linguistic items but still remains accessible</a:t>
            </a:r>
          </a:p>
          <a:p>
            <a:pPr marL="0" indent="0">
              <a:buNone/>
            </a:pPr>
            <a:endParaRPr lang="en-GB" sz="3400" dirty="0"/>
          </a:p>
          <a:p>
            <a:endParaRPr lang="en-GB" sz="3400" dirty="0"/>
          </a:p>
          <a:p>
            <a:endParaRPr lang="en-GB" sz="3400" dirty="0"/>
          </a:p>
        </p:txBody>
      </p:sp>
      <p:sp>
        <p:nvSpPr>
          <p:cNvPr id="4" name="Alternativna obdelava 3"/>
          <p:cNvSpPr/>
          <p:nvPr/>
        </p:nvSpPr>
        <p:spPr>
          <a:xfrm>
            <a:off x="3779912" y="5489848"/>
            <a:ext cx="5184576" cy="136815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/>
              <a:t>UNTAXING: not difficult, and not needing a lot of physical or </a:t>
            </a:r>
            <a:r>
              <a:rPr lang="en-GB" sz="2400" dirty="0" err="1"/>
              <a:t>ment</a:t>
            </a:r>
            <a:r>
              <a:rPr lang="sl-SI" sz="2400" dirty="0"/>
              <a:t>a</a:t>
            </a:r>
            <a:r>
              <a:rPr lang="en-GB" sz="2400" dirty="0"/>
              <a:t>l effort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CC3300"/>
                </a:solidFill>
              </a:rPr>
              <a:t>Input and output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dirty="0"/>
              <a:t>	We need to look</a:t>
            </a:r>
            <a:r>
              <a:rPr lang="en-GB" sz="4000" b="1" dirty="0">
                <a:solidFill>
                  <a:srgbClr val="CC3300"/>
                </a:solidFill>
              </a:rPr>
              <a:t> NOT </a:t>
            </a:r>
            <a:r>
              <a:rPr lang="en-GB" sz="4000" dirty="0"/>
              <a:t>just at the </a:t>
            </a:r>
            <a:r>
              <a:rPr lang="en-GB" sz="4000" b="1" dirty="0">
                <a:solidFill>
                  <a:srgbClr val="CC3300"/>
                </a:solidFill>
              </a:rPr>
              <a:t>content</a:t>
            </a:r>
            <a:r>
              <a:rPr lang="en-GB" sz="4000" dirty="0"/>
              <a:t>, </a:t>
            </a:r>
            <a:r>
              <a:rPr lang="en-GB" sz="4000" b="1" dirty="0">
                <a:solidFill>
                  <a:srgbClr val="0033CC"/>
                </a:solidFill>
              </a:rPr>
              <a:t>accessibility</a:t>
            </a:r>
            <a:r>
              <a:rPr lang="en-GB" sz="4000" dirty="0"/>
              <a:t> and </a:t>
            </a:r>
            <a:r>
              <a:rPr lang="en-GB" sz="4000" b="1" dirty="0">
                <a:solidFill>
                  <a:srgbClr val="00B050"/>
                </a:solidFill>
              </a:rPr>
              <a:t>comprehensibility </a:t>
            </a:r>
            <a:r>
              <a:rPr lang="en-GB" sz="4000" dirty="0"/>
              <a:t>of the </a:t>
            </a:r>
            <a:r>
              <a:rPr lang="en-GB" sz="4000" b="1" dirty="0">
                <a:solidFill>
                  <a:srgbClr val="00B050"/>
                </a:solidFill>
              </a:rPr>
              <a:t>INPUT materials</a:t>
            </a:r>
            <a:r>
              <a:rPr lang="en-GB" sz="4000" dirty="0"/>
              <a:t>, but also at the </a:t>
            </a:r>
            <a:r>
              <a:rPr lang="en-GB" sz="4000" b="1" dirty="0">
                <a:solidFill>
                  <a:srgbClr val="FF0000"/>
                </a:solidFill>
              </a:rPr>
              <a:t>TASK DESIGN</a:t>
            </a:r>
            <a:r>
              <a:rPr lang="en-GB" sz="4000" dirty="0"/>
              <a:t>. The </a:t>
            </a:r>
            <a:r>
              <a:rPr lang="en-GB" sz="4000" b="1" dirty="0">
                <a:solidFill>
                  <a:srgbClr val="0033CC"/>
                </a:solidFill>
              </a:rPr>
              <a:t>nature</a:t>
            </a:r>
            <a:r>
              <a:rPr lang="en-GB" sz="4000" dirty="0"/>
              <a:t> of the task will determine how students </a:t>
            </a:r>
            <a:r>
              <a:rPr lang="en-GB" sz="4000" b="1" dirty="0">
                <a:solidFill>
                  <a:srgbClr val="0033CC"/>
                </a:solidFill>
              </a:rPr>
              <a:t>make sense</a:t>
            </a:r>
            <a:r>
              <a:rPr lang="en-GB" sz="4000" dirty="0"/>
              <a:t> of the materials and how they express that understanding.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GB" sz="4800" dirty="0"/>
              <a:t>	</a:t>
            </a:r>
            <a:r>
              <a:rPr lang="en-GB" sz="5400" b="1" dirty="0">
                <a:solidFill>
                  <a:srgbClr val="0033CC"/>
                </a:solidFill>
              </a:rPr>
              <a:t>EVALUATING</a:t>
            </a:r>
            <a:r>
              <a:rPr lang="en-GB" sz="5400" dirty="0"/>
              <a:t>, </a:t>
            </a:r>
            <a:r>
              <a:rPr lang="en-GB" sz="5400" b="1" dirty="0">
                <a:solidFill>
                  <a:srgbClr val="C00000"/>
                </a:solidFill>
              </a:rPr>
              <a:t>ASSEMBLING</a:t>
            </a:r>
            <a:r>
              <a:rPr lang="en-GB" sz="4800" dirty="0"/>
              <a:t> </a:t>
            </a:r>
            <a:r>
              <a:rPr lang="en-GB" sz="3200" dirty="0"/>
              <a:t>AND</a:t>
            </a:r>
            <a:r>
              <a:rPr lang="en-GB" sz="4800" dirty="0"/>
              <a:t> </a:t>
            </a:r>
            <a:r>
              <a:rPr lang="en-GB" sz="5400" b="1" dirty="0">
                <a:solidFill>
                  <a:srgbClr val="7030A0"/>
                </a:solidFill>
              </a:rPr>
              <a:t>MODIF</a:t>
            </a:r>
            <a:r>
              <a:rPr lang="sl-SI" sz="5400" b="1" dirty="0">
                <a:solidFill>
                  <a:srgbClr val="7030A0"/>
                </a:solidFill>
              </a:rPr>
              <a:t>Y</a:t>
            </a:r>
            <a:r>
              <a:rPr lang="en-GB" sz="5400" b="1" dirty="0">
                <a:solidFill>
                  <a:srgbClr val="7030A0"/>
                </a:solidFill>
              </a:rPr>
              <a:t>ING</a:t>
            </a:r>
            <a:r>
              <a:rPr lang="en-GB" sz="5400" dirty="0"/>
              <a:t> MATERIALS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91264" cy="53991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3600" dirty="0"/>
              <a:t>Shortage of ready-made resources?</a:t>
            </a:r>
            <a:endParaRPr lang="sl-SI" sz="36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400" dirty="0">
                <a:hlinkClick r:id="rId2"/>
              </a:rPr>
              <a:t>https://www.teachingenglish.org.uk/professional-development/teachers/knowing-subject/c/clil</a:t>
            </a: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400" dirty="0">
                <a:hlinkClick r:id="rId3"/>
              </a:rPr>
              <a:t>https://www.teachingenglish.org.uk/professional-development/teachers/knowing-subject/articles/clil-lesson-framework</a:t>
            </a: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400" dirty="0">
                <a:hlinkClick r:id="rId4"/>
              </a:rPr>
              <a:t>https://www.onestopenglish.com/children/clil</a:t>
            </a: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400" dirty="0">
                <a:hlinkClick r:id="rId5"/>
              </a:rPr>
              <a:t>https://www.clilmedia.com/five-of-the-best-clil-resources-online/</a:t>
            </a: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400" dirty="0">
                <a:hlinkClick r:id="rId6"/>
              </a:rPr>
              <a:t>https://www.sciencewithme.com/#materials</a:t>
            </a: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400" dirty="0">
                <a:hlinkClick r:id="rId7"/>
              </a:rPr>
              <a:t>https://landau.app/learn?gclid=EAIaIQobChMI5be1vaSc_wIVQvGyCh1weQtzEAAYASAAEgLjEPD_BwE</a:t>
            </a: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400" dirty="0">
                <a:hlinkClick r:id="rId8"/>
              </a:rPr>
              <a:t>https://www.tigtagworld.com/clil</a:t>
            </a: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r>
              <a:rPr lang="sl-SI" sz="1400" dirty="0">
                <a:hlinkClick r:id="rId9"/>
              </a:rPr>
              <a:t>https://www.onestopenglish.com/teenagers/clil/teaching-tools</a:t>
            </a:r>
            <a:endParaRPr lang="sl-SI" sz="1400" dirty="0"/>
          </a:p>
          <a:p>
            <a:pPr marL="0" indent="0">
              <a:lnSpc>
                <a:spcPct val="150000"/>
              </a:lnSpc>
              <a:buNone/>
            </a:pPr>
            <a:endParaRPr lang="sl-SI" sz="1400" dirty="0"/>
          </a:p>
          <a:p>
            <a:pPr>
              <a:lnSpc>
                <a:spcPct val="150000"/>
              </a:lnSpc>
            </a:pPr>
            <a:r>
              <a:rPr lang="sl-SI" sz="3600" dirty="0"/>
              <a:t>When seeking for materials, you must have the underpinning curricular goals in mind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35280" cy="6453336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CLIL teachers must allow the </a:t>
            </a:r>
            <a:r>
              <a:rPr lang="en-GB" sz="3600" dirty="0">
                <a:solidFill>
                  <a:srgbClr val="C00000"/>
                </a:solidFill>
              </a:rPr>
              <a:t>subject content </a:t>
            </a:r>
            <a:r>
              <a:rPr lang="en-GB" sz="3600" dirty="0"/>
              <a:t>to emerge in the same way as it usually would despite the role of the other language.</a:t>
            </a:r>
          </a:p>
          <a:p>
            <a:r>
              <a:rPr lang="en-GB" sz="3600" dirty="0"/>
              <a:t>CLIL teachers should follow the </a:t>
            </a:r>
            <a:r>
              <a:rPr lang="en-GB" sz="3600" b="1" dirty="0">
                <a:solidFill>
                  <a:srgbClr val="C00000"/>
                </a:solidFill>
              </a:rPr>
              <a:t>methodology </a:t>
            </a:r>
            <a:r>
              <a:rPr lang="en-GB" sz="3600" dirty="0"/>
              <a:t>which is </a:t>
            </a:r>
            <a:r>
              <a:rPr lang="en-GB" sz="3600" dirty="0">
                <a:solidFill>
                  <a:srgbClr val="C00000"/>
                </a:solidFill>
              </a:rPr>
              <a:t>appropriate</a:t>
            </a:r>
            <a:r>
              <a:rPr lang="en-GB" sz="3600" dirty="0"/>
              <a:t> for a certain subject. </a:t>
            </a:r>
          </a:p>
          <a:p>
            <a:r>
              <a:rPr lang="en-GB" sz="4000" dirty="0">
                <a:solidFill>
                  <a:srgbClr val="C00000"/>
                </a:solidFill>
              </a:rPr>
              <a:t>Pre-teaching of specific language in ‘language teacher mode’ is often NOT best practice.</a:t>
            </a:r>
          </a:p>
          <a:p>
            <a:r>
              <a:rPr lang="en-GB" sz="3600" dirty="0"/>
              <a:t>4C model – not appropriate only for CLIL but for everyday practice</a:t>
            </a:r>
          </a:p>
          <a:p>
            <a:pPr>
              <a:buNone/>
            </a:pPr>
            <a:endParaRPr lang="en-GB" sz="3600" dirty="0"/>
          </a:p>
          <a:p>
            <a:endParaRPr lang="en-GB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Autofit/>
          </a:bodyPr>
          <a:lstStyle/>
          <a:p>
            <a:pPr algn="ctr"/>
            <a:r>
              <a:rPr lang="en-GB" sz="4400">
                <a:solidFill>
                  <a:srgbClr val="0033CC"/>
                </a:solidFill>
              </a:rPr>
              <a:t>Meeting input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712968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400" dirty="0"/>
              <a:t>In normally structured classrooms, learners meet the lesson content through </a:t>
            </a:r>
            <a:r>
              <a:rPr lang="en-GB" sz="4400" dirty="0">
                <a:solidFill>
                  <a:srgbClr val="0033CC"/>
                </a:solidFill>
              </a:rPr>
              <a:t>hearing</a:t>
            </a:r>
            <a:r>
              <a:rPr lang="en-GB" sz="4400" dirty="0"/>
              <a:t> or </a:t>
            </a:r>
            <a:r>
              <a:rPr lang="en-GB" sz="4400" dirty="0">
                <a:solidFill>
                  <a:srgbClr val="FF0000"/>
                </a:solidFill>
              </a:rPr>
              <a:t>seeing </a:t>
            </a:r>
            <a:r>
              <a:rPr lang="en-GB" sz="4400" dirty="0"/>
              <a:t>some kind of </a:t>
            </a:r>
            <a:r>
              <a:rPr lang="en-GB" sz="4400" b="1" dirty="0">
                <a:solidFill>
                  <a:srgbClr val="C00000"/>
                </a:solidFill>
              </a:rPr>
              <a:t>text</a:t>
            </a:r>
            <a:r>
              <a:rPr lang="en-GB" sz="4400" dirty="0"/>
              <a:t> and they may be receptive or active whilst doing this.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tock photo : Child in a school library"/>
          <p:cNvPicPr>
            <a:picLocks noChangeAspect="1" noChangeArrowheads="1"/>
          </p:cNvPicPr>
          <p:nvPr/>
        </p:nvPicPr>
        <p:blipFill>
          <a:blip r:embed="rId2" cstate="print"/>
          <a:srcRect b="8551"/>
          <a:stretch>
            <a:fillRect/>
          </a:stretch>
        </p:blipFill>
        <p:spPr bwMode="auto">
          <a:xfrm>
            <a:off x="107504" y="4070647"/>
            <a:ext cx="4286250" cy="2787353"/>
          </a:xfrm>
          <a:prstGeom prst="rect">
            <a:avLst/>
          </a:prstGeom>
          <a:noFill/>
        </p:spPr>
      </p:pic>
      <p:sp>
        <p:nvSpPr>
          <p:cNvPr id="3" name="Zaokroži en kot pravokotnika 2"/>
          <p:cNvSpPr/>
          <p:nvPr/>
        </p:nvSpPr>
        <p:spPr>
          <a:xfrm>
            <a:off x="3059832" y="0"/>
            <a:ext cx="3168352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err="1">
                <a:solidFill>
                  <a:srgbClr val="FFFF00"/>
                </a:solidFill>
              </a:rPr>
              <a:t>Types</a:t>
            </a:r>
            <a:r>
              <a:rPr lang="sl-SI" sz="3600" dirty="0">
                <a:solidFill>
                  <a:srgbClr val="FFFF00"/>
                </a:solidFill>
              </a:rPr>
              <a:t> </a:t>
            </a:r>
            <a:r>
              <a:rPr lang="sl-SI" sz="3600" dirty="0" err="1">
                <a:solidFill>
                  <a:srgbClr val="FFFF00"/>
                </a:solidFill>
              </a:rPr>
              <a:t>of</a:t>
            </a:r>
            <a:r>
              <a:rPr lang="sl-SI" sz="3600" dirty="0">
                <a:solidFill>
                  <a:srgbClr val="FFFF00"/>
                </a:solidFill>
              </a:rPr>
              <a:t> </a:t>
            </a:r>
            <a:r>
              <a:rPr lang="sl-SI" sz="3600" dirty="0" err="1">
                <a:solidFill>
                  <a:srgbClr val="FFFF00"/>
                </a:solidFill>
              </a:rPr>
              <a:t>texts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40964" name="Picture 4" descr="http://3.bp.blogspot.com/-LTHMEPExvqI/Tb20D00uOnI/AAAAAAAAANo/q2293LpPk1I/s1600/SmartBoard+tea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915816" cy="3510065"/>
          </a:xfrm>
          <a:prstGeom prst="rect">
            <a:avLst/>
          </a:prstGeom>
          <a:noFill/>
        </p:spPr>
      </p:pic>
      <p:pic>
        <p:nvPicPr>
          <p:cNvPr id="40966" name="Picture 6" descr="stock photo : Stack of textbooks isolated on white background"/>
          <p:cNvPicPr>
            <a:picLocks noChangeAspect="1" noChangeArrowheads="1"/>
          </p:cNvPicPr>
          <p:nvPr/>
        </p:nvPicPr>
        <p:blipFill>
          <a:blip r:embed="rId4" cstate="print"/>
          <a:srcRect l="6720" t="5062" r="4241" b="10564"/>
          <a:stretch>
            <a:fillRect/>
          </a:stretch>
        </p:blipFill>
        <p:spPr bwMode="auto">
          <a:xfrm>
            <a:off x="6300415" y="188639"/>
            <a:ext cx="2824156" cy="2664297"/>
          </a:xfrm>
          <a:prstGeom prst="rect">
            <a:avLst/>
          </a:prstGeom>
          <a:noFill/>
        </p:spPr>
      </p:pic>
      <p:pic>
        <p:nvPicPr>
          <p:cNvPr id="40968" name="Picture 8" descr="stock photo : business man giving a talk over white"/>
          <p:cNvPicPr>
            <a:picLocks noChangeAspect="1" noChangeArrowheads="1"/>
          </p:cNvPicPr>
          <p:nvPr/>
        </p:nvPicPr>
        <p:blipFill>
          <a:blip r:embed="rId5" cstate="print"/>
          <a:srcRect l="24474" b="6708"/>
          <a:stretch>
            <a:fillRect/>
          </a:stretch>
        </p:blipFill>
        <p:spPr bwMode="auto">
          <a:xfrm>
            <a:off x="2987824" y="836712"/>
            <a:ext cx="1551629" cy="3240360"/>
          </a:xfrm>
          <a:prstGeom prst="rect">
            <a:avLst/>
          </a:prstGeom>
          <a:noFill/>
        </p:spPr>
      </p:pic>
      <p:sp>
        <p:nvSpPr>
          <p:cNvPr id="40970" name="AutoShape 10" descr="data:image/jpeg;base64,/9j/4AAQSkZJRgABAQAAAQABAAD/2wCEAAkGBhQSERUUExQWFRUVFxwZGBgYGRgaFxwYHhoXFhkZHhgXHSYeGBkjHRodHy8gJCcpLCwsFR4xNTAqNSYrLCkBCQoKDgwOGg8PGiwkHyQsLCwsLCwsLCwsLCw0LSksLC0sLCwsLCwsLCwsLCwpLC8sLCwsLCwsLCwsLCwsKSwsLP/AABEIALcBEwMBIgACEQEDEQH/xAAbAAACAgMBAAAAAAAAAAAAAAAFBgMEAAIHAf/EAEYQAAIBAgQDBgIHBgMHAwUAAAECEQADBBIhMQVBUQYiYXGBkRMyI0KhscHR8AcUUnLh8RVighYkM5KissJzg+I1Q0RTo//EABoBAAMBAQEBAAAAAAAAAAAAAAIDBAEFAAb/xAAyEQACAgEDAgQEBQQDAQAAAAABAgARAxIhMQRBEyJhgTJRcZEUscHR8AUjQqEkUvEV/9oADAMBAAIRAxEAPwDV7guW7dwZlzL0hh4QRvSBxqyFvv4mfcTqOR8K6RxFJtz0NJPaPhtx7gZEYyIPPYncjr9ka1yndVyA1VirlKA/OLjNR9u2WII0ZRpyUfjQ/wD2dvNsh2O8e++ngakTs/egSoBkCCwnMdcvnRNlxjlh94wC5N2Wv5cXagxJI0E7qeVO/aS3mwt4d4wubYAaQfwpUwXZTEW7iXYUBWU7nUAgmNOmlPTY8EE5JUrqDvB0Hn5cqUeoxVYb0mEG4q9grkrdXu6ENJ31BHTwop2i4+cMiHKl7MY5jLt4Gf6VR4DwS5hmuFLigtCmUJHUEd4d0bTUnaJPiIq4m8FTMSNFWCunUzM6fbQ/i8V7G/YzxUkxZ4zxs4jJ9GqZAQMvOY308KFO8fZ9tNdjs/h3UMrlhE/MBrtlOmhHWr/+xNojQMTEAknb+KOo9qMZ1/6n7TbAO0RwpOgEk7Aak+govhOxuNufLhmgiZJUD7TNUUx+JwtxxbcoVYqSoUExpzBj0ohiMbjirFsRe7ok/SFdN/qkV1GwqoFsN/r+36xal3sgcb+0v4XsPi7d201y0AmdcxDKYEjxrqBEbA+Vci7IXbtzGWTcuu4zE5Wd22BMwSa6/AI/RqbPj8N9P87wQSRZm5Go5VDj8ODaeIHdPLpqfWrKxGhFCuM3yMMxGkkA8j1NTO2lSYQFmcs4q8q5/W9AfiUdxWJUEyRvQ8Y8AalR/L/SgxkheJQw3lzhTSmukddKauHcRBxAf5i1pRA6gmfaaSLOKDNAJJNXBiXSACV32J5xzrQCGJjMaDIwW502zx638QW2IDHaDMnp4GufcfxxF+58OAjMzRv5kxzmfehV1iTvr9vnTJxr4L4d2Sxctv3C7ZybYgRoMsQfOa0eYweuwLipVO8SbpEyDM1Hbc7bfrerLnSY1qvcLNG+g0j2qvTU5MO8K7SXrKBQQyg6SBEecTQ7il83LjOWnMeeu/KvMOFLKu5LAZTEHlr41dx/BXsxEMDIyr3mUdWgRr4Uuu8LepUYKF1AGk0y4LHD4gtlXQqAYZCkAD+E6gUGwHZ6/dZYtNEgTAidxvRzjPBMa183MVczXGWDczIe7sB3AAI8q8SOISAjtGKzjEuKGRgynmKqMpMCCYJOnid604VwNLFlVkOzFiXUkbxH5elBO2t7LbVVMSRMMZ5n2pK+fIMYlAFLqMMjjKmbezDQjwnfxqzd7w08Nq52nF3AAfvR8rE94DpP1h50Zwfaq2FOckRyiTFBm6Zw6kb17zFcUYdsL9Kk7hGP/VVHtXYLG2Rr8w+yo+CcZXEXwVkZbZBU776UT4pjLaFc8yZy9AaRltc4sb1+8am48snwl1VRVnYAVlCsJhcyBp38a8pb4cYYgt3gByRdSzwO+LaMAbrZzJDSYPQSdAKKYe2oHdR9ydhud/erPCsLZa2GR2ZRAkgj7xr6V7xa49u1mw6/EaflLZdOZEgyR0q1tL7GjMoiU7l7L8tomBHzAadNBVVuI3eVheurn32pMxV/EreLMtxSfmCgsAp3mN9KceD8EVGVmu3mJG2UxtoIArxxhRZAnlBaEhjWNpS2nUSSBrPtRTE3Ldqxn0JJEHYGdfGhbiCwyuLcbkQc2s7xptSbb4awc9+6UAIVTcfKpiJ389PGkrtd7RunfiMSdtLTyrKqssSHaJ5yoAOYUL45jrd9kZlZ1TdVV1kaSM5iPOK94Z2cNwsyrJgKZZkQb7ZNSYq1d7LsDBNkebXG+1jTFKWDvAdSGNQNfFq2A+Gv5kf5rVwQ6nxI7rryzCDVPHYlzlIcgidCzEa9I5eFTX+1YwjtYGGw9w22P0jAmZ125Dl6VS4j29v30Nv4dhVJHyIQ2hneasVCN6krWTuZrlkHc66k/b6mjj8a+jIKnNGUjSNdN6V+HX2uOVLBeevhuNedFf3Bd2voPUfnVmQYMgXxDx6H0/aU4M2TGp0jkenr6Q92Bsf76JA7oY6eUV1VhADD865r+zvCqMQxS4HItnY6CSOddLUwQOtRZ3VshI9PymE3z/N5sqjfSaCdsrkYc/zdfA0au2yQR1EAmlrtZhH+GqTJZieoA0EzvUuQ+UzyfEJyvjlsBUAGrMfM+A96rp2dxJE/AuQeoy/YxBromDweQE2lEpAe6RL94kQk7CRB28+dWcZ2fttbzO/e3MsXcc9l/GmLkGMBW5ht5jYnMLWGuWbim4jJrGoMa+Oxp67K2rT3St1A8rInlB/r9lDsZYYKxVgyiNFGhB6rtW/CMRkuq40C6t0ynuyJ89qx/P5hNBKio64jhlnLC2UWeYAml3GcPVLrOXfKB3rcygn/AC1M/bRRmGUtlmG0CnpA3pd4fiWa+2dsxgsRyk7DxiaYMLDmTHKH3u4z8Ou2Ly9xEMRPdg/bWXeEpGXKIJnQVHwhsoAA0Gg8qL5aAipo4i3c7N2gwYKJBmfHerV26yKSnzDbSit63NBeMs1u3KmDmUSOk6167hAbyXD8QxF0Ktx8uUk6AL5bDzrzH4TMDDCTuTqT5k70Ow95zcEsSCNfwq3cuDpU9k7gx+w2nltmRAvcIUcpHUyfEk0udprpdreaNydDOw8fOjN0jpQLiul22TsFYn3Wn4Fp9X1/KCxBFVNMVatZNAJ29aWcWuVoptv3re2UZYkac6WeIYgMTpzieUCndPeqZmA0w12HX/eHPRPvP9KO8dstcuWcgJCuA/gCRr5aUpcGDZboXcovtJJFOuB4gPgWST37gCg+PU/rnUnWgrl8QfT/AFC6fZbENYDBBbagDQfmayhn+KFdAymKyuaUZjZm7CAuG9rjbRVnEFz/APryFCOXdOx9Kvce4+VtKrB3ZtSrZSyjxgZZHrSfwLiZtEnSVBifGra40sczAknfb867hxDVvNZiw1KOfTiXb/a68QFS2yKBGhGv2aUGu9r8S210pIiEAH27z40RygiRS/hcQ6oVQxmPe21jUan1py40HAkjM3BhC3xXG39Fe9cjkoJ/7RW+B45ibTtbLHMTBF0EkEcoOoND7XEbyqct24qk6hXYa+QNbMSWBZizDXNuTz3OpojjXggQdR+cP3OM41hBvwByGg9qqvexM/8AFJnyFS2LoYSKmArwxoOAJ4s3zgA4h7dx8pliYJIUmD/MDHnXi8Suhs4cqwPzLCkHwygV5i2IvORyM+0EVWN5iCOTGSI9fSmUINyzi7zM+e6czMZY8zOskjcxRscKSAVXx12NLrOzDWTG3lRXglxviQzGMuxOlYdp6Pf7JLQW5ijEEFRr0MkD766eBJ8KVv2dcJC2Hc6m7czeWVQg+4n1ptqF/iMaDtI7r5Fkn8fupS7WcYAGYEd0BY5yT70045u6Rzrm/EsBYe5c+O7NmMBEJVgeTZgNtt9OVAu7gCHwCTLfAeNKB8O2uVnH0rE5iRuBGw126RR9kR1hiSOmn4VzjsXayY4220JVtJnvCI9x91PGIa/8TKFVVjkJJ8zyrz46ejHYzqW5R4oyorBVAFKlvi3xSRvlkGdSNfupo4lhbhulSSFHKNNQNfvpB4Un+9sFn5nn+UNr6c/SmYkG5E9mPEt424ApgRH2ny6VBwXHqjktOo5VN2k4ULd4gSJAOvqPwoULUbE1VjcBKJJkuVCz2ABW0eMJ2jtj6rH2/OiB7WJyRvcVzpwep2HM1oynqfc0shTvM0vGni3Hb7XM1lmUR8gKmIEncdKq4TG3b9ubmJUDNopUSIO5iNPChfDMKRetnxj3BX8aZez+Bw/+HPbHwnxOVpUxmV2MDQ690Rr4UYZNNbTACDcCr2ncOSQHgkSCQCNpjYf1qyva1D8yMPY1tj8JYuNltW4ymC66A6aj3qo/Z4HbN6Gt/wCOeRUOsol5O0FlvrR5givLypc7x7y5SNDzMRtQm9wEjmwqxwfClQTmIAbcAb8/yryYsbMPDJgvmOIanE2XgTMBLEL/AAnce3KqnFeEjKcsCNaODFnvE7AaGgOKx7MWH1etUKcaOcY3MkJzZFGU0B8ppwlgrv07onp0NFuIkKbRGw1EbfMdfehHCrHxBdUfM2WPMagUQ4roqqPqjKT4g61z3IOSv5xOlj+DaHnczyPiDp91ZUln4YUBl1Ag6xtpWVxrUdodt85zItDSKs/v0V6ETLouv8xOvlV3g3DVuG+TA+Fh3uidiVKADbnm8POvojXeTK5XiW+z2KcZ2iQVjlsaXcOxXUbjUaen40at4i7ktwzEDuqpJgAnYdBJ9Kk7V4NbGJfDIoHwDkZtSXYAS5kws9AAKFdmImuxYC4AzGCOUyRUqNO9bknfr4CtVppioS4W8NJPdIjwnejarVTsxb+Lbxllj3RhXvqOl2zlZWHQxmB6igJuH+I+5oRuamxl47w9bS4dsoHxu+7c4zPaUDlHdkmOYqv/AIdaHP8A6qj7R3c2H4fPLCke1+6KBChQWN/X854mMIw9gc1/5v60W4XwdcVYxFuyyF1CFJOgYtlPU7SYH8O1JliyXZUUSzsFUeJIA+011DA8MW2gw1s5UGt1xozH62vjt9mwrMlKtmEoLGhD2C7Q28Nat2E+kdEVTlE94DUkyAJOu5qX/ai+fqoon6xn7QtQWsLaygWlWANh+ta0QxMggeIrkt1LE+US5cAHMv3eKO4bPbiRqUOYac8phvaap43Dtdtg2rNol9CxCgAEanNrEae1VvjtsARHtUOE49lcpqFYHMDtPX1o8TFzuN5rIEHpE1uCXcPjUuhkuIryzI22mVpDQdydproZ4v3Z1gfw6n2pZ4h2euXWa/mJCPOTKBA+qwI1KmCPMGiOHssoBUx1B2qtwWILQMdLYWaXOLEuxJaMpJLeGwikjglpreJS66EC7eygGNmYzI8j9lPuDwH7xcZHUZVEkL3e9IietWb3DEGIQxodRM6EaHfntTFBVSwguQzhYq9ubf0i+Ag+e34T60ti1TZ2xwx+JLLKtoPEjceG4pbxAVY7mb1ip1Y/DCYd5Vde9HhVzh6Ln1gzyNUy0tOQeAzH8qmt4sjUIgPrTHVitRWoQ1xOyqW8y2xmWCOnnQHBcQyPcfVM+oI1iSJ38qnxHEbziCyx4CiXB+FWnt57i5iJB3C6Hp1j7qZ0eH/B9/eT9RlCLql/B2HNtDcZQYnTn4naCelVsd3nVUuAEAsT9gH66VfxUFR0pbvOBdaSJIEeVdBulxnc8znJ1eWzvLl8YhmCqqGPrF4Hl/eqmIu3bWlxGtj/AKfRhoa8bEEbGtrfFHGgMjmp1UjxBoPwir8Boxw6xm2yAEStf4r9GRp1nnQe5igRA570Ze3ZYEkBG8PlPkDtS61uTPXbypaY9Fk8mUs4yAAcCHezuMCMTzZlUepijuE4YLhfOdFvMSOogGPeKUsAkPb/APVX/wAab8XenG21GncaY5lgfyFQdQp1HT3BN/SORqEMLhbVwZiiyevtWV7hB3BWVxCSDzGAmuJzR2g5uu/50U4e2XCYxv4hatDyZyzD2UV7jVtuqFZDfWB9I8DzrwKEwmU7Pfn0W2APtJr6QmxEVNOH8Q+CoF0ShEqQJ1nr6Vc/aJ/9UxXi6n3toaE3F0gbHXwqJgdzJPU6/bWjm56aJakxWrWCprcnyHqK2GJA0JnwG9HBh39nxnHqnK7av2z5NZuH7wKXsPsPKmTsHbKcQwzssTfVYPRj8P8A8qqf4eLbuv8ACxX/AJSV/Cl6gGMMKanvHU+hwOn/AOLPvevGhK4emDGXzdFoEAfCsraEcwGdp8+99laphhWBqE3TIOzFlRiAzAd1WYTtm0EeJgnSjF/ihLlZgZyD4zH9a14bw3O8QcussBOUQf160M4zgGsO4klkIM8ip7yd3kCPtFYf7gqap0G51zgt9RbUb6UScIw2pc4JdVLFt9WBQHTWZE8qIYPipuE/RsgBI7wg6aTE7ePOp8abcSwmb4jDqNhSRxlrS3jncI8DICYDEtBHsT7U247FXc8IFgNBJMcpmI1rmvb5S1+2CIJWSB1LBR+NMXHbCtoORqU3Ov4PDBbdq6gkBBmXqpALL4mdR4yOZq5c4BYeGWVB1GWI+3lSR2C7R3PhpaCq02pGZiJIBMDl1/Qq8O2Nw4a4ET4bo4A7wyhWO2YjeZAUA6AeJFhXy2RxJEsuADVxts8Kt2wQiwWOp5mqPGcCAuYbqQffQ/gfSg1zH3L3DLj52DKQc0w2hGZTB8xQzF2GFrBorGLpe8ZJ+qFbUzrpPuKxgPCuMGMjNoJ94U4jw1LwNt9A+qsN1eND60iYzs5d+HmSLq7nJqQOpXeI1kTvT/irYe1B5iltLAVgw0IPJiCIETPiOnQVycjlKIEc2qtok5K9yUe7VOGvKeeRcxgAk7yY5/lQfLVimwDESEpRfhP/AAmHifuFDstXOHXYzLqZ1FPwuEe2k/Uoz46Uby5dugIu+gpS4nbLXC8abSNx40Zxd0i3MncxVXJpTcnVBtlicHRtj8zdxBC4t037w5GpRxLopmpr1gqZX1FafHBjSfDoeU+FeGY9obYVveQ3gTq+3JfxNeJaBUMTqZrzFsSJ5A+/j5VEbmoXoPxrLJhUBsJe4fhi7p0D5j5CDTDewxGLtXQZVt/DukVS7OroT/mpltAT5L+Jrk9RnK5CB8iPvKFWxLyMpE5hWUKtXQRI0B5V7XMOEg8x2oGLAwoqW7Z7iDcd47jqBrrptzr1TW4Fd+4moKu4QhwqkiRJA/WnOr2J4Bbe6qWyQG+EssWIV2VAzH/KGJOnKtcGMzs/oP1+t6kxt9lyZSQ2cFSNwVIYEeoFFZuplCV27PBcy5gxUkZvqkgxPka8tMirCW1R1LFjLMzMY01MBV5QJ60YwuGZiFWWY+pJoFe4fct33RxlKky3IjlB5zQBtWxMPQQNVQpw1Mo+JcZgOQU6lpBmTsB6axrR3giYHEvkYtbuMdCzEgk9ZP3GlnGXQ1uBIAGlA7QbOCu4Mg86YqgxbEzpj8GspfOGxCGw5/4dxWLW3HIw8+o0I9QSI4xgWwtxkuJAGoYGQ68iCPu/CCTqv/iOBCOfprOqMInTbfkRp6+FRYS+cdgmst/xsPopO+nyz0B2/tW+HM1wXwjFBgQrFRcXKwJIHUExuPzob2hxHw/FWBQnxBzofSCPU0NtYmG+t92vrrUuLxvxUKNvoQfEH9e9Ej6RRnmW9xHT9nPGZsm0T/wyVH8u6/Yfsp3lY0EnnFcu7DcOuKzMVgN8s/Wjf010PgafbR+IuWWVh0P3g6EUhgNRriV428ouWbjj4jHLlBA0PWuSdtcbnxrx9RVX11f8a6Hjj+7g3GOY7KO6NzPIfb0FDOKfs5N3JisOVcXGtu24bvMgOhlZ16iix+VthMzmxpuDOB4n4PwlUj4qKGHhlABJ8J09aZMX2aGKR2tsVt4hCV7zQl0alWCsM4ENEyPxkxvYJky3LbTdDSQ+ilTIZdiTI0o12Zw72bjW8rGywkHfK2gIMbaH1y1SCw37GAoR8RX/ACU39R3ERezjXLPxLCC5fF+2VIUqqqdg0OTGUSSeefbSiiXUxOJspbeUw2HjN45CDJGg1YD/AE1JgMGlrG5GQQGZDJ0ggjUEagg7eNa3hbwLPB+Ib1wt8K2Aq/DytAZzrE9PbelKdQo8XLMyricsvddvfb8oWsXpQeVDQxW40AfKTr15ffVHhPHC5LBAqgjuKZyyNvEeNWGxBLZto119+W1czqtIUqTvFqxG8XePvmvtoeQ28BVSxgnc5URmJ5AGm1e07nUhhPMXD/5A1LZ48dPpbw8mQ/eKqAYCpActm6iviezeIQS1oxzggkegNVeH4i2l3vksoEEL1Mc/Cr/arjZP13NwgrrAi2Y3ync66eNLGFO9dboui8Rbz9/b9ZNl6gj4I1418FcUBTcWIkcj11IkUuX+HMSclwROkvBj1FZNe10B/TcC8XJz1eU8zSxwpxLN38vyoHHePiZ0UcxuapXcDfZi5UkkySMv3Ttyir5FaxWf/PTsTPfiW+UG3OHvE5GHhrHpVV02PQwfwo2zQCTy+00PLTmkb/fyqHqMK4iADcoxuX3IhXgGJAlT10plVmLMI0+GMvn3p/CkbDkjXbWfyp14Tjc6DqBr+dcHrMek+IBLMZvaa4HC/RrJIPT1Ne0R0ryoGzFiTDVKAESeH381tfKPbSp8TehT12FCuEXNCvrV++sgeHtXdI3iwdpLhmyqBULPmug/w7ff+XtXjXIG1aYecwJ9fPf76zizCQamCw7ZvlIKkhhqCN5qnjcY10jOQWOp/tWlnFculV0eWJ/QpGFLYkzs/wBSKLiREEi4lsBWvBlHezDYf29ZqTF2CeftVc4UhatAnAJjF2I4h8LFBJlbgj8Ry3o5bUWOJaaC7o3+rUH0aR60n8PRldW0OUqQeYMzv5U5dt8P9PYvIHMgFQqzrKusmdAAW66x4mmAbQTzF3tHgRZxNzKvzNm/5tTHTWaBXjJ7q6im/wDaFZ+nVhqGUjTbQzuOcN9lKa4UkanXx08taFlFwlMOdku0ZtNkYZ1OoHMeX5U5N2gw7ic8ecg/rypQ7J8G+JdV9TkcBhE+oIGnrXYrvZXDvq2GtSebQGPos/hSQgJNRpyFZyziGLOIcW7AZ2J8Sft1A5k10yzhGtYP4QzMbdrSTAzKJAjTmPGp7XC7VqRaCJ/6aAH7zPtVj92ABJDGf4jA9RoPspy4wBxEu5Y3IuK2ExFkrmVW0KMCQQfPeCDrXNsLxjFWLhtPcYZdDJkzIUHNuQd/Ka6PwhlSwbUoMrG3lG5UGE6alCp9aGdpMJb+C957Su6jN8oOWIAPUwJMeFYVrcR+DIL0MLuJWO4jmLd8hyTJJO8jnzkCvbXZu7eOZiLQnKpfQlRromhj22qTtnh8y2b+bIXUKyiRrBYGOWk6HwqzxUZ8LYxNp5uoAASe9I+cb946bcwKW25PpL1FIpU87X8jAuI4cLVu4bBdTaui2SSZMIxnKN5J2qiMS7yrO08xp0B5edHsZi1xNs3FH0gy/FUCNADrzkAk6+NBLtkH7TppJiNxrU7hGa6kZDqSG5hvC21e0qsoMDQ7R5mhnGOIWsPK2+8501M5fEjbyqndx1z4ZtpBbQZpCkA7xmOp8eQNCTwm7E5CfEEN9xNXdB/T6OvIduQO31Mh6jOOFHvKd24WJJMk7mvcOdfSp04ZcZguRgT/ABAgepjSi1js8iAtde4Y0Pw0MA66ZiCDsfau02dMR8xkgQsNoLrZTRNsLho0/efVVj3iqz2bXJnH8w/tTR1KnsfsYHhEfL7ytWKs1u6RzkVrd7q+LAx5Dn60TZlCaxxMCHVplLEXczhRsK2yVBhT3quFq+ezsWezOliFLISlWuG4822BnTn5VARWrLSSAwow+Dcd1uAiaylOxjyqgTtWVzD0BvYxviyO7wnIxI/QrQUWSznXueYGs/ZVO7Yg6irla+Z4rXEruhIMAmBJgTCjUny8fGvPhkofKrdu3HtHodx5VMqitJnl2NwHbv6615avEE+B/Gsu2crETsari7Da0WOrlnWklVMtHFHNryogLgYff0/vQZX1JqxZvxpqTVE5cK25U6aAbdKbcFxIEKz3EC5ANW72aSOfKI96SWxbEQP0Zjw/vtNS4bg+KbvfDZVMQWMScynY66gHlRg1M5hXtDxANlC3BcBLMMoEKMqKBI+ae8Z/zeVCbBzMF671XuW7tp8rggMTkOkeG1MfCuBNbGZgWuHXKJ0HpzpWV63jcaXHTslwsImTOAfmIA7xn7+mgoh2jxTX7iYWyWQxmZiGOgHh8vqB0nre4MBbsLlgNcAaF3M+PLzM1JicTAItW1N2I3DMOkkyukzBIr2NSo3i3azK3EMVcwwS2buYC3ObI2ZioYsM2qgwBod5MbUOxl1zcKsXYBissxCkZn3VYmVVTPietXsQmIYorrJRdNQAwOneytDER/1DSt8FwMl1BICA/LsCogQdAdhzmir0mXLGBxKi41u0VXKAl0BGVRcTLGUNBaVO+ohF1qDj3FPgYe4w1OyzzZpCnpoO9HgK04nxJLGe5dvKpFw2wMoyhZzgBVALctTJmetIfa7tA2KXNbDfBRvmbQsx0LRygaAcp1rG4mrNON33vMLDyLj5LgLAwXKZcoCgwOh96h4Zhy9l8KHKXs8iZCqRB1Iko2hiqFni10mfi3J65j+dFMH2nxFpWhhcnbNuD1kb+tMK+YMI1c9YzjYbdo14Dg4V1diHuhMrPESCIJIGhpQxNsBmA5Ej2MVRP7QMYuZZtieZTvDyMx7irfAsJfxKStt3M6tEA85zGBU+bHW88jltoI4xY0DDqKHYa07sFQMzGYCgkn0Ak10hf2dXbixcdbY8O8fy+2tP9mVwlzLbkk/XaMxBiR0A/KnYutXDi3sm9v8A2LbpzkfbiVezPAcQLf0iNb3JzxPKNDqB7Ves4AqIFw66QigGRtqxOg8qvXna0C8/KO7sdfPWqAxmrACGynffafep8bP1BLk95fh6VfaeW8CHkHFXiekWso697JNR47gaSFS47fzZNuuiihrJcNqVDZT8xAMeUir/AAm4BdtWjoxVQCflU6wD0GoFMz49CFlPEfl6bGosSfCdhrbkNdd48ojTSeZHlFC+0PYC6HZrTKQAFKuYjTQq0QVPjTpiMY6llaGYN3o18D+vCt7WNAjNqsR6dP1tUa9W5GkNxIHwAHUROQL2WxSsQbLehVv+0mtbnCL672bg/wBDfgK7S3DEZJ2/hMknyJ60NtX++6TJSJPnOn2VvjsT5hPeGoG05CbLL8wI8wR99eqK7FcQQJ1nlVHE8Mst81tD/pFH4kzSJyRlrK6Je4JgwxBQA+bD8a9o/E9IGj1iu2OC95O6ecdev5+dQ3bhY5jzqmmyk9ffl933VdWNuft+velUFMdzPFFbVkVDibhA0Ek7awPMk7Ab0QFmCdpTxLj4jR4e/WjWG7DfFw4uEkXDsORHKefj617wLsscTDs7CCNQoCnqq5pY/wA2nlXRrODygACANAKVkbQ1Kd5YMniYgpGwnHL/AGXvo8MhPkDFQtw26is5Uqi8zpqTAA57mu3jDA7ilP8AaHgf9zcjkyk+QYVSmQmRtiAFxb7FYAOr3m3UqLQ+rIIZ56yNJ5a6HamzPcunMrILZ1HdYvE7gkgKfMHf1oB2QYDD2x1Jn1Y/nV+7FvLakkwTCyZAgTG0ajXyq0CRk7zXtBgM1o5SDlMgGNCJKkc9GA06E0yYbh0nNBj5mZdYG8ECdfQUqNiwc4USybgspE7xKkjl9tWOzfBsSsOLzD4zy6SQDJ18p8BU+YAsBcfj1aSROhcLsCFCLpHOF9+ZNGrOHKj5LQ8j/wDGh+CuFAA1tR4sXj3KQKt3A7aZbQHUEn/xpp94iQXb7EmGA/lEn30+6rWFwgAkrJP8Z/D+lQlCSEzyOiLB+8/dUuLCqp7oP85k+xmKyvT7zbnM/wBqOItreskLZzFjMoNIAGYkQTG0ePKrWGy3rMQCpGwECPKlP9p+KLYpV0yqndIEAksc3tAox2D4h8WyQSS6mDPPofI1J1IOmxK+nIBqAMdg/hXGUbcvKj/BeyF68AzD4SHm258l394o9hcAnx8zKCwGhPL+vjTJaetGYsggtjCsYM4b2Iwtpg5ti44+s4B9l2H30xKeQqhcxyroTr0Gp9qX+0PH7oISyGU7kgA6dCTMHwikHIuqmMPQ5WwI5KdYP9Kh4pwYXrZHOO6w3B66UpcP7QXjo5X/AFAT/wBJEe1Xv9pCsSI5d0yPXQRTP7eTZGH0I/WSs74z5lP1G8XMdibtstZfYHUGSD0O/t51b4ZYS463GEG3AyjRWgRrInY0L4/duPdNwjYQBz06/wAJ8KnwGJixnkggO2vPLJy+oBHtWYcLJk0htq7XUf8AjNWO12Py7x3xWFJsuFYggaFoEAnYRCtS1/ha5DdNkXXDQHVRmIjKZIEjXkKt8D48jIuYh7bjQnaJBKkHZhEa1nFuEMAWsM0Nq1uTBPdkxzJZoJ0GmvWqFx6TTfz94oZbFrAz8be3KfDCBtCCQft+qfWrmKwWLtWzca13N5BDQN57rHTxpTuBrcj5gW7wYmPEc4McxHrRjs/2yfCHJrcsTojHvKP8p5Hw2PhvRnpE5VZn4huCZj8YuOhRLptE8jEH/VyPjpRfgthbdsKDLHVydyx3JpZ47xa1euZ7Nn4M/MM0gnqAFGU+WlQ4HjJtkBiY89R5flSm6WvMohjPtpMeDdn00rW44ALHQAEnyFKmO41dw4+JHxbO5IHeUdSPrL7EVdw/adcTbCWQCWYF5JXRYOUnfUxp4GpArcmNsQxhuC2mUNdt5nbViT11A06CB6VleW+JX1GX4oEcgoj7QT9te0VQrnLsJh2OhGimCBv4ffR/HcEIVWSAIErrPmSSdT7aaVdRQvLb9Cr+FuSsfo+FUnHOmOlXSQYolaFYjF5yQDsdPzov2hX4ecfxaDyP6PtS5bw8nT3pmBO5nGzWp0xq4J20vWAFZEuqNvqN7gEH2pw4d+0PCvo+ayf84lf+ZZgecVzJLZA1P68+da32PIaUxulxMbqAud12ncBjUZAyMGU7FSCD6ilrtJjQbbKdQwII8DpXM+H8Uu2mJssVO5A+U+anQ/fU3Eu0t2/CtCGRJExvzB2HrSj05XjiOGcEbyXhnEf3YfCu/LqUbf0PSprvH1uNqpJCnKZk9Y0Ij3qr2is/Rgjk33gj74oFbuax126gnY+9FjyErEsoBjvwW4blsXNApuG2QFIAYBW+YzmkNp/Kae0Xurl+rEemtJ37K+Gi/axKPcXKWQhM4D5gD3wp1A1AkDXUHam25wrEWDIQ3E6rqY8VBJHpIqTKrl9UqwugXSYxYPiwIjM4P8DDMPTLE1PavZflyHxKlfwP30t4XiSPodDRrCcQdYhsw6Hf3ok6mtnEF+mvdYXw0kyXjwUa/bofaqHFLiiZVYUfWMmftqLG8WuPoFI8QzfbDKBQxsM961GVUOsl5MDqJJ39Ko8RObH3k/hvdUYldqcN+8X7Vq2fpQCzGNAH9IgdPEdZojwDswMPdRrbGIIYHXMY0PhHQdaNYHgHwQzMQzsZZgZ01gTG351bSJ2gjXegJ1g6YytBFyPinCTcSVYqRzDFT5SpGnhSxjOCYvQLdZY3K3LoYkDnLdYOlMtot+8lxcGTTMhjYifeasDEs1tZEsWaABqVnu/h71HpdBsZUwDn1ibh+zl+3JF0gmf/ALjTMNEydTOT2PUzXv8AC7zXBGdlVubf599Vgwsb7keNdJ/w5o1QqY10/Gq5wjDcjz/tS9GUG9pM+av8f9xMxHEMYmpUEQPnVOigarlkAsT/AO2BzmvcNxTEgybaAMdO68AErGoOuj//AMj/ABd1rvWLafMRLTAJkmBJjrp0oVjuPIg7h+a0LiEmA3ehlg6lh060OhRyt+0V47sNtve4L/xK4RrZUzBgMw3Fs8163Av+hvKqfEuJBsK+mUsrDLv8txcwkcwVkfy0VfhN7FNLDJZLI6lgVurlOcKLZAEToS8kxz0AH9rMP8JrZmQQZJjUliDIGwP410enBLW0n0aF8og7C434JRl76XIXKNj4kcivvE038M418NgNdYPw2ILATtmUwQCNA2UnlSNhOHBHkklIJykZht0zAHTn99X8OvOAM2sAACOQAG1dHTakmATTbRvxPDbbTChlbTQkFZPWZGp0nahx7J2w+VnumCBDtCgROYMwJjXXU/KdJqvguLMsTJ6EGGHrz9aNYa/ccHJcJn6py6HwV9F8galCZBsp2jtaH4hE3jdu3bQvYtqcuj5mdtf4gDpHhyodw/iF1jOiKNTlUD08zR7HWCGPxTOvy6R46DT+9Cr1wbKAANgNqnyuy+VuZbhxB914mXzcuW2C3AGMgA5j/QfbS5YabXwxoAx15nlHSKP/ABGQMI1k+NLS5lthhEFmn30oVNjyygKgcHLuKPE8ezbBhnafKsqB2kyRr51lNAb5xTPhs0Nv56x8xDZX9quYcwKDtdBOk+tEMPju7AEsN/71uoVfadosF+LaB+214F7Q55Sx9wB+NBbFS8exBe+WaJygadJJ/GqSOafjqp851TBsrES9Pqf16CocQhPOKktsfKvb0RT5NBmeD0PI8qJNqASNwKGXwDRDDYjOuu8x91O6c7lTBfixLWO72GaTqBP/ACmfwpaucqZrCZlZf4gfuilkgwR+vH9eFQZE0ZGWUBtSgzt3YrD2f8NsWXW073Zch1DKS5LgFSCNF5kiMporc4HbXVL1uzl0AtYi4ij/ANtTk9xXOsL2xe5gv3ZbVtA1sWmcSWIAE9IkA9dzQe7wu2GMoseQoFTvMJj/AMYwlsGW4lh7jgfLc+Gtw+Au2spHqjUGftMiAFL7lAO8rIVfNJBQOkrpvmBAMiG3paXAL9Vco6g6ew3NagMCSQIjQHn4xyojjVuRCDsvBjvw3tfbd0S3eIVgc3xJZ0K9GfU5p+tO2m9WW7Rv8R7aYjuqpa2xVYZgFOW4Y+QloGXKfon12oD2K7KfGujEX0HwkAKZ4Cu0gAxMlVEmeZiJ1rpNq9h3MAeAVY8o13qRsQ1ELHjKaswDe7V2mNkI6EXCM5Y6WwVaJZfkYuMkNBkxWq8bVfjggH4Shk7w7xILEER3QD3ZE6zppTJ+524ME6aQV0nptB0qz/g6xrB9F5dI29IrQhHEJm1bGJtzjdtrllQE+ltm6R8QAFlXNkJ8dRr0Omhq7g+MuxV8PbDkN9J9Dd+jXN3chJIzsoJgjRsuYKCYbLFlFbRBmjXSDHtrV0YyBt91GSTFAVxBfDON4hviG5auBWUfAGQK5+fVwD9ExGWQ0AdAdKq8MtcRuPbOJtWQ1ktmKtFq+rJHy95lZWgyRyOgnRgtY5TtMeVQ8V7QpYSRqx+Vf1y/XkG5mEVF+92KS1rcvO7G41xEHdKu0lgrDX4ILTDSdFE8jDgOAWbGqrLD6x1Pp0+/Wr1i47TcumXb2A5KOgFbkTXqg0OZXZM36NL/AGu4Pmt5l5CD5bg00Za0vW8wINEpo3MIsTknC77KtwGdQFWeRkFo9B9tECdF/kH3UQ452fNtiyCV6dKHA91fAEH3J/GumrBk2kTAhpAGovw7GQI58j+FCmtwas4cc+lYpqeMh4ldl6F3T4keVXcQ8uT0qsuGJ1PPYfifCo866slidLp8mnHUjfEHKWO5k+9DsBZDWIPPN/3GjGJwEW2JNDOFj6JfX7zSWGkSjEQz+x/SAbgykg7jSspiuYFGMlQSayt8QRZ6VuxjJ/swQBcd8qE+BOu2w8Kpvcs2lLvIB0Vj9aecAOR6x6V7WVKpNV6w8+Zylk3FPi2JV7zMk5TET5D7Kroaysrq4xQAnOJveN/Z/siXAe6YX+EHU+ZG3kKfOH8IsosLbQegn351lZXNyZWdqJ2nTx41UbCVOL8EsusNbU+grm3E+GizdKqe5uAeXKvKyquiYjKBe0V1SDw7reRYW5DDz+/SqnG+Hm2/xF0BM+Tf1rKyq+t2dTIsO6mS8JaUYjuw0EDbadvwowDmIIEnx5RWVlJEKW0TTQwObQJ8gCNPP+9WOE8LXEXQpHcXvOZOYqDtOpBO2m01lZWTZ0i/aa6oAGVFAhVI22XcAR4VSxNxbIyknNIBBGwjqvhWVlSYzTnGOIytgYQOHyoX5FARl2Oh01M7CZ8KlFxokhSPIa/j71lZW4ztGLvN2xmkZQCOYA/pVrD4xG2I9VNe1lNuEVFTa2ipJQDTkBAPj50AKG/fNw/KphR5aTWVlE20Q3NQkK2ivaykT00Nak1lZWzxkF+0GGtAsXwFM4Yg5Z7wETHOJ0mvaymKSIBEocT/AHdY+HaYrzlgG9IAg+4oZxFAGK2mld5OhAjY9T5VlZVAYxZUGC0t6ld/Hb9CrljCVlZWGMWecUUC03lQHhY+hTyrKypXluD4vaWDWVlZSp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72" name="Picture 12" descr="https://encrypted-tbn1.gstatic.com/images?q=tbn:ANd9GcQV4EcKZpw4qpt-x-UvXGPGKZClPvnW0BLuoy16l3MJQIQfrmHC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149080"/>
            <a:ext cx="3816424" cy="2539658"/>
          </a:xfrm>
          <a:prstGeom prst="rect">
            <a:avLst/>
          </a:prstGeom>
          <a:noFill/>
        </p:spPr>
      </p:pic>
      <p:pic>
        <p:nvPicPr>
          <p:cNvPr id="40974" name="Picture 14" descr="http://www.versobooks.com/system/images/1958/original/9781844677511%20Film%20after%20fil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836712"/>
            <a:ext cx="2163206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kroži en kot pravokotnika 2"/>
          <p:cNvSpPr/>
          <p:nvPr/>
        </p:nvSpPr>
        <p:spPr>
          <a:xfrm>
            <a:off x="2627784" y="0"/>
            <a:ext cx="3312368" cy="9361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Types of texts</a:t>
            </a:r>
          </a:p>
        </p:txBody>
      </p:sp>
      <p:sp>
        <p:nvSpPr>
          <p:cNvPr id="40970" name="AutoShape 10" descr="data:image/jpeg;base64,/9j/4AAQSkZJRgABAQAAAQABAAD/2wCEAAkGBhQSERUUExQWFRUVFxwZGBgYGRgaFxwYHhoXFhkZHhgXHSYeGBkjHRodHy8gJCcpLCwsFR4xNTAqNSYrLCkBCQoKDgwOGg8PGiwkHyQsLCwsLCwsLCwsLCw0LSksLC0sLCwsLCwsLCwsLCwpLC8sLCwsLCwsLCwsLCwsKSwsLP/AABEIALcBEwMBIgACEQEDEQH/xAAbAAACAgMBAAAAAAAAAAAAAAAFBgMEAAIHAf/EAEYQAAIBAgQDBgIHBgMHAwUAAAECEQADBBIhMQVBUQYiYXGBkRMyI0KhscHR8AcUUnLh8RVighYkM5KissJzg+I1Q0RTo//EABoBAAMBAQEBAAAAAAAAAAAAAAIDBAEFAAb/xAAyEQACAgEDAgQEBQQDAQAAAAABAgARAxIhMQRBEyJhgTJRcZEUscHR8AUjQqEkUvEV/9oADAMBAAIRAxEAPwDV7guW7dwZlzL0hh4QRvSBxqyFvv4mfcTqOR8K6RxFJtz0NJPaPhtx7gZEYyIPPYncjr9ka1yndVyA1VirlKA/OLjNR9u2WII0ZRpyUfjQ/wD2dvNsh2O8e++ngakTs/egSoBkCCwnMdcvnRNlxjlh94wC5N2Wv5cXagxJI0E7qeVO/aS3mwt4d4wubYAaQfwpUwXZTEW7iXYUBWU7nUAgmNOmlPTY8EE5JUrqDvB0Hn5cqUeoxVYb0mEG4q9grkrdXu6ENJ31BHTwop2i4+cMiHKl7MY5jLt4Gf6VR4DwS5hmuFLigtCmUJHUEd4d0bTUnaJPiIq4m8FTMSNFWCunUzM6fbQ/i8V7G/YzxUkxZ4zxs4jJ9GqZAQMvOY308KFO8fZ9tNdjs/h3UMrlhE/MBrtlOmhHWr/+xNojQMTEAknb+KOo9qMZ1/6n7TbAO0RwpOgEk7Aak+govhOxuNufLhmgiZJUD7TNUUx+JwtxxbcoVYqSoUExpzBj0ohiMbjirFsRe7ok/SFdN/qkV1GwqoFsN/r+36xal3sgcb+0v4XsPi7d201y0AmdcxDKYEjxrqBEbA+Vci7IXbtzGWTcuu4zE5Wd22BMwSa6/AI/RqbPj8N9P87wQSRZm5Go5VDj8ODaeIHdPLpqfWrKxGhFCuM3yMMxGkkA8j1NTO2lSYQFmcs4q8q5/W9AfiUdxWJUEyRvQ8Y8AalR/L/SgxkheJQw3lzhTSmukddKauHcRBxAf5i1pRA6gmfaaSLOKDNAJJNXBiXSACV32J5xzrQCGJjMaDIwW502zx638QW2IDHaDMnp4GufcfxxF+58OAjMzRv5kxzmfehV1iTvr9vnTJxr4L4d2Sxctv3C7ZybYgRoMsQfOa0eYweuwLipVO8SbpEyDM1Hbc7bfrerLnSY1qvcLNG+g0j2qvTU5MO8K7SXrKBQQyg6SBEecTQ7il83LjOWnMeeu/KvMOFLKu5LAZTEHlr41dx/BXsxEMDIyr3mUdWgRr4Uuu8LepUYKF1AGk0y4LHD4gtlXQqAYZCkAD+E6gUGwHZ6/dZYtNEgTAidxvRzjPBMa183MVczXGWDczIe7sB3AAI8q8SOISAjtGKzjEuKGRgynmKqMpMCCYJOnid604VwNLFlVkOzFiXUkbxH5elBO2t7LbVVMSRMMZ5n2pK+fIMYlAFLqMMjjKmbezDQjwnfxqzd7w08Nq52nF3AAfvR8rE94DpP1h50Zwfaq2FOckRyiTFBm6Zw6kb17zFcUYdsL9Kk7hGP/VVHtXYLG2Rr8w+yo+CcZXEXwVkZbZBU776UT4pjLaFc8yZy9AaRltc4sb1+8am48snwl1VRVnYAVlCsJhcyBp38a8pb4cYYgt3gByRdSzwO+LaMAbrZzJDSYPQSdAKKYe2oHdR9ydhud/erPCsLZa2GR2ZRAkgj7xr6V7xa49u1mw6/EaflLZdOZEgyR0q1tL7GjMoiU7l7L8tomBHzAadNBVVuI3eVheurn32pMxV/EreLMtxSfmCgsAp3mN9KceD8EVGVmu3mJG2UxtoIArxxhRZAnlBaEhjWNpS2nUSSBrPtRTE3Ldqxn0JJEHYGdfGhbiCwyuLcbkQc2s7xptSbb4awc9+6UAIVTcfKpiJ389PGkrtd7RunfiMSdtLTyrKqssSHaJ5yoAOYUL45jrd9kZlZ1TdVV1kaSM5iPOK94Z2cNwsyrJgKZZkQb7ZNSYq1d7LsDBNkebXG+1jTFKWDvAdSGNQNfFq2A+Gv5kf5rVwQ6nxI7rryzCDVPHYlzlIcgidCzEa9I5eFTX+1YwjtYGGw9w22P0jAmZ125Dl6VS4j29v30Nv4dhVJHyIQ2hneasVCN6krWTuZrlkHc66k/b6mjj8a+jIKnNGUjSNdN6V+HX2uOVLBeevhuNedFf3Bd2voPUfnVmQYMgXxDx6H0/aU4M2TGp0jkenr6Q92Bsf76JA7oY6eUV1VhADD865r+zvCqMQxS4HItnY6CSOddLUwQOtRZ3VshI9PymE3z/N5sqjfSaCdsrkYc/zdfA0au2yQR1EAmlrtZhH+GqTJZieoA0EzvUuQ+UzyfEJyvjlsBUAGrMfM+A96rp2dxJE/AuQeoy/YxBromDweQE2lEpAe6RL94kQk7CRB28+dWcZ2fttbzO/e3MsXcc9l/GmLkGMBW5ht5jYnMLWGuWbim4jJrGoMa+Oxp67K2rT3St1A8rInlB/r9lDsZYYKxVgyiNFGhB6rtW/CMRkuq40C6t0ynuyJ89qx/P5hNBKio64jhlnLC2UWeYAml3GcPVLrOXfKB3rcygn/AC1M/bRRmGUtlmG0CnpA3pd4fiWa+2dsxgsRyk7DxiaYMLDmTHKH3u4z8Ou2Ly9xEMRPdg/bWXeEpGXKIJnQVHwhsoAA0Gg8qL5aAipo4i3c7N2gwYKJBmfHerV26yKSnzDbSit63NBeMs1u3KmDmUSOk6167hAbyXD8QxF0Ktx8uUk6AL5bDzrzH4TMDDCTuTqT5k70Ow95zcEsSCNfwq3cuDpU9k7gx+w2nltmRAvcIUcpHUyfEk0udprpdreaNydDOw8fOjN0jpQLiul22TsFYn3Wn4Fp9X1/KCxBFVNMVatZNAJ29aWcWuVoptv3re2UZYkac6WeIYgMTpzieUCndPeqZmA0w12HX/eHPRPvP9KO8dstcuWcgJCuA/gCRr5aUpcGDZboXcovtJJFOuB4gPgWST37gCg+PU/rnUnWgrl8QfT/AFC6fZbENYDBBbagDQfmayhn+KFdAymKyuaUZjZm7CAuG9rjbRVnEFz/APryFCOXdOx9Kvce4+VtKrB3ZtSrZSyjxgZZHrSfwLiZtEnSVBifGra40sczAknfb867hxDVvNZiw1KOfTiXb/a68QFS2yKBGhGv2aUGu9r8S210pIiEAH27z40RygiRS/hcQ6oVQxmPe21jUan1py40HAkjM3BhC3xXG39Fe9cjkoJ/7RW+B45ibTtbLHMTBF0EkEcoOoND7XEbyqct24qk6hXYa+QNbMSWBZizDXNuTz3OpojjXggQdR+cP3OM41hBvwByGg9qqvexM/8AFJnyFS2LoYSKmArwxoOAJ4s3zgA4h7dx8pliYJIUmD/MDHnXi8Suhs4cqwPzLCkHwygV5i2IvORyM+0EVWN5iCOTGSI9fSmUINyzi7zM+e6czMZY8zOskjcxRscKSAVXx12NLrOzDWTG3lRXglxviQzGMuxOlYdp6Pf7JLQW5ijEEFRr0MkD766eBJ8KVv2dcJC2Hc6m7czeWVQg+4n1ptqF/iMaDtI7r5Fkn8fupS7WcYAGYEd0BY5yT70045u6Rzrm/EsBYe5c+O7NmMBEJVgeTZgNtt9OVAu7gCHwCTLfAeNKB8O2uVnH0rE5iRuBGw126RR9kR1hiSOmn4VzjsXayY4220JVtJnvCI9x91PGIa/8TKFVVjkJJ8zyrz46ejHYzqW5R4oyorBVAFKlvi3xSRvlkGdSNfupo4lhbhulSSFHKNNQNfvpB4Un+9sFn5nn+UNr6c/SmYkG5E9mPEt424ApgRH2ny6VBwXHqjktOo5VN2k4ULd4gSJAOvqPwoULUbE1VjcBKJJkuVCz2ABW0eMJ2jtj6rH2/OiB7WJyRvcVzpwep2HM1oynqfc0shTvM0vGni3Hb7XM1lmUR8gKmIEncdKq4TG3b9ubmJUDNopUSIO5iNPChfDMKRetnxj3BX8aZez+Bw/+HPbHwnxOVpUxmV2MDQ690Rr4UYZNNbTACDcCr2ncOSQHgkSCQCNpjYf1qyva1D8yMPY1tj8JYuNltW4ymC66A6aj3qo/Z4HbN6Gt/wCOeRUOsol5O0FlvrR5givLypc7x7y5SNDzMRtQm9wEjmwqxwfClQTmIAbcAb8/yryYsbMPDJgvmOIanE2XgTMBLEL/AAnce3KqnFeEjKcsCNaODFnvE7AaGgOKx7MWH1etUKcaOcY3MkJzZFGU0B8ppwlgrv07onp0NFuIkKbRGw1EbfMdfehHCrHxBdUfM2WPMagUQ4roqqPqjKT4g61z3IOSv5xOlj+DaHnczyPiDp91ZUln4YUBl1Ag6xtpWVxrUdodt85zItDSKs/v0V6ETLouv8xOvlV3g3DVuG+TA+Fh3uidiVKADbnm8POvojXeTK5XiW+z2KcZ2iQVjlsaXcOxXUbjUaen40at4i7ktwzEDuqpJgAnYdBJ9Kk7V4NbGJfDIoHwDkZtSXYAS5kws9AAKFdmImuxYC4AzGCOUyRUqNO9bknfr4CtVppioS4W8NJPdIjwnejarVTsxb+Lbxllj3RhXvqOl2zlZWHQxmB6igJuH+I+5oRuamxl47w9bS4dsoHxu+7c4zPaUDlHdkmOYqv/AIdaHP8A6qj7R3c2H4fPLCke1+6KBChQWN/X854mMIw9gc1/5v60W4XwdcVYxFuyyF1CFJOgYtlPU7SYH8O1JliyXZUUSzsFUeJIA+011DA8MW2gw1s5UGt1xozH62vjt9mwrMlKtmEoLGhD2C7Q28Nat2E+kdEVTlE94DUkyAJOu5qX/ai+fqoon6xn7QtQWsLaygWlWANh+ta0QxMggeIrkt1LE+US5cAHMv3eKO4bPbiRqUOYac8phvaap43Dtdtg2rNol9CxCgAEanNrEae1VvjtsARHtUOE49lcpqFYHMDtPX1o8TFzuN5rIEHpE1uCXcPjUuhkuIryzI22mVpDQdydproZ4v3Z1gfw6n2pZ4h2euXWa/mJCPOTKBA+qwI1KmCPMGiOHssoBUx1B2qtwWILQMdLYWaXOLEuxJaMpJLeGwikjglpreJS66EC7eygGNmYzI8j9lPuDwH7xcZHUZVEkL3e9IietWb3DEGIQxodRM6EaHfntTFBVSwguQzhYq9ubf0i+Ag+e34T60ti1TZ2xwx+JLLKtoPEjceG4pbxAVY7mb1ip1Y/DCYd5Vde9HhVzh6Ln1gzyNUy0tOQeAzH8qmt4sjUIgPrTHVitRWoQ1xOyqW8y2xmWCOnnQHBcQyPcfVM+oI1iSJ38qnxHEbziCyx4CiXB+FWnt57i5iJB3C6Hp1j7qZ0eH/B9/eT9RlCLql/B2HNtDcZQYnTn4naCelVsd3nVUuAEAsT9gH66VfxUFR0pbvOBdaSJIEeVdBulxnc8znJ1eWzvLl8YhmCqqGPrF4Hl/eqmIu3bWlxGtj/AKfRhoa8bEEbGtrfFHGgMjmp1UjxBoPwir8Boxw6xm2yAEStf4r9GRp1nnQe5igRA570Ze3ZYEkBG8PlPkDtS61uTPXbypaY9Fk8mUs4yAAcCHezuMCMTzZlUepijuE4YLhfOdFvMSOogGPeKUsAkPb/APVX/wAab8XenG21GncaY5lgfyFQdQp1HT3BN/SORqEMLhbVwZiiyevtWV7hB3BWVxCSDzGAmuJzR2g5uu/50U4e2XCYxv4hatDyZyzD2UV7jVtuqFZDfWB9I8DzrwKEwmU7Pfn0W2APtJr6QmxEVNOH8Q+CoF0ShEqQJ1nr6Vc/aJ/9UxXi6n3toaE3F0gbHXwqJgdzJPU6/bWjm56aJakxWrWCprcnyHqK2GJA0JnwG9HBh39nxnHqnK7av2z5NZuH7wKXsPsPKmTsHbKcQwzssTfVYPRj8P8A8qqf4eLbuv8ACxX/AJSV/Cl6gGMMKanvHU+hwOn/AOLPvevGhK4emDGXzdFoEAfCsraEcwGdp8+99laphhWBqE3TIOzFlRiAzAd1WYTtm0EeJgnSjF/ihLlZgZyD4zH9a14bw3O8QcussBOUQf160M4zgGsO4klkIM8ip7yd3kCPtFYf7gqap0G51zgt9RbUb6UScIw2pc4JdVLFt9WBQHTWZE8qIYPipuE/RsgBI7wg6aTE7ePOp8abcSwmb4jDqNhSRxlrS3jncI8DICYDEtBHsT7U247FXc8IFgNBJMcpmI1rmvb5S1+2CIJWSB1LBR+NMXHbCtoORqU3Ov4PDBbdq6gkBBmXqpALL4mdR4yOZq5c4BYeGWVB1GWI+3lSR2C7R3PhpaCq02pGZiJIBMDl1/Qq8O2Nw4a4ET4bo4A7wyhWO2YjeZAUA6AeJFhXy2RxJEsuADVxts8Kt2wQiwWOp5mqPGcCAuYbqQffQ/gfSg1zH3L3DLj52DKQc0w2hGZTB8xQzF2GFrBorGLpe8ZJ+qFbUzrpPuKxgPCuMGMjNoJ94U4jw1LwNt9A+qsN1eND60iYzs5d+HmSLq7nJqQOpXeI1kTvT/irYe1B5iltLAVgw0IPJiCIETPiOnQVycjlKIEc2qtok5K9yUe7VOGvKeeRcxgAk7yY5/lQfLVimwDESEpRfhP/AAmHifuFDstXOHXYzLqZ1FPwuEe2k/Uoz46Uby5dugIu+gpS4nbLXC8abSNx40Zxd0i3MncxVXJpTcnVBtlicHRtj8zdxBC4t037w5GpRxLopmpr1gqZX1FafHBjSfDoeU+FeGY9obYVveQ3gTq+3JfxNeJaBUMTqZrzFsSJ5A+/j5VEbmoXoPxrLJhUBsJe4fhi7p0D5j5CDTDewxGLtXQZVt/DukVS7OroT/mpltAT5L+Jrk9RnK5CB8iPvKFWxLyMpE5hWUKtXQRI0B5V7XMOEg8x2oGLAwoqW7Z7iDcd47jqBrrptzr1TW4Fd+4moKu4QhwqkiRJA/WnOr2J4Bbe6qWyQG+EssWIV2VAzH/KGJOnKtcGMzs/oP1+t6kxt9lyZSQ2cFSNwVIYEeoFFZuplCV27PBcy5gxUkZvqkgxPka8tMirCW1R1LFjLMzMY01MBV5QJ60YwuGZiFWWY+pJoFe4fct33RxlKky3IjlB5zQBtWxMPQQNVQpw1Mo+JcZgOQU6lpBmTsB6axrR3giYHEvkYtbuMdCzEgk9ZP3GlnGXQ1uBIAGlA7QbOCu4Mg86YqgxbEzpj8GspfOGxCGw5/4dxWLW3HIw8+o0I9QSI4xgWwtxkuJAGoYGQ68iCPu/CCTqv/iOBCOfprOqMInTbfkRp6+FRYS+cdgmst/xsPopO+nyz0B2/tW+HM1wXwjFBgQrFRcXKwJIHUExuPzob2hxHw/FWBQnxBzofSCPU0NtYmG+t92vrrUuLxvxUKNvoQfEH9e9Ej6RRnmW9xHT9nPGZsm0T/wyVH8u6/Yfsp3lY0EnnFcu7DcOuKzMVgN8s/Wjf010PgafbR+IuWWVh0P3g6EUhgNRriV428ouWbjj4jHLlBA0PWuSdtcbnxrx9RVX11f8a6Hjj+7g3GOY7KO6NzPIfb0FDOKfs5N3JisOVcXGtu24bvMgOhlZ16iix+VthMzmxpuDOB4n4PwlUj4qKGHhlABJ8J09aZMX2aGKR2tsVt4hCV7zQl0alWCsM4ENEyPxkxvYJky3LbTdDSQ+ilTIZdiTI0o12Zw72bjW8rGywkHfK2gIMbaH1y1SCw37GAoR8RX/ACU39R3ERezjXLPxLCC5fF+2VIUqqqdg0OTGUSSeefbSiiXUxOJspbeUw2HjN45CDJGg1YD/AE1JgMGlrG5GQQGZDJ0ggjUEagg7eNa3hbwLPB+Ib1wt8K2Aq/DytAZzrE9PbelKdQo8XLMyricsvddvfb8oWsXpQeVDQxW40AfKTr15ffVHhPHC5LBAqgjuKZyyNvEeNWGxBLZto119+W1czqtIUqTvFqxG8XePvmvtoeQ28BVSxgnc5URmJ5AGm1e07nUhhPMXD/5A1LZ48dPpbw8mQ/eKqAYCpActm6iviezeIQS1oxzggkegNVeH4i2l3vksoEEL1Mc/Cr/arjZP13NwgrrAi2Y3ync66eNLGFO9dboui8Rbz9/b9ZNl6gj4I1418FcUBTcWIkcj11IkUuX+HMSclwROkvBj1FZNe10B/TcC8XJz1eU8zSxwpxLN38vyoHHePiZ0UcxuapXcDfZi5UkkySMv3Ttyir5FaxWf/PTsTPfiW+UG3OHvE5GHhrHpVV02PQwfwo2zQCTy+00PLTmkb/fyqHqMK4iADcoxuX3IhXgGJAlT10plVmLMI0+GMvn3p/CkbDkjXbWfyp14Tjc6DqBr+dcHrMek+IBLMZvaa4HC/RrJIPT1Ne0R0ryoGzFiTDVKAESeH381tfKPbSp8TehT12FCuEXNCvrV++sgeHtXdI3iwdpLhmyqBULPmug/w7ff+XtXjXIG1aYecwJ9fPf76zizCQamCw7ZvlIKkhhqCN5qnjcY10jOQWOp/tWlnFculV0eWJ/QpGFLYkzs/wBSKLiREEi4lsBWvBlHezDYf29ZqTF2CeftVc4UhatAnAJjF2I4h8LFBJlbgj8Ry3o5bUWOJaaC7o3+rUH0aR60n8PRldW0OUqQeYMzv5U5dt8P9PYvIHMgFQqzrKusmdAAW66x4mmAbQTzF3tHgRZxNzKvzNm/5tTHTWaBXjJ7q6im/wDaFZ+nVhqGUjTbQzuOcN9lKa4UkanXx08taFlFwlMOdku0ZtNkYZ1OoHMeX5U5N2gw7ic8ecg/rypQ7J8G+JdV9TkcBhE+oIGnrXYrvZXDvq2GtSebQGPos/hSQgJNRpyFZyziGLOIcW7AZ2J8Sft1A5k10yzhGtYP4QzMbdrSTAzKJAjTmPGp7XC7VqRaCJ/6aAH7zPtVj92ABJDGf4jA9RoPspy4wBxEu5Y3IuK2ExFkrmVW0KMCQQfPeCDrXNsLxjFWLhtPcYZdDJkzIUHNuQd/Ka6PwhlSwbUoMrG3lG5UGE6alCp9aGdpMJb+C957Su6jN8oOWIAPUwJMeFYVrcR+DIL0MLuJWO4jmLd8hyTJJO8jnzkCvbXZu7eOZiLQnKpfQlRromhj22qTtnh8y2b+bIXUKyiRrBYGOWk6HwqzxUZ8LYxNp5uoAASe9I+cb946bcwKW25PpL1FIpU87X8jAuI4cLVu4bBdTaui2SSZMIxnKN5J2qiMS7yrO08xp0B5edHsZi1xNs3FH0gy/FUCNADrzkAk6+NBLtkH7TppJiNxrU7hGa6kZDqSG5hvC21e0qsoMDQ7R5mhnGOIWsPK2+8501M5fEjbyqndx1z4ZtpBbQZpCkA7xmOp8eQNCTwm7E5CfEEN9xNXdB/T6OvIduQO31Mh6jOOFHvKd24WJJMk7mvcOdfSp04ZcZguRgT/ABAgepjSi1js8iAtde4Y0Pw0MA66ZiCDsfau02dMR8xkgQsNoLrZTRNsLho0/efVVj3iqz2bXJnH8w/tTR1KnsfsYHhEfL7ytWKs1u6RzkVrd7q+LAx5Dn60TZlCaxxMCHVplLEXczhRsK2yVBhT3quFq+ezsWezOliFLISlWuG4822BnTn5VARWrLSSAwow+Dcd1uAiaylOxjyqgTtWVzD0BvYxviyO7wnIxI/QrQUWSznXueYGs/ZVO7Yg6irla+Z4rXEruhIMAmBJgTCjUny8fGvPhkofKrdu3HtHodx5VMqitJnl2NwHbv6615avEE+B/Gsu2crETsari7Da0WOrlnWklVMtHFHNryogLgYff0/vQZX1JqxZvxpqTVE5cK25U6aAbdKbcFxIEKz3EC5ANW72aSOfKI96SWxbEQP0Zjw/vtNS4bg+KbvfDZVMQWMScynY66gHlRg1M5hXtDxANlC3BcBLMMoEKMqKBI+ae8Z/zeVCbBzMF671XuW7tp8rggMTkOkeG1MfCuBNbGZgWuHXKJ0HpzpWV63jcaXHTslwsImTOAfmIA7xn7+mgoh2jxTX7iYWyWQxmZiGOgHh8vqB0nre4MBbsLlgNcAaF3M+PLzM1JicTAItW1N2I3DMOkkyukzBIr2NSo3i3azK3EMVcwwS2buYC3ObI2ZioYsM2qgwBod5MbUOxl1zcKsXYBissxCkZn3VYmVVTPietXsQmIYorrJRdNQAwOneytDER/1DSt8FwMl1BICA/LsCogQdAdhzmir0mXLGBxKi41u0VXKAl0BGVRcTLGUNBaVO+ohF1qDj3FPgYe4w1OyzzZpCnpoO9HgK04nxJLGe5dvKpFw2wMoyhZzgBVALctTJmetIfa7tA2KXNbDfBRvmbQsx0LRygaAcp1rG4mrNON33vMLDyLj5LgLAwXKZcoCgwOh96h4Zhy9l8KHKXs8iZCqRB1Iko2hiqFni10mfi3J65j+dFMH2nxFpWhhcnbNuD1kb+tMK+YMI1c9YzjYbdo14Dg4V1diHuhMrPESCIJIGhpQxNsBmA5Ej2MVRP7QMYuZZtieZTvDyMx7irfAsJfxKStt3M6tEA85zGBU+bHW88jltoI4xY0DDqKHYa07sFQMzGYCgkn0Ak10hf2dXbixcdbY8O8fy+2tP9mVwlzLbkk/XaMxBiR0A/KnYutXDi3sm9v8A2LbpzkfbiVezPAcQLf0iNb3JzxPKNDqB7Ves4AqIFw66QigGRtqxOg8qvXna0C8/KO7sdfPWqAxmrACGynffafep8bP1BLk95fh6VfaeW8CHkHFXiekWso697JNR47gaSFS47fzZNuuiihrJcNqVDZT8xAMeUir/AAm4BdtWjoxVQCflU6wD0GoFMz49CFlPEfl6bGosSfCdhrbkNdd48ojTSeZHlFC+0PYC6HZrTKQAFKuYjTQq0QVPjTpiMY6llaGYN3o18D+vCt7WNAjNqsR6dP1tUa9W5GkNxIHwAHUROQL2WxSsQbLehVv+0mtbnCL672bg/wBDfgK7S3DEZJ2/hMknyJ60NtX++6TJSJPnOn2VvjsT5hPeGoG05CbLL8wI8wR99eqK7FcQQJ1nlVHE8Mst81tD/pFH4kzSJyRlrK6Je4JgwxBQA+bD8a9o/E9IGj1iu2OC95O6ecdev5+dQ3bhY5jzqmmyk9ffl933VdWNuft+velUFMdzPFFbVkVDibhA0Ek7awPMk7Ab0QFmCdpTxLj4jR4e/WjWG7DfFw4uEkXDsORHKefj617wLsscTDs7CCNQoCnqq5pY/wA2nlXRrODygACANAKVkbQ1Kd5YMniYgpGwnHL/AGXvo8MhPkDFQtw26is5Uqi8zpqTAA57mu3jDA7ilP8AaHgf9zcjkyk+QYVSmQmRtiAFxb7FYAOr3m3UqLQ+rIIZ56yNJ5a6HamzPcunMrILZ1HdYvE7gkgKfMHf1oB2QYDD2x1Jn1Y/nV+7FvLakkwTCyZAgTG0ajXyq0CRk7zXtBgM1o5SDlMgGNCJKkc9GA06E0yYbh0nNBj5mZdYG8ECdfQUqNiwc4USybgspE7xKkjl9tWOzfBsSsOLzD4zy6SQDJ18p8BU+YAsBcfj1aSROhcLsCFCLpHOF9+ZNGrOHKj5LQ8j/wDGh+CuFAA1tR4sXj3KQKt3A7aZbQHUEn/xpp94iQXb7EmGA/lEn30+6rWFwgAkrJP8Z/D+lQlCSEzyOiLB+8/dUuLCqp7oP85k+xmKyvT7zbnM/wBqOItreskLZzFjMoNIAGYkQTG0ePKrWGy3rMQCpGwECPKlP9p+KLYpV0yqndIEAksc3tAox2D4h8WyQSS6mDPPofI1J1IOmxK+nIBqAMdg/hXGUbcvKj/BeyF68AzD4SHm258l394o9hcAnx8zKCwGhPL+vjTJaetGYsggtjCsYM4b2Iwtpg5ti44+s4B9l2H30xKeQqhcxyroTr0Gp9qX+0PH7oISyGU7kgA6dCTMHwikHIuqmMPQ5WwI5KdYP9Kh4pwYXrZHOO6w3B66UpcP7QXjo5X/AFAT/wBJEe1Xv9pCsSI5d0yPXQRTP7eTZGH0I/WSs74z5lP1G8XMdibtstZfYHUGSD0O/t51b4ZYS463GEG3AyjRWgRrInY0L4/duPdNwjYQBz06/wAJ8KnwGJixnkggO2vPLJy+oBHtWYcLJk0htq7XUf8AjNWO12Py7x3xWFJsuFYggaFoEAnYRCtS1/ha5DdNkXXDQHVRmIjKZIEjXkKt8D48jIuYh7bjQnaJBKkHZhEa1nFuEMAWsM0Nq1uTBPdkxzJZoJ0GmvWqFx6TTfz94oZbFrAz8be3KfDCBtCCQft+qfWrmKwWLtWzca13N5BDQN57rHTxpTuBrcj5gW7wYmPEc4McxHrRjs/2yfCHJrcsTojHvKP8p5Hw2PhvRnpE5VZn4huCZj8YuOhRLptE8jEH/VyPjpRfgthbdsKDLHVydyx3JpZ47xa1euZ7Nn4M/MM0gnqAFGU+WlQ4HjJtkBiY89R5flSm6WvMohjPtpMeDdn00rW44ALHQAEnyFKmO41dw4+JHxbO5IHeUdSPrL7EVdw/adcTbCWQCWYF5JXRYOUnfUxp4GpArcmNsQxhuC2mUNdt5nbViT11A06CB6VleW+JX1GX4oEcgoj7QT9te0VQrnLsJh2OhGimCBv4ffR/HcEIVWSAIErrPmSSdT7aaVdRQvLb9Cr+FuSsfo+FUnHOmOlXSQYolaFYjF5yQDsdPzov2hX4ecfxaDyP6PtS5bw8nT3pmBO5nGzWp0xq4J20vWAFZEuqNvqN7gEH2pw4d+0PCvo+ayf84lf+ZZgecVzJLZA1P68+da32PIaUxulxMbqAud12ncBjUZAyMGU7FSCD6ilrtJjQbbKdQwII8DpXM+H8Uu2mJssVO5A+U+anQ/fU3Eu0t2/CtCGRJExvzB2HrSj05XjiOGcEbyXhnEf3YfCu/LqUbf0PSprvH1uNqpJCnKZk9Y0Ij3qr2is/Rgjk33gj74oFbuax126gnY+9FjyErEsoBjvwW4blsXNApuG2QFIAYBW+YzmkNp/Kae0Xurl+rEemtJ37K+Gi/axKPcXKWQhM4D5gD3wp1A1AkDXUHam25wrEWDIQ3E6rqY8VBJHpIqTKrl9UqwugXSYxYPiwIjM4P8DDMPTLE1PavZflyHxKlfwP30t4XiSPodDRrCcQdYhsw6Hf3ok6mtnEF+mvdYXw0kyXjwUa/bofaqHFLiiZVYUfWMmftqLG8WuPoFI8QzfbDKBQxsM961GVUOsl5MDqJJ39Ko8RObH3k/hvdUYldqcN+8X7Vq2fpQCzGNAH9IgdPEdZojwDswMPdRrbGIIYHXMY0PhHQdaNYHgHwQzMQzsZZgZ01gTG351bSJ2gjXegJ1g6YytBFyPinCTcSVYqRzDFT5SpGnhSxjOCYvQLdZY3K3LoYkDnLdYOlMtot+8lxcGTTMhjYifeasDEs1tZEsWaABqVnu/h71HpdBsZUwDn1ibh+zl+3JF0gmf/ALjTMNEydTOT2PUzXv8AC7zXBGdlVubf599Vgwsb7keNdJ/w5o1QqY10/Gq5wjDcjz/tS9GUG9pM+av8f9xMxHEMYmpUEQPnVOigarlkAsT/AO2BzmvcNxTEgybaAMdO68AErGoOuj//AMj/ABd1rvWLafMRLTAJkmBJjrp0oVjuPIg7h+a0LiEmA3ehlg6lh060OhRyt+0V47sNtve4L/xK4RrZUzBgMw3Fs8163Av+hvKqfEuJBsK+mUsrDLv8txcwkcwVkfy0VfhN7FNLDJZLI6lgVurlOcKLZAEToS8kxz0AH9rMP8JrZmQQZJjUliDIGwP410enBLW0n0aF8og7C434JRl76XIXKNj4kcivvE038M418NgNdYPw2ILATtmUwQCNA2UnlSNhOHBHkklIJykZht0zAHTn99X8OvOAM2sAACOQAG1dHTakmATTbRvxPDbbTChlbTQkFZPWZGp0nahx7J2w+VnumCBDtCgROYMwJjXXU/KdJqvguLMsTJ6EGGHrz9aNYa/ccHJcJn6py6HwV9F8galCZBsp2jtaH4hE3jdu3bQvYtqcuj5mdtf4gDpHhyodw/iF1jOiKNTlUD08zR7HWCGPxTOvy6R46DT+9Cr1wbKAANgNqnyuy+VuZbhxB914mXzcuW2C3AGMgA5j/QfbS5YabXwxoAx15nlHSKP/ABGQMI1k+NLS5lthhEFmn30oVNjyygKgcHLuKPE8ezbBhnafKsqB2kyRr51lNAb5xTPhs0Nv56x8xDZX9quYcwKDtdBOk+tEMPju7AEsN/71uoVfadosF+LaB+214F7Q55Sx9wB+NBbFS8exBe+WaJygadJJ/GqSOafjqp851TBsrES9Pqf16CocQhPOKktsfKvb0RT5NBmeD0PI8qJNqASNwKGXwDRDDYjOuu8x91O6c7lTBfixLWO72GaTqBP/ACmfwpaucqZrCZlZf4gfuilkgwR+vH9eFQZE0ZGWUBtSgzt3YrD2f8NsWXW073Zch1DKS5LgFSCNF5kiMporc4HbXVL1uzl0AtYi4ij/ANtTk9xXOsL2xe5gv3ZbVtA1sWmcSWIAE9IkA9dzQe7wu2GMoseQoFTvMJj/AMYwlsGW4lh7jgfLc+Gtw+Au2spHqjUGftMiAFL7lAO8rIVfNJBQOkrpvmBAMiG3paXAL9Vco6g6ew3NagMCSQIjQHn4xyojjVuRCDsvBjvw3tfbd0S3eIVgc3xJZ0K9GfU5p+tO2m9WW7Rv8R7aYjuqpa2xVYZgFOW4Y+QloGXKfon12oD2K7KfGujEX0HwkAKZ4Cu0gAxMlVEmeZiJ1rpNq9h3MAeAVY8o13qRsQ1ELHjKaswDe7V2mNkI6EXCM5Y6WwVaJZfkYuMkNBkxWq8bVfjggH4Shk7w7xILEER3QD3ZE6zppTJ+524ME6aQV0nptB0qz/g6xrB9F5dI29IrQhHEJm1bGJtzjdtrllQE+ltm6R8QAFlXNkJ8dRr0Omhq7g+MuxV8PbDkN9J9Dd+jXN3chJIzsoJgjRsuYKCYbLFlFbRBmjXSDHtrV0YyBt91GSTFAVxBfDON4hviG5auBWUfAGQK5+fVwD9ExGWQ0AdAdKq8MtcRuPbOJtWQ1ktmKtFq+rJHy95lZWgyRyOgnRgtY5TtMeVQ8V7QpYSRqx+Vf1y/XkG5mEVF+92KS1rcvO7G41xEHdKu0lgrDX4ILTDSdFE8jDgOAWbGqrLD6x1Pp0+/Wr1i47TcumXb2A5KOgFbkTXqg0OZXZM36NL/AGu4Pmt5l5CD5bg00Za0vW8wINEpo3MIsTknC77KtwGdQFWeRkFo9B9tECdF/kH3UQ452fNtiyCV6dKHA91fAEH3J/GumrBk2kTAhpAGovw7GQI58j+FCmtwas4cc+lYpqeMh4ldl6F3T4keVXcQ8uT0qsuGJ1PPYfifCo866slidLp8mnHUjfEHKWO5k+9DsBZDWIPPN/3GjGJwEW2JNDOFj6JfX7zSWGkSjEQz+x/SAbgykg7jSspiuYFGMlQSayt8QRZ6VuxjJ/swQBcd8qE+BOu2w8Kpvcs2lLvIB0Vj9aecAOR6x6V7WVKpNV6w8+Zylk3FPi2JV7zMk5TET5D7Kroaysrq4xQAnOJveN/Z/siXAe6YX+EHU+ZG3kKfOH8IsosLbQegn351lZXNyZWdqJ2nTx41UbCVOL8EsusNbU+grm3E+GizdKqe5uAeXKvKyquiYjKBe0V1SDw7reRYW5DDz+/SqnG+Hm2/xF0BM+Tf1rKyq+t2dTIsO6mS8JaUYjuw0EDbadvwowDmIIEnx5RWVlJEKW0TTQwObQJ8gCNPP+9WOE8LXEXQpHcXvOZOYqDtOpBO2m01lZWTZ0i/aa6oAGVFAhVI22XcAR4VSxNxbIyknNIBBGwjqvhWVlSYzTnGOIytgYQOHyoX5FARl2Oh01M7CZ8KlFxokhSPIa/j71lZW4ztGLvN2xmkZQCOYA/pVrD4xG2I9VNe1lNuEVFTa2ipJQDTkBAPj50AKG/fNw/KphR5aTWVlE20Q3NQkK2ivaykT00Nak1lZWzxkF+0GGtAsXwFM4Yg5Z7wETHOJ0mvaymKSIBEocT/AHdY+HaYrzlgG9IAg+4oZxFAGK2mld5OhAjY9T5VlZVAYxZUGC0t6ld/Hb9CrljCVlZWGMWecUUC03lQHhY+hTyrKypXluD4vaWDWVlZSp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154" name="Picture 2" descr="http://www.mcwdn.org/Graphs/ColGraphF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2650899"/>
          </a:xfrm>
          <a:prstGeom prst="rect">
            <a:avLst/>
          </a:prstGeom>
          <a:noFill/>
        </p:spPr>
      </p:pic>
      <p:pic>
        <p:nvPicPr>
          <p:cNvPr id="49156" name="Picture 4" descr="http://www.codeproject.com/KB/web-image/458890/FusionChart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788" y="3501008"/>
            <a:ext cx="3739211" cy="3487129"/>
          </a:xfrm>
          <a:prstGeom prst="rect">
            <a:avLst/>
          </a:prstGeom>
          <a:noFill/>
        </p:spPr>
      </p:pic>
      <p:pic>
        <p:nvPicPr>
          <p:cNvPr id="49158" name="Picture 6" descr="http://www.edrawsoft.com/images/examples/Process-Flowch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3592"/>
            <a:ext cx="3203848" cy="3838779"/>
          </a:xfrm>
          <a:prstGeom prst="rect">
            <a:avLst/>
          </a:prstGeom>
          <a:noFill/>
        </p:spPr>
      </p:pic>
      <p:sp>
        <p:nvSpPr>
          <p:cNvPr id="13" name="Alternativna obdelava 12"/>
          <p:cNvSpPr/>
          <p:nvPr/>
        </p:nvSpPr>
        <p:spPr>
          <a:xfrm>
            <a:off x="1043608" y="5661248"/>
            <a:ext cx="2232248" cy="7200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FLIPCHART</a:t>
            </a:r>
            <a:endParaRPr lang="en-GB" dirty="0"/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6950" y="1"/>
            <a:ext cx="333705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 descr="http://timdyson.files.wordpress.com/2010/01/slide_bullet_poin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052736"/>
            <a:ext cx="3106434" cy="2331294"/>
          </a:xfrm>
          <a:prstGeom prst="rect">
            <a:avLst/>
          </a:prstGeom>
          <a:noFill/>
        </p:spPr>
      </p:pic>
      <p:pic>
        <p:nvPicPr>
          <p:cNvPr id="49165" name="Picture 13" descr="Bullies Pos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068960"/>
            <a:ext cx="1952625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11131-C8F7-574B-B0FE-872F06450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0871"/>
            <a:ext cx="5184576" cy="66362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DE2EAC-85BD-6240-9CE3-CFA4A795BCD0}"/>
              </a:ext>
            </a:extLst>
          </p:cNvPr>
          <p:cNvSpPr/>
          <p:nvPr/>
        </p:nvSpPr>
        <p:spPr>
          <a:xfrm rot="16200000">
            <a:off x="-1114109" y="3399193"/>
            <a:ext cx="37129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hlinkClick r:id="rId3"/>
              </a:rPr>
              <a:t>http://www.businessenglishonskype.hu/index.php/business-skills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11923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91264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663300"/>
                </a:solidFill>
              </a:rPr>
              <a:t>How to begin a teaching unit concerning the use of materials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928992" cy="5661248"/>
          </a:xfrm>
        </p:spPr>
        <p:txBody>
          <a:bodyPr>
            <a:noAutofit/>
          </a:bodyPr>
          <a:lstStyle/>
          <a:p>
            <a:r>
              <a:rPr lang="en-GB" sz="3400" dirty="0"/>
              <a:t>Start with </a:t>
            </a:r>
            <a:r>
              <a:rPr lang="en-GB" sz="3400" dirty="0">
                <a:solidFill>
                  <a:srgbClr val="C00000"/>
                </a:solidFill>
              </a:rPr>
              <a:t>visuals/real objects </a:t>
            </a:r>
            <a:r>
              <a:rPr lang="en-GB" sz="3400" dirty="0"/>
              <a:t>and brainstorm </a:t>
            </a:r>
            <a:r>
              <a:rPr lang="en-GB" sz="3400" dirty="0">
                <a:solidFill>
                  <a:srgbClr val="C00000"/>
                </a:solidFill>
              </a:rPr>
              <a:t>existing knowledge</a:t>
            </a:r>
          </a:p>
          <a:p>
            <a:r>
              <a:rPr lang="en-GB" sz="3400" dirty="0"/>
              <a:t>Start with an activity which raises </a:t>
            </a:r>
            <a:r>
              <a:rPr lang="en-GB" sz="3400" dirty="0">
                <a:solidFill>
                  <a:srgbClr val="C00000"/>
                </a:solidFill>
              </a:rPr>
              <a:t>awareness </a:t>
            </a:r>
            <a:r>
              <a:rPr lang="en-GB" sz="3400" dirty="0"/>
              <a:t>and sets </a:t>
            </a:r>
            <a:r>
              <a:rPr lang="en-GB" sz="3400" dirty="0">
                <a:solidFill>
                  <a:srgbClr val="C00000"/>
                </a:solidFill>
              </a:rPr>
              <a:t>questions</a:t>
            </a:r>
          </a:p>
          <a:p>
            <a:r>
              <a:rPr lang="en-GB" sz="3400" dirty="0"/>
              <a:t>Start with a </a:t>
            </a:r>
            <a:r>
              <a:rPr lang="en-GB" sz="3400" dirty="0">
                <a:solidFill>
                  <a:srgbClr val="C00000"/>
                </a:solidFill>
              </a:rPr>
              <a:t>presentation</a:t>
            </a:r>
            <a:r>
              <a:rPr lang="en-GB" sz="3400" dirty="0"/>
              <a:t> which introduces concepts and language </a:t>
            </a:r>
            <a:r>
              <a:rPr lang="en-GB" sz="2800" dirty="0"/>
              <a:t>(think also about the respective role and importance of the texts in the presentation, and of the teacher talk which accompanies these).</a:t>
            </a:r>
            <a:endParaRPr lang="en-GB" sz="3400" dirty="0"/>
          </a:p>
          <a:p>
            <a:r>
              <a:rPr lang="en-GB" sz="3400" dirty="0"/>
              <a:t>Start with a </a:t>
            </a:r>
            <a:r>
              <a:rPr lang="en-GB" sz="3400" dirty="0">
                <a:solidFill>
                  <a:srgbClr val="C00000"/>
                </a:solidFill>
              </a:rPr>
              <a:t>linear text </a:t>
            </a:r>
            <a:r>
              <a:rPr lang="en-GB" sz="3400" dirty="0"/>
              <a:t>which introduces the ideas.</a:t>
            </a:r>
          </a:p>
          <a:p>
            <a:r>
              <a:rPr lang="en-GB" sz="3400" dirty="0"/>
              <a:t>Start with a set of </a:t>
            </a:r>
            <a:r>
              <a:rPr lang="en-GB" sz="3400" dirty="0">
                <a:solidFill>
                  <a:srgbClr val="C00000"/>
                </a:solidFill>
              </a:rPr>
              <a:t>questions.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0"/>
            <a:ext cx="5256584" cy="82272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0033CC"/>
                </a:solidFill>
              </a:rPr>
              <a:t>EVALUATING TEXTS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9036496" cy="5688632"/>
          </a:xfrm>
        </p:spPr>
        <p:txBody>
          <a:bodyPr>
            <a:noAutofit/>
          </a:bodyPr>
          <a:lstStyle/>
          <a:p>
            <a:r>
              <a:rPr lang="en-GB" sz="3300" dirty="0"/>
              <a:t>the </a:t>
            </a:r>
            <a:r>
              <a:rPr lang="en-GB" sz="3300" b="1" dirty="0">
                <a:solidFill>
                  <a:srgbClr val="C00000"/>
                </a:solidFill>
              </a:rPr>
              <a:t>focus </a:t>
            </a:r>
            <a:r>
              <a:rPr lang="en-GB" sz="3300" dirty="0"/>
              <a:t>of the ‘message’ (Is it the </a:t>
            </a:r>
            <a:r>
              <a:rPr lang="en-GB" sz="3300" b="1" dirty="0">
                <a:solidFill>
                  <a:srgbClr val="0033CC"/>
                </a:solidFill>
              </a:rPr>
              <a:t>content</a:t>
            </a:r>
            <a:r>
              <a:rPr lang="en-GB" sz="3300" dirty="0"/>
              <a:t> you want?)</a:t>
            </a:r>
          </a:p>
          <a:p>
            <a:r>
              <a:rPr lang="en-GB" sz="3300" dirty="0"/>
              <a:t>The </a:t>
            </a:r>
            <a:r>
              <a:rPr lang="en-GB" sz="3300" b="1" dirty="0">
                <a:solidFill>
                  <a:srgbClr val="C00000"/>
                </a:solidFill>
              </a:rPr>
              <a:t>clarity</a:t>
            </a:r>
            <a:r>
              <a:rPr lang="en-GB" sz="3300" dirty="0"/>
              <a:t> of the ‘message’ (is it expressed in an accessible way?)</a:t>
            </a:r>
          </a:p>
          <a:p>
            <a:r>
              <a:rPr lang="en-GB" sz="3300" dirty="0"/>
              <a:t>The </a:t>
            </a:r>
            <a:r>
              <a:rPr lang="en-GB" sz="3300" b="1" dirty="0">
                <a:solidFill>
                  <a:srgbClr val="C00000"/>
                </a:solidFill>
              </a:rPr>
              <a:t>mix</a:t>
            </a:r>
            <a:r>
              <a:rPr lang="en-GB" sz="3300" dirty="0"/>
              <a:t> of textual styles for presentation (does it have visuals, tables, diagrams, graphics as well as text which can be heard or read, including bulleted and continuous prose?)</a:t>
            </a:r>
          </a:p>
          <a:p>
            <a:r>
              <a:rPr lang="en-GB" sz="3300" dirty="0"/>
              <a:t>The level of </a:t>
            </a:r>
            <a:r>
              <a:rPr lang="en-GB" sz="3300" b="1" dirty="0">
                <a:solidFill>
                  <a:srgbClr val="C00000"/>
                </a:solidFill>
              </a:rPr>
              <a:t>subject-specific specialist vocabulary </a:t>
            </a:r>
            <a:r>
              <a:rPr lang="en-GB" sz="3300" dirty="0"/>
              <a:t>(is it the right amount and are they the right words?)</a:t>
            </a:r>
          </a:p>
          <a:p>
            <a:endParaRPr lang="en-GB" sz="33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5256213" cy="822325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0033CC"/>
                </a:solidFill>
              </a:rPr>
              <a:t>EVALUATING TEXTS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quarter" idx="4294967295"/>
          </p:nvPr>
        </p:nvSpPr>
        <p:spPr>
          <a:xfrm>
            <a:off x="0" y="1052513"/>
            <a:ext cx="9036050" cy="4967287"/>
          </a:xfrm>
        </p:spPr>
        <p:txBody>
          <a:bodyPr>
            <a:noAutofit/>
          </a:bodyPr>
          <a:lstStyle/>
          <a:p>
            <a:r>
              <a:rPr lang="en-GB" sz="3600" dirty="0"/>
              <a:t>The level of </a:t>
            </a:r>
            <a:r>
              <a:rPr lang="en-GB" sz="3600" b="1" dirty="0">
                <a:solidFill>
                  <a:srgbClr val="C00000"/>
                </a:solidFill>
              </a:rPr>
              <a:t>general vocabulary </a:t>
            </a:r>
            <a:r>
              <a:rPr lang="en-GB" sz="3200" dirty="0"/>
              <a:t>(</a:t>
            </a:r>
            <a:r>
              <a:rPr lang="sl-SI" sz="3200" dirty="0"/>
              <a:t>a</a:t>
            </a:r>
            <a:r>
              <a:rPr lang="en-GB" sz="3200" dirty="0"/>
              <a:t>re there complex words which are not necessary?)</a:t>
            </a:r>
          </a:p>
          <a:p>
            <a:r>
              <a:rPr lang="en-GB" sz="3600" dirty="0"/>
              <a:t>The level of </a:t>
            </a:r>
            <a:r>
              <a:rPr lang="en-GB" sz="3600" b="1" dirty="0">
                <a:solidFill>
                  <a:srgbClr val="C00000"/>
                </a:solidFill>
              </a:rPr>
              <a:t>grammatical/syntactical complexity </a:t>
            </a:r>
            <a:r>
              <a:rPr lang="en-GB" sz="3200" dirty="0"/>
              <a:t>(are the phrases and sentences too complicated and/or is the use of grammar more complex than is needed?)</a:t>
            </a:r>
          </a:p>
          <a:p>
            <a:r>
              <a:rPr lang="en-GB" sz="3600" dirty="0"/>
              <a:t>The </a:t>
            </a:r>
            <a:r>
              <a:rPr lang="en-GB" sz="3600" b="1" dirty="0">
                <a:solidFill>
                  <a:srgbClr val="C00000"/>
                </a:solidFill>
              </a:rPr>
              <a:t>clarity</a:t>
            </a:r>
            <a:r>
              <a:rPr lang="en-GB" sz="3600" dirty="0"/>
              <a:t> of the </a:t>
            </a:r>
            <a:r>
              <a:rPr lang="en-GB" sz="3600" b="1" dirty="0">
                <a:solidFill>
                  <a:srgbClr val="C00000"/>
                </a:solidFill>
              </a:rPr>
              <a:t>thread of thinking </a:t>
            </a:r>
            <a:r>
              <a:rPr lang="en-GB" sz="3200" dirty="0"/>
              <a:t>(is this overt? Is inference or integration needed?)</a:t>
            </a:r>
            <a:endParaRPr lang="en-GB" sz="3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419872" y="623731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OVERT: not </a:t>
            </a:r>
            <a:r>
              <a:rPr lang="sl-SI" sz="2000" dirty="0" err="1"/>
              <a:t>hidden</a:t>
            </a:r>
            <a:r>
              <a:rPr lang="sl-SI" sz="2000" dirty="0"/>
              <a:t> or </a:t>
            </a:r>
            <a:r>
              <a:rPr lang="sl-SI" sz="2000" dirty="0" err="1"/>
              <a:t>secret</a:t>
            </a:r>
            <a:endParaRPr lang="en-GB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3AAB81-F53B-2345-B4D4-29258E319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55320"/>
            <a:ext cx="2592288" cy="3287615"/>
          </a:xfrm>
          <a:prstGeom prst="rect">
            <a:avLst/>
          </a:prstGeom>
        </p:spPr>
      </p:pic>
      <p:sp>
        <p:nvSpPr>
          <p:cNvPr id="3" name="Pravokotnik 7">
            <a:extLst>
              <a:ext uri="{FF2B5EF4-FFF2-40B4-BE49-F238E27FC236}">
                <a16:creationId xmlns:a16="http://schemas.microsoft.com/office/drawing/2014/main" id="{91A23791-2B43-D74C-A476-A12628672A32}"/>
              </a:ext>
            </a:extLst>
          </p:cNvPr>
          <p:cNvSpPr/>
          <p:nvPr/>
        </p:nvSpPr>
        <p:spPr>
          <a:xfrm>
            <a:off x="3045734" y="92929"/>
            <a:ext cx="3108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PHOTOSYNTHESIS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FB580-EBAA-3B41-B0AE-C351194A8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94" y="3284984"/>
            <a:ext cx="2744705" cy="3557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CDAA8-4124-DF4C-8B76-A0D7355F7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2" y="45288"/>
            <a:ext cx="3030521" cy="304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D795C7-E014-A046-AA70-49087C810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958" y="480429"/>
            <a:ext cx="3489042" cy="2614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DDF5F8-5892-FD46-8FE1-067F89B1E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710" y="3712335"/>
            <a:ext cx="3667407" cy="27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42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62404" y="662637"/>
            <a:ext cx="6377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Science and Technology Education from FT Exploring. </a:t>
            </a:r>
            <a:endParaRPr lang="en-GB" sz="2400" dirty="0"/>
          </a:p>
        </p:txBody>
      </p:sp>
      <p:sp>
        <p:nvSpPr>
          <p:cNvPr id="7" name="Pravokotnik 6"/>
          <p:cNvSpPr/>
          <p:nvPr/>
        </p:nvSpPr>
        <p:spPr>
          <a:xfrm>
            <a:off x="362404" y="1147222"/>
            <a:ext cx="7385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2"/>
              </a:rPr>
              <a:t>http://www.ftexploring.com/photosyn/photosynth.html</a:t>
            </a:r>
            <a:endParaRPr lang="en-GB" sz="2000" b="1" dirty="0"/>
          </a:p>
        </p:txBody>
      </p:sp>
      <p:sp>
        <p:nvSpPr>
          <p:cNvPr id="8" name="Pravokotnik 7"/>
          <p:cNvSpPr/>
          <p:nvPr/>
        </p:nvSpPr>
        <p:spPr>
          <a:xfrm>
            <a:off x="3045734" y="92929"/>
            <a:ext cx="3108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PHOTOSYNTHESIS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3" name="Zaokroži en kot pravokotnika 12"/>
          <p:cNvSpPr/>
          <p:nvPr/>
        </p:nvSpPr>
        <p:spPr>
          <a:xfrm>
            <a:off x="0" y="4077072"/>
            <a:ext cx="9036496" cy="2780928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buFont typeface="Arial" pitchFamily="34" charset="0"/>
              <a:buChar char="•"/>
            </a:pPr>
            <a:r>
              <a:rPr lang="sl-SI" sz="2800" dirty="0"/>
              <a:t> </a:t>
            </a:r>
            <a:r>
              <a:rPr lang="en-GB" sz="2800" dirty="0"/>
              <a:t>What to select?</a:t>
            </a:r>
          </a:p>
          <a:p>
            <a:pPr lvl="1">
              <a:buFont typeface="Arial" pitchFamily="34" charset="0"/>
              <a:buChar char="•"/>
            </a:pPr>
            <a:r>
              <a:rPr lang="sl-SI" sz="2800" dirty="0"/>
              <a:t> </a:t>
            </a:r>
            <a:r>
              <a:rPr lang="en-GB" sz="2800" dirty="0"/>
              <a:t>How to combine it?</a:t>
            </a:r>
          </a:p>
          <a:p>
            <a:pPr lvl="1">
              <a:buFont typeface="Arial" pitchFamily="34" charset="0"/>
              <a:buChar char="•"/>
            </a:pPr>
            <a:r>
              <a:rPr lang="sl-SI" sz="2800" dirty="0"/>
              <a:t> </a:t>
            </a:r>
            <a:r>
              <a:rPr lang="en-GB" sz="2800" dirty="0"/>
              <a:t>Which order to use it in?</a:t>
            </a:r>
          </a:p>
          <a:p>
            <a:pPr lvl="1">
              <a:buFont typeface="Arial" pitchFamily="34" charset="0"/>
              <a:buChar char="•"/>
            </a:pPr>
            <a:r>
              <a:rPr lang="sl-SI" sz="2800" dirty="0"/>
              <a:t> </a:t>
            </a:r>
            <a:r>
              <a:rPr lang="en-GB" sz="2800" dirty="0"/>
              <a:t>How to target different ability</a:t>
            </a:r>
            <a:r>
              <a:rPr lang="sl-SI" sz="2800" dirty="0"/>
              <a:t> </a:t>
            </a:r>
            <a:r>
              <a:rPr lang="en-GB" sz="2800" dirty="0"/>
              <a:t>levels with different elements?</a:t>
            </a:r>
          </a:p>
          <a:p>
            <a:pPr lvl="1">
              <a:buFont typeface="Arial" pitchFamily="34" charset="0"/>
              <a:buChar char="•"/>
            </a:pPr>
            <a:r>
              <a:rPr lang="sl-SI" sz="2800" dirty="0"/>
              <a:t> </a:t>
            </a:r>
            <a:r>
              <a:rPr lang="en-GB" sz="2800" dirty="0"/>
              <a:t>Which sections of the text need modification?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D64E3B-1672-2E4D-8135-C5D4B2DECCFB}"/>
              </a:ext>
            </a:extLst>
          </p:cNvPr>
          <p:cNvSpPr/>
          <p:nvPr/>
        </p:nvSpPr>
        <p:spPr>
          <a:xfrm>
            <a:off x="362404" y="2044878"/>
            <a:ext cx="5328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https://www.youtube.com/watch?v=UPBMG5EYydo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795164-37D3-E24A-BAE4-9CCC4F033752}"/>
              </a:ext>
            </a:extLst>
          </p:cNvPr>
          <p:cNvSpPr/>
          <p:nvPr/>
        </p:nvSpPr>
        <p:spPr>
          <a:xfrm>
            <a:off x="251519" y="1675546"/>
            <a:ext cx="5328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oboto"/>
              </a:rPr>
              <a:t>Photosynthesis | Educational Video for Kids</a:t>
            </a:r>
            <a:endParaRPr lang="en-GB" b="0" i="0" dirty="0">
              <a:effectLst/>
              <a:latin typeface="Robot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9A8A44-26DF-1142-AF47-D3F2C1B66697}"/>
              </a:ext>
            </a:extLst>
          </p:cNvPr>
          <p:cNvSpPr/>
          <p:nvPr/>
        </p:nvSpPr>
        <p:spPr>
          <a:xfrm>
            <a:off x="224573" y="254242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Roboto"/>
              </a:rPr>
              <a:t>Photosynthesis </a:t>
            </a:r>
            <a:endParaRPr lang="en-GB" b="0" i="0" dirty="0">
              <a:effectLst/>
              <a:latin typeface="Robot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056588-376E-0945-9FF4-B3245A97EC11}"/>
              </a:ext>
            </a:extLst>
          </p:cNvPr>
          <p:cNvSpPr/>
          <p:nvPr/>
        </p:nvSpPr>
        <p:spPr>
          <a:xfrm>
            <a:off x="1872477" y="2545830"/>
            <a:ext cx="48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https://www.youtube.com/watch?v=yHVhM-pLRXk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53C500-4A9C-214C-8C82-88DD48392479}"/>
              </a:ext>
            </a:extLst>
          </p:cNvPr>
          <p:cNvSpPr/>
          <p:nvPr/>
        </p:nvSpPr>
        <p:spPr>
          <a:xfrm>
            <a:off x="155272" y="3527953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https://www.youtube.com/watch?v=D1Ymc311XS8&amp;t=1s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5E0244-B9D3-3044-B799-6880AEA0A4B9}"/>
              </a:ext>
            </a:extLst>
          </p:cNvPr>
          <p:cNvSpPr/>
          <p:nvPr/>
        </p:nvSpPr>
        <p:spPr>
          <a:xfrm>
            <a:off x="224573" y="29288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Roboto"/>
              </a:rPr>
              <a:t>Photosynthesis | The </a:t>
            </a:r>
            <a:r>
              <a:rPr lang="en-GB" sz="1600" dirty="0" err="1">
                <a:latin typeface="Roboto"/>
              </a:rPr>
              <a:t>Dr.</a:t>
            </a:r>
            <a:r>
              <a:rPr lang="en-GB" sz="1600" dirty="0">
                <a:latin typeface="Roboto"/>
              </a:rPr>
              <a:t> </a:t>
            </a:r>
            <a:r>
              <a:rPr lang="en-GB" sz="1600" dirty="0" err="1">
                <a:latin typeface="Roboto"/>
              </a:rPr>
              <a:t>Binocs</a:t>
            </a:r>
            <a:r>
              <a:rPr lang="en-GB" sz="1600" dirty="0">
                <a:latin typeface="Roboto"/>
              </a:rPr>
              <a:t> Show | Learn Videos For Kids</a:t>
            </a:r>
            <a:endParaRPr lang="en-GB" sz="1600" b="0" i="0" dirty="0">
              <a:effectLst/>
              <a:latin typeface="Robot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79C715-7916-404E-BA5E-E27DC2B1DB7F}"/>
              </a:ext>
            </a:extLst>
          </p:cNvPr>
          <p:cNvSpPr/>
          <p:nvPr/>
        </p:nvSpPr>
        <p:spPr>
          <a:xfrm rot="5400000">
            <a:off x="6533451" y="2244933"/>
            <a:ext cx="457200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sz="1600" dirty="0">
                <a:hlinkClick r:id="rId6"/>
              </a:rPr>
              <a:t>https://www.ducksters.com/science/photosynthesis.php</a:t>
            </a:r>
            <a:endParaRPr lang="en-GB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C0ADDB-4773-6546-A219-DE9AFF00951B}"/>
              </a:ext>
            </a:extLst>
          </p:cNvPr>
          <p:cNvSpPr/>
          <p:nvPr/>
        </p:nvSpPr>
        <p:spPr>
          <a:xfrm>
            <a:off x="4283968" y="4221088"/>
            <a:ext cx="41409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https://www.coolkidfacts.com/photosynthesis-for-kids/</a:t>
            </a:r>
            <a:endParaRPr lang="en-GB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9C6A63-3CDC-6F42-9586-49BADFD746FE}"/>
              </a:ext>
            </a:extLst>
          </p:cNvPr>
          <p:cNvSpPr/>
          <p:nvPr/>
        </p:nvSpPr>
        <p:spPr>
          <a:xfrm rot="5400000">
            <a:off x="6090626" y="26953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hlinkClick r:id="rId8"/>
              </a:rPr>
              <a:t>https://www.scienceforkidsclub.com/photosynthesis.html</a:t>
            </a:r>
            <a:endParaRPr lang="en-GB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2733B8-FB4B-4C4F-A3B6-B6814195CC05}"/>
              </a:ext>
            </a:extLst>
          </p:cNvPr>
          <p:cNvSpPr/>
          <p:nvPr/>
        </p:nvSpPr>
        <p:spPr>
          <a:xfrm rot="5400000">
            <a:off x="5761550" y="1948753"/>
            <a:ext cx="3948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6"/>
              </a:rPr>
              <a:t>https://www.ducksters.com/science/photosynthesis.php</a:t>
            </a:r>
            <a:endParaRPr lang="en-GB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1574CD8-4176-55B3-210A-D5861C13D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1"/>
            <a:ext cx="725103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CEDA0-A028-EC17-9CE1-9B415AEA0295}"/>
              </a:ext>
            </a:extLst>
          </p:cNvPr>
          <p:cNvSpPr txBox="1"/>
          <p:nvPr/>
        </p:nvSpPr>
        <p:spPr>
          <a:xfrm rot="16200000">
            <a:off x="-2635252" y="3243562"/>
            <a:ext cx="681337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50" dirty="0"/>
              <a:t>https://assets.publishing.service.gov.uk/government/uploads/system/uploads/attachment_data/file/335158/PRIMARY_national_curriculum_-_Mathematics_220714.pdf</a:t>
            </a:r>
          </a:p>
        </p:txBody>
      </p:sp>
    </p:spTree>
    <p:extLst>
      <p:ext uri="{BB962C8B-B14F-4D97-AF65-F5344CB8AC3E}">
        <p14:creationId xmlns:p14="http://schemas.microsoft.com/office/powerpoint/2010/main" val="1057486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/>
              <a:t>Less commonly taught topics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/>
          <a:lstStyle/>
          <a:p>
            <a:r>
              <a:rPr lang="en-GB" dirty="0"/>
              <a:t>May be difficult to find materials </a:t>
            </a:r>
          </a:p>
          <a:p>
            <a:r>
              <a:rPr lang="en-GB" dirty="0"/>
              <a:t>The texts may be at a higher level and in more complex continuous text format</a:t>
            </a:r>
          </a:p>
          <a:p>
            <a:r>
              <a:rPr lang="en-GB" dirty="0"/>
              <a:t>A strong need for modifying the text (into bullet points </a:t>
            </a:r>
            <a:r>
              <a:rPr lang="en-GB" dirty="0" err="1"/>
              <a:t>opr</a:t>
            </a:r>
            <a:r>
              <a:rPr lang="en-GB" dirty="0"/>
              <a:t> tabular form)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75856" y="18864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WATER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595" y="0"/>
            <a:ext cx="7110694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avokotnik 3"/>
          <p:cNvSpPr/>
          <p:nvPr/>
        </p:nvSpPr>
        <p:spPr>
          <a:xfrm>
            <a:off x="3347864" y="6453336"/>
            <a:ext cx="523832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/>
              <a:t>http://www.askaboutireland.ie/learning-zone/primary-students/3rd-+-4th-class/science/science-full-story/water-a-very-important-pa/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68" y="188640"/>
            <a:ext cx="8576396" cy="631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otnik 2"/>
          <p:cNvSpPr/>
          <p:nvPr/>
        </p:nvSpPr>
        <p:spPr>
          <a:xfrm>
            <a:off x="3347864" y="6453336"/>
            <a:ext cx="523832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/>
              <a:t>http://www.askaboutireland.ie/learning-zone/primary-students/3rd-+-4th-class/science/science-full-story/water-a-very-important-pa/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How much new content material can we introduce in a lesson?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914400" y="2924944"/>
            <a:ext cx="7772400" cy="3094856"/>
          </a:xfrm>
        </p:spPr>
        <p:txBody>
          <a:bodyPr/>
          <a:lstStyle/>
          <a:p>
            <a:r>
              <a:rPr lang="sl-SI" dirty="0"/>
              <a:t>New </a:t>
            </a:r>
            <a:r>
              <a:rPr lang="sl-SI" dirty="0" err="1"/>
              <a:t>content</a:t>
            </a:r>
            <a:endParaRPr lang="sl-SI" dirty="0"/>
          </a:p>
          <a:p>
            <a:r>
              <a:rPr lang="sl-SI" dirty="0"/>
              <a:t>New </a:t>
            </a:r>
            <a:r>
              <a:rPr lang="sl-SI" dirty="0" err="1"/>
              <a:t>language</a:t>
            </a:r>
            <a:endParaRPr lang="sl-SI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i 2"/>
          <p:cNvSpPr/>
          <p:nvPr/>
        </p:nvSpPr>
        <p:spPr>
          <a:xfrm>
            <a:off x="2051720" y="1124744"/>
            <a:ext cx="5328592" cy="4824536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Raven puščični konektor 4"/>
          <p:cNvCxnSpPr/>
          <p:nvPr/>
        </p:nvCxnSpPr>
        <p:spPr>
          <a:xfrm flipV="1">
            <a:off x="4644008" y="90872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konektor 6"/>
          <p:cNvCxnSpPr/>
          <p:nvPr/>
        </p:nvCxnSpPr>
        <p:spPr>
          <a:xfrm flipH="1">
            <a:off x="1475656" y="357301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/>
          <p:cNvCxnSpPr/>
          <p:nvPr/>
        </p:nvCxnSpPr>
        <p:spPr>
          <a:xfrm>
            <a:off x="4644008" y="58052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konektor 17"/>
          <p:cNvCxnSpPr/>
          <p:nvPr/>
        </p:nvCxnSpPr>
        <p:spPr>
          <a:xfrm>
            <a:off x="7164288" y="36450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3347864" y="2606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NEW  CONTENT</a:t>
            </a:r>
            <a:endParaRPr lang="en-GB" sz="2400" b="1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0" y="3356992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FAMILIAR LANGAUGE</a:t>
            </a:r>
            <a:endParaRPr lang="en-GB" sz="2400" b="1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3635896" y="630932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FAMILIAR CONTENT</a:t>
            </a:r>
            <a:endParaRPr lang="en-GB" sz="2400" b="1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7380312" y="3212976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NEW LANGUAGE</a:t>
            </a:r>
            <a:endParaRPr lang="en-GB" dirty="0"/>
          </a:p>
        </p:txBody>
      </p:sp>
      <p:sp>
        <p:nvSpPr>
          <p:cNvPr id="30" name="Navzdol ukrivljena puščica 29"/>
          <p:cNvSpPr/>
          <p:nvPr/>
        </p:nvSpPr>
        <p:spPr>
          <a:xfrm rot="19305952">
            <a:off x="498784" y="1186339"/>
            <a:ext cx="4171476" cy="1112381"/>
          </a:xfrm>
          <a:prstGeom prst="curvedDownArrow">
            <a:avLst>
              <a:gd name="adj1" fmla="val 25000"/>
              <a:gd name="adj2" fmla="val 22348"/>
              <a:gd name="adj3" fmla="val 23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PoljeZBesedilom 30"/>
          <p:cNvSpPr txBox="1"/>
          <p:nvPr/>
        </p:nvSpPr>
        <p:spPr>
          <a:xfrm rot="19536601">
            <a:off x="1313770" y="150812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Planning Circle</a:t>
            </a:r>
          </a:p>
        </p:txBody>
      </p:sp>
      <p:sp>
        <p:nvSpPr>
          <p:cNvPr id="32" name="PoljeZBesedilom 31"/>
          <p:cNvSpPr txBox="1"/>
          <p:nvPr/>
        </p:nvSpPr>
        <p:spPr>
          <a:xfrm>
            <a:off x="2843808" y="37170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1. Warm-up brainstorimng activity</a:t>
            </a:r>
          </a:p>
        </p:txBody>
      </p:sp>
      <p:sp>
        <p:nvSpPr>
          <p:cNvPr id="33" name="PoljeZBesedilom 32"/>
          <p:cNvSpPr txBox="1"/>
          <p:nvPr/>
        </p:nvSpPr>
        <p:spPr>
          <a:xfrm>
            <a:off x="4788024" y="1772816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3b. Input during the extension learning stage</a:t>
            </a:r>
          </a:p>
        </p:txBody>
      </p:sp>
      <p:sp>
        <p:nvSpPr>
          <p:cNvPr id="34" name="PoljeZBesedilom 33"/>
          <p:cNvSpPr txBox="1"/>
          <p:nvPr/>
        </p:nvSpPr>
        <p:spPr>
          <a:xfrm>
            <a:off x="4860032" y="3789040"/>
            <a:ext cx="1872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>
                <a:solidFill>
                  <a:srgbClr val="FFFF00"/>
                </a:solidFill>
              </a:rPr>
              <a:t>2. Main introductory  stage </a:t>
            </a:r>
          </a:p>
        </p:txBody>
      </p:sp>
      <p:sp>
        <p:nvSpPr>
          <p:cNvPr id="35" name="PoljeZBesedilom 34"/>
          <p:cNvSpPr txBox="1"/>
          <p:nvPr/>
        </p:nvSpPr>
        <p:spPr>
          <a:xfrm>
            <a:off x="2699792" y="1988840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3a. Input during the main learning stage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79512" y="41623"/>
          <a:ext cx="8964488" cy="669438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45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6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229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>
                          <a:solidFill>
                            <a:srgbClr val="FFFF00"/>
                          </a:solidFill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>
                          <a:solidFill>
                            <a:srgbClr val="FFFF00"/>
                          </a:solidFill>
                        </a:rPr>
                        <a:t>Language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>
                          <a:solidFill>
                            <a:srgbClr val="FFFF00"/>
                          </a:solidFill>
                        </a:rPr>
                        <a:t>Inside the circle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>
                          <a:solidFill>
                            <a:srgbClr val="FFFF00"/>
                          </a:solidFill>
                        </a:rPr>
                        <a:t>Outside the circle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640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 dirty="0"/>
                        <a:t>Familiar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/>
                        <a:t>Familiar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1</a:t>
                      </a:r>
                      <a:r>
                        <a:rPr lang="en-GB" sz="2400" noProof="0" dirty="0"/>
                        <a:t>. </a:t>
                      </a:r>
                      <a:r>
                        <a:rPr lang="en-GB" sz="2800" noProof="0" dirty="0"/>
                        <a:t>Settles and acclimatizes learners.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/>
                        <a:t>No cognitive challenge: danger that CLIL is seen as only re-learning</a:t>
                      </a:r>
                      <a:r>
                        <a:rPr lang="en-GB" sz="2000" baseline="0" noProof="0" dirty="0"/>
                        <a:t> old content in another language.</a:t>
                      </a:r>
                      <a:endParaRPr lang="en-GB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/>
                        <a:t>Familiar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/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/>
                        <a:t>2.</a:t>
                      </a:r>
                      <a:r>
                        <a:rPr lang="en-GB" sz="2400" noProof="0" dirty="0"/>
                        <a:t> Establishes departure</a:t>
                      </a:r>
                      <a:r>
                        <a:rPr lang="en-GB" sz="2400" baseline="0" noProof="0" dirty="0"/>
                        <a:t> point and introduces specialist language.</a:t>
                      </a:r>
                      <a:endParaRPr lang="en-GB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/>
                        <a:t>Danger that language becomes a barrier, although the content is already known</a:t>
                      </a:r>
                      <a:r>
                        <a:rPr lang="en-GB" noProof="0" dirty="0"/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915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/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/>
                        <a:t>Familiar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noProof="0" dirty="0"/>
                        <a:t>3a. The language remains accessible as new concepts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noProof="0"/>
                        <a:t>Danger that new content is ‘dumbed down’, as over-simple language cannot do justice to new material.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827">
                <a:tc>
                  <a:txBody>
                    <a:bodyPr/>
                    <a:lstStyle/>
                    <a:p>
                      <a:pPr algn="l"/>
                      <a:r>
                        <a:rPr lang="en-GB" sz="2800" noProof="0"/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noProof="0"/>
                        <a:t>New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noProof="0" dirty="0"/>
                        <a:t>3b. The language becomes more complex as the new material is consolidated and subject confidence grows.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/>
                        <a:t>Cognitive challenge too high: danger</a:t>
                      </a:r>
                      <a:r>
                        <a:rPr lang="en-GB" sz="2000" baseline="0" noProof="0" dirty="0"/>
                        <a:t> that CLIL is seen as impossible. Objectives may become over-focused on language.</a:t>
                      </a:r>
                      <a:endParaRPr lang="en-GB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3A51-469C-21E7-2C5A-A353499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Read this article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80359-DBC7-459F-AAF3-B7890380C382}"/>
              </a:ext>
            </a:extLst>
          </p:cNvPr>
          <p:cNvSpPr txBox="1"/>
          <p:nvPr/>
        </p:nvSpPr>
        <p:spPr>
          <a:xfrm>
            <a:off x="539552" y="22768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https://files.eric.ed.gov/fulltext/ED539729.pdf</a:t>
            </a:r>
            <a:endParaRPr lang="sl-SI" dirty="0"/>
          </a:p>
          <a:p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ABA19-BF96-14E3-FAD1-82AB1AE038CC}"/>
              </a:ext>
            </a:extLst>
          </p:cNvPr>
          <p:cNvSpPr txBox="1"/>
          <p:nvPr/>
        </p:nvSpPr>
        <p:spPr>
          <a:xfrm>
            <a:off x="467544" y="3068960"/>
            <a:ext cx="7488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effectLst/>
                <a:latin typeface="Arial" panose="020B0604020202020204" pitchFamily="34" charset="0"/>
              </a:rPr>
              <a:t>Criteria for producing CLI learning material</a:t>
            </a:r>
            <a:br>
              <a:rPr lang="sl-SI" dirty="0"/>
            </a:br>
            <a:r>
              <a:rPr lang="sl-SI" dirty="0">
                <a:effectLst/>
                <a:latin typeface="Arial" panose="020B0604020202020204" pitchFamily="34" charset="0"/>
              </a:rPr>
              <a:t>Peeter Mehisto Encuentro 21, 2012, ISSN 1989-0796, pp. 15-33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514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214313"/>
            <a:ext cx="79629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F72EDCF-569A-5B20-ED7B-C614319D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3" y="1314155"/>
            <a:ext cx="7125694" cy="42296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568952" cy="5471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l-SI" sz="4000" dirty="0"/>
              <a:t>	</a:t>
            </a:r>
            <a:r>
              <a:rPr lang="en-GB" sz="4000" dirty="0"/>
              <a:t>The danger for CLIL: conventional EFL approach to materials development could focus attention </a:t>
            </a:r>
            <a:r>
              <a:rPr lang="en-GB" sz="4000" b="1" dirty="0">
                <a:solidFill>
                  <a:srgbClr val="C00000"/>
                </a:solidFill>
              </a:rPr>
              <a:t>ONLY</a:t>
            </a:r>
            <a:r>
              <a:rPr lang="en-GB" sz="4000" dirty="0"/>
              <a:t> on </a:t>
            </a:r>
            <a:r>
              <a:rPr lang="en-GB" sz="4000" b="1" dirty="0">
                <a:solidFill>
                  <a:srgbClr val="C00000"/>
                </a:solidFill>
              </a:rPr>
              <a:t>linguistic, </a:t>
            </a:r>
            <a:r>
              <a:rPr lang="en-GB" sz="4000" dirty="0"/>
              <a:t>rather than </a:t>
            </a:r>
            <a:r>
              <a:rPr lang="en-GB" sz="4000" dirty="0">
                <a:solidFill>
                  <a:srgbClr val="0000FF"/>
                </a:solidFill>
              </a:rPr>
              <a:t>BOTH</a:t>
            </a:r>
            <a:r>
              <a:rPr lang="en-GB" sz="4000" dirty="0"/>
              <a:t> </a:t>
            </a:r>
            <a:r>
              <a:rPr lang="en-GB" sz="4400" dirty="0">
                <a:solidFill>
                  <a:srgbClr val="7030A0"/>
                </a:solidFill>
              </a:rPr>
              <a:t>content and linguistic</a:t>
            </a:r>
            <a:r>
              <a:rPr lang="en-GB" sz="4000" dirty="0">
                <a:solidFill>
                  <a:srgbClr val="7030A0"/>
                </a:solidFill>
              </a:rPr>
              <a:t>, </a:t>
            </a:r>
            <a:r>
              <a:rPr lang="en-GB" sz="4000" dirty="0"/>
              <a:t>aspects of courses.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2802"/>
          <a:stretch>
            <a:fillRect/>
          </a:stretch>
        </p:blipFill>
        <p:spPr bwMode="auto">
          <a:xfrm>
            <a:off x="1043608" y="188640"/>
            <a:ext cx="6984776" cy="65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63272" cy="5759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sl-SI" sz="4000" dirty="0"/>
              <a:t>	</a:t>
            </a:r>
            <a:r>
              <a:rPr lang="en-GB" sz="4000" dirty="0"/>
              <a:t>Materials design should be subject to a </a:t>
            </a:r>
            <a:r>
              <a:rPr lang="en-GB" sz="4000" b="1" dirty="0">
                <a:solidFill>
                  <a:srgbClr val="7030A0"/>
                </a:solidFill>
              </a:rPr>
              <a:t>continuous review process</a:t>
            </a:r>
            <a:r>
              <a:rPr lang="en-GB" sz="4000" dirty="0"/>
              <a:t>, as use will always determine how appropriate the materials are for different contexts and groups of learners.</a:t>
            </a:r>
          </a:p>
        </p:txBody>
      </p:sp>
      <p:pic>
        <p:nvPicPr>
          <p:cNvPr id="4100" name="Picture 4" descr="Quality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89040"/>
            <a:ext cx="47625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lovni izid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slovni izi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slovni izi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1849</TotalTime>
  <Words>1923</Words>
  <Application>Microsoft Office PowerPoint</Application>
  <PresentationFormat>On-screen Show (4:3)</PresentationFormat>
  <Paragraphs>190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Franklin Gothic Book</vt:lpstr>
      <vt:lpstr>Perpetua</vt:lpstr>
      <vt:lpstr>Roboto</vt:lpstr>
      <vt:lpstr>Wingdings 2</vt:lpstr>
      <vt:lpstr>Poslovni izid</vt:lpstr>
      <vt:lpstr>Evaluating and creating materials and tasks for CLIL classrooms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CLIL materials designer consider:</vt:lpstr>
      <vt:lpstr>Student and teacher roles</vt:lpstr>
      <vt:lpstr>PowerPoint Presentation</vt:lpstr>
      <vt:lpstr>Affective factors:  Motivation and anxiety</vt:lpstr>
      <vt:lpstr>Motivation</vt:lpstr>
      <vt:lpstr>PowerPoint Presentation</vt:lpstr>
      <vt:lpstr>How to maintain and protect motivation through classroom practice?</vt:lpstr>
      <vt:lpstr>PowerPoint Presentation</vt:lpstr>
      <vt:lpstr>PowerPoint Presentation</vt:lpstr>
      <vt:lpstr>ANXIETY</vt:lpstr>
      <vt:lpstr>ANXIETY</vt:lpstr>
      <vt:lpstr>To cultivate a positive classroom climate</vt:lpstr>
      <vt:lpstr>PowerPoint Presentation</vt:lpstr>
      <vt:lpstr>CLIL</vt:lpstr>
      <vt:lpstr>Tasks design</vt:lpstr>
      <vt:lpstr>COMPREHENSIBLE INPUT</vt:lpstr>
      <vt:lpstr>Input and output</vt:lpstr>
      <vt:lpstr>PowerPoint Presentation</vt:lpstr>
      <vt:lpstr>PowerPoint Presentation</vt:lpstr>
      <vt:lpstr>Meeting input</vt:lpstr>
      <vt:lpstr>PowerPoint Presentation</vt:lpstr>
      <vt:lpstr>PowerPoint Presentation</vt:lpstr>
      <vt:lpstr>PowerPoint Presentation</vt:lpstr>
      <vt:lpstr>How to begin a teaching unit concerning the use of materials</vt:lpstr>
      <vt:lpstr>EVALUATING TEXTS</vt:lpstr>
      <vt:lpstr>EVALUATING TEXTS</vt:lpstr>
      <vt:lpstr>PowerPoint Presentation</vt:lpstr>
      <vt:lpstr>PowerPoint Presentation</vt:lpstr>
      <vt:lpstr>Less commonly taught topics</vt:lpstr>
      <vt:lpstr>PowerPoint Presentation</vt:lpstr>
      <vt:lpstr>PowerPoint Presentation</vt:lpstr>
      <vt:lpstr>How much new content material can we introduce in a lesson?</vt:lpstr>
      <vt:lpstr>PowerPoint Presentation</vt:lpstr>
      <vt:lpstr>PowerPoint Presentation</vt:lpstr>
      <vt:lpstr>Read this article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and creating materials and tasks for CLIL classrooms</dc:title>
  <dc:creator>karmen</dc:creator>
  <cp:lastModifiedBy>Pižorn, Karmen</cp:lastModifiedBy>
  <cp:revision>77</cp:revision>
  <dcterms:created xsi:type="dcterms:W3CDTF">2013-03-11T07:19:16Z</dcterms:created>
  <dcterms:modified xsi:type="dcterms:W3CDTF">2023-05-30T05:52:21Z</dcterms:modified>
</cp:coreProperties>
</file>