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7" r:id="rId4"/>
    <p:sldId id="264" r:id="rId5"/>
    <p:sldId id="268" r:id="rId6"/>
    <p:sldId id="265" r:id="rId7"/>
    <p:sldId id="266" r:id="rId8"/>
    <p:sldId id="267" r:id="rId9"/>
    <p:sldId id="260" r:id="rId10"/>
    <p:sldId id="269" r:id="rId11"/>
    <p:sldId id="262" r:id="rId12"/>
    <p:sldId id="270" r:id="rId13"/>
    <p:sldId id="271" r:id="rId14"/>
    <p:sldId id="272" r:id="rId15"/>
    <p:sldId id="273" r:id="rId16"/>
    <p:sldId id="274" r:id="rId17"/>
    <p:sldId id="27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12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8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0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30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82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77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62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130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7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3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13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008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389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50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33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10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12E1-DEC8-4385-BB3A-08107931FA05}" type="datetimeFigureOut">
              <a:rPr lang="sl-SI" smtClean="0"/>
              <a:t>11. 03. 2022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9C0E4A-8D76-47E5-8AEA-9046C1CB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909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PFxjbI73kt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xK4z_YhtTB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BNcMyfiGQ&amp;t=1151s" TargetMode="External"/><Relationship Id="rId2" Type="http://schemas.openxmlformats.org/officeDocument/2006/relationships/hyperlink" Target="https://www.youtube.com/watch?v=70E91ZBnTR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acid-base-solutions/latest/acid-base-solutions_e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D1826F2-521A-4A4C-AC6A-6090961FB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Kisline, baze in soli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F0F9A59F-4E29-4122-9EB9-DD5F08B60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Elektroliti</a:t>
            </a:r>
          </a:p>
        </p:txBody>
      </p:sp>
    </p:spTree>
    <p:extLst>
      <p:ext uri="{BB962C8B-B14F-4D97-AF65-F5344CB8AC3E}">
        <p14:creationId xmlns:p14="http://schemas.microsoft.com/office/powerpoint/2010/main" val="16077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767111AC-CF94-46BE-93C0-E18D95CCF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pravimo vodikovim ionom protoni?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4CAC02AA-C8E2-47C2-89AF-5D926D271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36" y="2169733"/>
            <a:ext cx="8596668" cy="3880773"/>
          </a:xfrm>
        </p:spPr>
        <p:txBody>
          <a:bodyPr/>
          <a:lstStyle/>
          <a:p>
            <a:r>
              <a:rPr lang="sl-SI" altLang="sl-SI" dirty="0"/>
              <a:t>Vodikov ion je enak protonu, ker, če vodikovemu atomu odstranimo en elektron, od njega ostane le en proton.</a:t>
            </a:r>
          </a:p>
          <a:p>
            <a:endParaRPr lang="sl-SI" b="1" dirty="0"/>
          </a:p>
          <a:p>
            <a:endParaRPr lang="sl-SI" b="1" dirty="0"/>
          </a:p>
        </p:txBody>
      </p:sp>
      <p:pic>
        <p:nvPicPr>
          <p:cNvPr id="2052" name="Picture 4" descr="Hydrogen atom on white background Royalty Free Vector Image">
            <a:extLst>
              <a:ext uri="{FF2B5EF4-FFF2-40B4-BE49-F238E27FC236}">
                <a16:creationId xmlns:a16="http://schemas.microsoft.com/office/drawing/2014/main" id="{A7B05B86-EF55-4BC0-907D-8E792AD54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b="9746"/>
          <a:stretch/>
        </p:blipFill>
        <p:spPr bwMode="auto">
          <a:xfrm>
            <a:off x="1470106" y="3428999"/>
            <a:ext cx="3028742" cy="25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ydrogen atom on white background Royalty Free Vector Image">
            <a:extLst>
              <a:ext uri="{FF2B5EF4-FFF2-40B4-BE49-F238E27FC236}">
                <a16:creationId xmlns:a16="http://schemas.microsoft.com/office/drawing/2014/main" id="{3C3211DB-7750-4CFB-9512-32C7B089B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7" t="36581" r="17797" b="36582"/>
          <a:stretch/>
        </p:blipFill>
        <p:spPr bwMode="auto">
          <a:xfrm>
            <a:off x="6912863" y="4215384"/>
            <a:ext cx="1755649" cy="8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04ED64F-12A5-4A21-8E85-B26F2BF5C112}"/>
              </a:ext>
            </a:extLst>
          </p:cNvPr>
          <p:cNvSpPr txBox="1"/>
          <p:nvPr/>
        </p:nvSpPr>
        <p:spPr>
          <a:xfrm>
            <a:off x="2196665" y="2980193"/>
            <a:ext cx="157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Vodikov atom</a:t>
            </a: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D9BEE585-6847-4164-8652-3675E685B429}"/>
              </a:ext>
            </a:extLst>
          </p:cNvPr>
          <p:cNvSpPr/>
          <p:nvPr/>
        </p:nvSpPr>
        <p:spPr>
          <a:xfrm>
            <a:off x="5221224" y="4393692"/>
            <a:ext cx="1435608" cy="521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01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kisline</a:t>
            </a:r>
            <a:r>
              <a:rPr lang="en-GB" dirty="0"/>
              <a:t> in za</a:t>
            </a:r>
            <a:r>
              <a:rPr lang="sl-SI" dirty="0"/>
              <a:t> </a:t>
            </a:r>
            <a:r>
              <a:rPr lang="en-GB" dirty="0" err="1"/>
              <a:t>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HCl</a:t>
            </a:r>
            <a:r>
              <a:rPr lang="en-GB" dirty="0"/>
              <a:t> –</a:t>
            </a:r>
            <a:r>
              <a:rPr lang="sl-SI" dirty="0"/>
              <a:t> klorovodikova kislina</a:t>
            </a:r>
          </a:p>
          <a:p>
            <a:endParaRPr lang="sl-SI" dirty="0"/>
          </a:p>
          <a:p>
            <a:r>
              <a:rPr lang="sl-SI" dirty="0"/>
              <a:t>Industrija:</a:t>
            </a:r>
          </a:p>
          <a:p>
            <a:pPr lvl="1"/>
            <a:r>
              <a:rPr lang="sl-SI" dirty="0"/>
              <a:t>Odstranjevanje rje z jeklenih izdelkov (</a:t>
            </a:r>
            <a:r>
              <a:rPr lang="sl-SI" dirty="0" err="1"/>
              <a:t>dekapiranje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Proizvodnja organskih spojin in polimerov (PVC)</a:t>
            </a:r>
          </a:p>
          <a:p>
            <a:pPr lvl="1"/>
            <a:r>
              <a:rPr lang="sl-SI" dirty="0"/>
              <a:t>Strojenje usnja</a:t>
            </a:r>
          </a:p>
          <a:p>
            <a:pPr lvl="1"/>
            <a:r>
              <a:rPr lang="sl-SI" dirty="0"/>
              <a:t>V gospodinjskih čistilih</a:t>
            </a:r>
          </a:p>
          <a:p>
            <a:r>
              <a:rPr lang="sl-SI" dirty="0"/>
              <a:t>V naravi:</a:t>
            </a:r>
          </a:p>
          <a:p>
            <a:pPr lvl="1"/>
            <a:r>
              <a:rPr lang="sl-SI" dirty="0"/>
              <a:t>V želodčnem soku (pH ~ 1,5)</a:t>
            </a:r>
          </a:p>
          <a:p>
            <a:pPr marL="457200" lvl="1" indent="0">
              <a:buNone/>
            </a:pPr>
            <a:endParaRPr lang="sl-SI" dirty="0"/>
          </a:p>
          <a:p>
            <a:pPr lvl="1"/>
            <a:endParaRPr lang="sl-SI" dirty="0"/>
          </a:p>
        </p:txBody>
      </p:sp>
      <p:pic>
        <p:nvPicPr>
          <p:cNvPr id="3074" name="Picture 2" descr="Molekula klorovodikove kisline">
            <a:extLst>
              <a:ext uri="{FF2B5EF4-FFF2-40B4-BE49-F238E27FC236}">
                <a16:creationId xmlns:a16="http://schemas.microsoft.com/office/drawing/2014/main" id="{128DACAE-C17E-4873-BE9D-05D73DA4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52" y="1264064"/>
            <a:ext cx="17145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ČISTILO TKI SOLNA KISLINA TEHNIČNA 1 L - Merkur.si">
            <a:extLst>
              <a:ext uri="{FF2B5EF4-FFF2-40B4-BE49-F238E27FC236}">
                <a16:creationId xmlns:a16="http://schemas.microsoft.com/office/drawing/2014/main" id="{400794CC-F514-4621-89E0-47067A0FA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t="6594" r="20431" b="9124"/>
          <a:stretch/>
        </p:blipFill>
        <p:spPr bwMode="auto">
          <a:xfrm>
            <a:off x="8416752" y="3075403"/>
            <a:ext cx="2130552" cy="23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mazon.com: PVC Pipe Sch40 1-1/2 Inch (1.5) White Custom Length - 3FT: Home  Improvement">
            <a:extLst>
              <a:ext uri="{FF2B5EF4-FFF2-40B4-BE49-F238E27FC236}">
                <a16:creationId xmlns:a16="http://schemas.microsoft.com/office/drawing/2014/main" id="{A7365071-15B8-4145-A85F-21480112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636" y="4471416"/>
            <a:ext cx="289083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5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kisline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HF – fluorovodikova kislina</a:t>
            </a:r>
          </a:p>
          <a:p>
            <a:endParaRPr lang="sl-SI" dirty="0"/>
          </a:p>
          <a:p>
            <a:r>
              <a:rPr lang="sl-SI" dirty="0"/>
              <a:t>Industrija:</a:t>
            </a:r>
          </a:p>
          <a:p>
            <a:pPr lvl="1"/>
            <a:r>
              <a:rPr lang="sl-SI" dirty="0"/>
              <a:t>Jedkanje stekla</a:t>
            </a:r>
            <a:br>
              <a:rPr lang="sl-SI" dirty="0"/>
            </a:br>
            <a:r>
              <a:rPr lang="sl-SI" dirty="0">
                <a:hlinkClick r:id="rId2"/>
              </a:rPr>
              <a:t>https://www.youtube.com/watch?v=PFxjbI73ktg</a:t>
            </a:r>
            <a:endParaRPr lang="sl-SI" dirty="0"/>
          </a:p>
          <a:p>
            <a:pPr lvl="1"/>
            <a:r>
              <a:rPr lang="sl-SI" dirty="0"/>
              <a:t>Proizvodnja čistega fluora</a:t>
            </a:r>
          </a:p>
          <a:p>
            <a:pPr lvl="1"/>
            <a:r>
              <a:rPr lang="sl-SI" dirty="0" err="1"/>
              <a:t>Proizvodja</a:t>
            </a:r>
            <a:r>
              <a:rPr lang="sl-SI" dirty="0"/>
              <a:t> antidepresivov v farmacevtski industriji</a:t>
            </a:r>
          </a:p>
          <a:p>
            <a:pPr lvl="1"/>
            <a:r>
              <a:rPr lang="sl-SI" dirty="0"/>
              <a:t>Proizvodnja teflona</a:t>
            </a:r>
          </a:p>
          <a:p>
            <a:r>
              <a:rPr lang="sl-SI" dirty="0"/>
              <a:t>V naravi:</a:t>
            </a:r>
          </a:p>
          <a:p>
            <a:pPr lvl="1"/>
            <a:r>
              <a:rPr lang="sl-SI" dirty="0"/>
              <a:t>Vulkanski izbruhi</a:t>
            </a:r>
            <a:endParaRPr lang="en-GB" dirty="0"/>
          </a:p>
        </p:txBody>
      </p:sp>
      <p:pic>
        <p:nvPicPr>
          <p:cNvPr id="4098" name="Picture 2" descr="How Toxic is Teflon?">
            <a:extLst>
              <a:ext uri="{FF2B5EF4-FFF2-40B4-BE49-F238E27FC236}">
                <a16:creationId xmlns:a16="http://schemas.microsoft.com/office/drawing/2014/main" id="{B7034A55-4770-4C5E-93CF-86019587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32" y="2996924"/>
            <a:ext cx="5581968" cy="35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ydrogen-fluoride-3D-vdW.png">
            <a:extLst>
              <a:ext uri="{FF2B5EF4-FFF2-40B4-BE49-F238E27FC236}">
                <a16:creationId xmlns:a16="http://schemas.microsoft.com/office/drawing/2014/main" id="{F827ADA6-DCC9-421C-BC3A-324C5FFA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79" y="816638"/>
            <a:ext cx="2606305" cy="21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kisline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SO</a:t>
            </a:r>
            <a:r>
              <a:rPr lang="en-GB" baseline="-25000" dirty="0"/>
              <a:t>4</a:t>
            </a:r>
            <a:r>
              <a:rPr lang="en-GB" dirty="0"/>
              <a:t> –</a:t>
            </a:r>
            <a:r>
              <a:rPr lang="sl-SI" dirty="0"/>
              <a:t>žveplova kislina</a:t>
            </a:r>
          </a:p>
          <a:p>
            <a:endParaRPr lang="sl-SI" dirty="0"/>
          </a:p>
          <a:p>
            <a:r>
              <a:rPr lang="sl-SI" dirty="0"/>
              <a:t>V industriji:</a:t>
            </a:r>
          </a:p>
          <a:p>
            <a:pPr lvl="1"/>
            <a:r>
              <a:rPr lang="sl-SI" dirty="0"/>
              <a:t>Avtomobilski akumulatorji</a:t>
            </a:r>
          </a:p>
          <a:p>
            <a:pPr lvl="1"/>
            <a:r>
              <a:rPr lang="sl-SI" dirty="0"/>
              <a:t>Sredstva za odmaševanje odtokov</a:t>
            </a:r>
          </a:p>
          <a:p>
            <a:pPr lvl="1"/>
            <a:r>
              <a:rPr lang="sl-SI" dirty="0"/>
              <a:t>V reakciji z organskimi spojinami odstranjuje vodo</a:t>
            </a:r>
            <a:br>
              <a:rPr lang="sl-SI" dirty="0"/>
            </a:br>
            <a:r>
              <a:rPr lang="en-GB" dirty="0">
                <a:hlinkClick r:id="rId2"/>
              </a:rPr>
              <a:t>https://www.youtube.com/watch?v=xK4z_YhtTBM</a:t>
            </a:r>
            <a:r>
              <a:rPr lang="sl-SI" dirty="0"/>
              <a:t> </a:t>
            </a:r>
          </a:p>
          <a:p>
            <a:r>
              <a:rPr lang="sl-SI" dirty="0"/>
              <a:t>V naravi:</a:t>
            </a:r>
          </a:p>
          <a:p>
            <a:pPr lvl="1"/>
            <a:r>
              <a:rPr lang="sl-SI" dirty="0"/>
              <a:t>Nastaja kot produkt vulkanske aktivnosti</a:t>
            </a:r>
          </a:p>
          <a:p>
            <a:pPr lvl="1"/>
            <a:r>
              <a:rPr lang="sl-SI" dirty="0"/>
              <a:t>Povzroča </a:t>
            </a:r>
            <a:r>
              <a:rPr lang="en-GB" dirty="0" err="1"/>
              <a:t>kisel</a:t>
            </a:r>
            <a:r>
              <a:rPr lang="en-GB" dirty="0"/>
              <a:t> </a:t>
            </a:r>
            <a:r>
              <a:rPr lang="en-GB" dirty="0" err="1"/>
              <a:t>dež</a:t>
            </a:r>
            <a:endParaRPr lang="sl-SI" dirty="0"/>
          </a:p>
        </p:txBody>
      </p:sp>
      <p:pic>
        <p:nvPicPr>
          <p:cNvPr id="5124" name="Picture 4" descr="Sulfuric-acid-Givan-et-al-1999-3D-balls.png">
            <a:extLst>
              <a:ext uri="{FF2B5EF4-FFF2-40B4-BE49-F238E27FC236}">
                <a16:creationId xmlns:a16="http://schemas.microsoft.com/office/drawing/2014/main" id="{1FF0F8A7-E7B9-426F-826C-3EB4E87B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163" y="735691"/>
            <a:ext cx="3490341" cy="28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kisline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9733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HNO</a:t>
            </a:r>
            <a:r>
              <a:rPr lang="en-GB" baseline="-25000" dirty="0"/>
              <a:t>3</a:t>
            </a:r>
            <a:r>
              <a:rPr lang="en-GB" dirty="0"/>
              <a:t> – </a:t>
            </a:r>
            <a:r>
              <a:rPr lang="sl-SI" dirty="0"/>
              <a:t>dušikova kislina</a:t>
            </a:r>
          </a:p>
          <a:p>
            <a:endParaRPr lang="sl-SI" dirty="0"/>
          </a:p>
          <a:p>
            <a:r>
              <a:rPr lang="sl-SI" dirty="0"/>
              <a:t>V industriji:</a:t>
            </a:r>
          </a:p>
          <a:p>
            <a:pPr lvl="1"/>
            <a:r>
              <a:rPr lang="sl-SI" dirty="0"/>
              <a:t>P</a:t>
            </a:r>
            <a:r>
              <a:rPr lang="en-GB" dirty="0" err="1"/>
              <a:t>roizvodnja</a:t>
            </a:r>
            <a:r>
              <a:rPr lang="sl-SI" dirty="0"/>
              <a:t> umetnih</a:t>
            </a:r>
            <a:r>
              <a:rPr lang="en-GB" dirty="0"/>
              <a:t> </a:t>
            </a:r>
            <a:r>
              <a:rPr lang="en-GB" dirty="0" err="1"/>
              <a:t>gnojil</a:t>
            </a:r>
            <a:endParaRPr lang="sl-SI" dirty="0"/>
          </a:p>
          <a:p>
            <a:pPr lvl="1"/>
            <a:r>
              <a:rPr lang="sl-SI" dirty="0"/>
              <a:t>Proizvodnja </a:t>
            </a:r>
            <a:r>
              <a:rPr lang="en-GB" dirty="0" err="1"/>
              <a:t>eksploziv</a:t>
            </a:r>
            <a:r>
              <a:rPr lang="sl-SI" dirty="0"/>
              <a:t>ov</a:t>
            </a:r>
          </a:p>
          <a:p>
            <a:pPr lvl="1"/>
            <a:r>
              <a:rPr lang="sl-SI" dirty="0"/>
              <a:t>Skupaj s klorovodikovo kislino tvorita sredstvo za raztapljanje zlata (zlatotopka)</a:t>
            </a:r>
          </a:p>
          <a:p>
            <a:endParaRPr lang="sl-SI" dirty="0"/>
          </a:p>
          <a:p>
            <a:r>
              <a:rPr lang="sl-SI" dirty="0"/>
              <a:t>V naravi:</a:t>
            </a:r>
          </a:p>
          <a:p>
            <a:pPr lvl="1"/>
            <a:r>
              <a:rPr lang="sl-SI" dirty="0"/>
              <a:t>V ozračju nastaja zaradi uporabe motorjev z notranjim izgorevanjem</a:t>
            </a:r>
          </a:p>
          <a:p>
            <a:pPr lvl="1"/>
            <a:r>
              <a:rPr lang="sl-SI" dirty="0"/>
              <a:t>Povzroča pojav kislega dežja</a:t>
            </a:r>
            <a:endParaRPr lang="en-GB" dirty="0"/>
          </a:p>
        </p:txBody>
      </p:sp>
      <p:pic>
        <p:nvPicPr>
          <p:cNvPr id="6146" name="Picture 2" descr="Ball-and-stick model of nitric acid">
            <a:extLst>
              <a:ext uri="{FF2B5EF4-FFF2-40B4-BE49-F238E27FC236}">
                <a16:creationId xmlns:a16="http://schemas.microsoft.com/office/drawing/2014/main" id="{A6EE8199-9175-45F8-92AC-D6A6C7C1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13" y="609600"/>
            <a:ext cx="4045712" cy="32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kisline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</a:t>
            </a:r>
            <a:r>
              <a:rPr lang="en-GB" baseline="-25000" dirty="0"/>
              <a:t>3</a:t>
            </a:r>
            <a:r>
              <a:rPr lang="en-GB" dirty="0"/>
              <a:t>PO</a:t>
            </a:r>
            <a:r>
              <a:rPr lang="en-GB" baseline="-25000" dirty="0"/>
              <a:t>4</a:t>
            </a:r>
            <a:r>
              <a:rPr lang="en-GB" dirty="0"/>
              <a:t> – </a:t>
            </a:r>
            <a:r>
              <a:rPr lang="sl-SI" dirty="0"/>
              <a:t>fosforjeva kislina</a:t>
            </a:r>
          </a:p>
          <a:p>
            <a:endParaRPr lang="sl-SI" dirty="0"/>
          </a:p>
          <a:p>
            <a:r>
              <a:rPr lang="sl-SI" dirty="0"/>
              <a:t>V industriji:</a:t>
            </a:r>
          </a:p>
          <a:p>
            <a:pPr lvl="1"/>
            <a:r>
              <a:rPr lang="sl-SI" dirty="0"/>
              <a:t>Proizvodnja </a:t>
            </a:r>
            <a:r>
              <a:rPr lang="en-GB" dirty="0" err="1"/>
              <a:t>sladk</a:t>
            </a:r>
            <a:r>
              <a:rPr lang="sl-SI" dirty="0"/>
              <a:t>ih</a:t>
            </a:r>
            <a:r>
              <a:rPr lang="en-GB" dirty="0"/>
              <a:t>, </a:t>
            </a:r>
            <a:r>
              <a:rPr lang="en-GB" dirty="0" err="1"/>
              <a:t>gaziran</a:t>
            </a:r>
            <a:r>
              <a:rPr lang="sl-SI" dirty="0"/>
              <a:t>ih</a:t>
            </a:r>
            <a:r>
              <a:rPr lang="en-GB" dirty="0"/>
              <a:t> </a:t>
            </a:r>
            <a:r>
              <a:rPr lang="en-GB" dirty="0" err="1"/>
              <a:t>pijač</a:t>
            </a:r>
            <a:r>
              <a:rPr lang="sl-SI" dirty="0"/>
              <a:t> (</a:t>
            </a:r>
            <a:r>
              <a:rPr lang="sl-SI" dirty="0" err="1"/>
              <a:t>Coca</a:t>
            </a:r>
            <a:r>
              <a:rPr lang="sl-SI" dirty="0"/>
              <a:t> –cola)</a:t>
            </a:r>
          </a:p>
          <a:p>
            <a:pPr lvl="1"/>
            <a:r>
              <a:rPr lang="sl-SI" dirty="0"/>
              <a:t>Proizvodnja mil in detergentov</a:t>
            </a:r>
          </a:p>
          <a:p>
            <a:endParaRPr lang="sl-SI" dirty="0"/>
          </a:p>
          <a:p>
            <a:r>
              <a:rPr lang="sl-SI" dirty="0"/>
              <a:t>V naravi je ne najdemo v čisti obliki.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Ball-and-stick model">
            <a:extLst>
              <a:ext uri="{FF2B5EF4-FFF2-40B4-BE49-F238E27FC236}">
                <a16:creationId xmlns:a16="http://schemas.microsoft.com/office/drawing/2014/main" id="{97D4D28B-4AAB-4D84-A3AA-DC444024F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42133"/>
            <a:ext cx="3819652" cy="30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ca-Cola logo - see &quot;Logo design&quot; section">
            <a:extLst>
              <a:ext uri="{FF2B5EF4-FFF2-40B4-BE49-F238E27FC236}">
                <a16:creationId xmlns:a16="http://schemas.microsoft.com/office/drawing/2014/main" id="{184078EA-EA36-4103-843F-7EE256C5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0975"/>
            <a:ext cx="4946904" cy="16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kisline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CH</a:t>
            </a:r>
            <a:r>
              <a:rPr lang="en-GB" baseline="-25000" dirty="0"/>
              <a:t>3</a:t>
            </a:r>
            <a:r>
              <a:rPr lang="en-GB" dirty="0"/>
              <a:t>COOH </a:t>
            </a:r>
            <a:r>
              <a:rPr lang="sl-SI" dirty="0"/>
              <a:t>– </a:t>
            </a:r>
            <a:r>
              <a:rPr lang="sl-SI" dirty="0" err="1"/>
              <a:t>etanojska</a:t>
            </a:r>
            <a:r>
              <a:rPr lang="sl-SI" dirty="0"/>
              <a:t> (ocetna) kislina</a:t>
            </a:r>
          </a:p>
          <a:p>
            <a:endParaRPr lang="sl-SI" dirty="0"/>
          </a:p>
          <a:p>
            <a:r>
              <a:rPr lang="sl-SI" dirty="0"/>
              <a:t>V industriji:</a:t>
            </a:r>
          </a:p>
          <a:p>
            <a:pPr lvl="1"/>
            <a:r>
              <a:rPr lang="sl-SI" dirty="0"/>
              <a:t>Kot reagent pri organskih reakcijah</a:t>
            </a:r>
          </a:p>
          <a:p>
            <a:pPr lvl="1"/>
            <a:r>
              <a:rPr lang="sl-SI" dirty="0"/>
              <a:t>Kot organsko topilo</a:t>
            </a:r>
          </a:p>
          <a:p>
            <a:endParaRPr lang="sl-SI" dirty="0"/>
          </a:p>
          <a:p>
            <a:r>
              <a:rPr lang="sl-SI" dirty="0"/>
              <a:t>V naravi:</a:t>
            </a:r>
          </a:p>
          <a:p>
            <a:pPr lvl="1"/>
            <a:r>
              <a:rPr lang="sl-SI" dirty="0"/>
              <a:t>Nastaja v</a:t>
            </a:r>
            <a:r>
              <a:rPr lang="en-GB" dirty="0"/>
              <a:t> </a:t>
            </a:r>
            <a:r>
              <a:rPr lang="en-GB" dirty="0" err="1"/>
              <a:t>vinskem</a:t>
            </a:r>
            <a:r>
              <a:rPr lang="en-GB" dirty="0"/>
              <a:t> </a:t>
            </a:r>
            <a:r>
              <a:rPr lang="en-GB" dirty="0" err="1"/>
              <a:t>kisu</a:t>
            </a:r>
            <a:r>
              <a:rPr lang="en-GB" dirty="0"/>
              <a:t>,</a:t>
            </a:r>
            <a:endParaRPr lang="sl-SI" dirty="0"/>
          </a:p>
          <a:p>
            <a:pPr lvl="1"/>
            <a:r>
              <a:rPr lang="sl-SI" dirty="0"/>
              <a:t>Produkt prebave etanola (v jetrih)</a:t>
            </a:r>
            <a:endParaRPr lang="en-GB" dirty="0"/>
          </a:p>
        </p:txBody>
      </p:sp>
      <p:pic>
        <p:nvPicPr>
          <p:cNvPr id="8194" name="Picture 2" descr="Ball and stick model of acetic acid">
            <a:extLst>
              <a:ext uri="{FF2B5EF4-FFF2-40B4-BE49-F238E27FC236}">
                <a16:creationId xmlns:a16="http://schemas.microsoft.com/office/drawing/2014/main" id="{7255262B-5AC7-42AE-9884-EA04C940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36" y="816638"/>
            <a:ext cx="3826480" cy="29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aravni vinski kis Renški hram, 4 % kislosti - Natureta">
            <a:extLst>
              <a:ext uri="{FF2B5EF4-FFF2-40B4-BE49-F238E27FC236}">
                <a16:creationId xmlns:a16="http://schemas.microsoft.com/office/drawing/2014/main" id="{3D750769-248D-4294-9B65-5A0AD302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366978" cy="33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Kje</a:t>
            </a:r>
            <a:r>
              <a:rPr lang="en-GB" dirty="0"/>
              <a:t> </a:t>
            </a:r>
            <a:r>
              <a:rPr lang="en-GB" dirty="0" err="1"/>
              <a:t>najdemo</a:t>
            </a:r>
            <a:r>
              <a:rPr lang="sl-SI" dirty="0"/>
              <a:t> kisline</a:t>
            </a:r>
            <a:r>
              <a:rPr lang="en-GB" dirty="0"/>
              <a:t> in </a:t>
            </a:r>
            <a:r>
              <a:rPr lang="en-GB" dirty="0" err="1"/>
              <a:t>zakaj</a:t>
            </a:r>
            <a:r>
              <a:rPr lang="en-GB" dirty="0"/>
              <a:t> so </a:t>
            </a:r>
            <a:r>
              <a:rPr lang="en-GB" dirty="0" err="1"/>
              <a:t>uporabne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HCOOH – </a:t>
            </a:r>
            <a:r>
              <a:rPr lang="sl-SI" dirty="0" err="1"/>
              <a:t>metanojska</a:t>
            </a:r>
            <a:r>
              <a:rPr lang="sl-SI" dirty="0"/>
              <a:t> (</a:t>
            </a:r>
            <a:r>
              <a:rPr lang="sl-SI" dirty="0" err="1"/>
              <a:t>mravljična</a:t>
            </a:r>
            <a:r>
              <a:rPr lang="sl-SI" dirty="0"/>
              <a:t>) kislina</a:t>
            </a:r>
          </a:p>
          <a:p>
            <a:endParaRPr lang="sl-SI" dirty="0"/>
          </a:p>
          <a:p>
            <a:r>
              <a:rPr lang="sl-SI" dirty="0"/>
              <a:t>V industriji:</a:t>
            </a:r>
          </a:p>
          <a:p>
            <a:pPr lvl="1"/>
            <a:r>
              <a:rPr lang="sl-SI" dirty="0"/>
              <a:t>Dodaja se jo v krmo za živino kot </a:t>
            </a:r>
            <a:r>
              <a:rPr lang="sl-SI" dirty="0" err="1"/>
              <a:t>prezervativno</a:t>
            </a:r>
            <a:r>
              <a:rPr lang="sl-SI" dirty="0"/>
              <a:t> sredstvo.</a:t>
            </a:r>
          </a:p>
          <a:p>
            <a:pPr lvl="1"/>
            <a:r>
              <a:rPr lang="sl-SI" dirty="0"/>
              <a:t>Za mehčanje usnja</a:t>
            </a:r>
          </a:p>
          <a:p>
            <a:endParaRPr lang="sl-SI" dirty="0"/>
          </a:p>
          <a:p>
            <a:r>
              <a:rPr lang="sl-SI" dirty="0"/>
              <a:t>V naravi:</a:t>
            </a:r>
          </a:p>
          <a:p>
            <a:pPr lvl="1"/>
            <a:r>
              <a:rPr lang="sl-SI" dirty="0"/>
              <a:t>P</a:t>
            </a:r>
            <a:r>
              <a:rPr lang="en-GB" dirty="0" err="1"/>
              <a:t>roizvajajo</a:t>
            </a:r>
            <a:r>
              <a:rPr lang="en-GB" dirty="0"/>
              <a:t> jo </a:t>
            </a:r>
            <a:r>
              <a:rPr lang="en-GB" dirty="0" err="1"/>
              <a:t>mravlje</a:t>
            </a:r>
            <a:r>
              <a:rPr lang="sl-SI" dirty="0"/>
              <a:t> in koprive</a:t>
            </a:r>
            <a:r>
              <a:rPr lang="en-GB" dirty="0"/>
              <a:t>. </a:t>
            </a:r>
          </a:p>
        </p:txBody>
      </p:sp>
      <p:pic>
        <p:nvPicPr>
          <p:cNvPr id="9218" name="Picture 2" descr="3D model of formic acid">
            <a:extLst>
              <a:ext uri="{FF2B5EF4-FFF2-40B4-BE49-F238E27FC236}">
                <a16:creationId xmlns:a16="http://schemas.microsoft.com/office/drawing/2014/main" id="{5C855F8A-58EB-488E-B77C-4814DDA7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13" y="642685"/>
            <a:ext cx="3593778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drawbacks with ANTs (active non-transparent ETFs) | The Evidence-Based  Investor">
            <a:extLst>
              <a:ext uri="{FF2B5EF4-FFF2-40B4-BE49-F238E27FC236}">
                <a16:creationId xmlns:a16="http://schemas.microsoft.com/office/drawing/2014/main" id="{6D2A5C61-0561-42D6-8044-ACB9EC03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03" y="4100975"/>
            <a:ext cx="3893820" cy="2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8D929B-151C-4C94-9983-00503C25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Najmočnejše kisline</a:t>
            </a:r>
            <a:endParaRPr lang="sl-SI" baseline="-250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544CCF-5EE7-41B2-930A-A89F38440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H</a:t>
            </a:r>
            <a:r>
              <a:rPr lang="sl-SI" baseline="-25000" dirty="0"/>
              <a:t>2</a:t>
            </a:r>
            <a:r>
              <a:rPr lang="sl-SI" dirty="0"/>
              <a:t>SO</a:t>
            </a:r>
            <a:r>
              <a:rPr lang="sl-SI" baseline="-25000" dirty="0"/>
              <a:t>4</a:t>
            </a:r>
            <a:r>
              <a:rPr lang="sl-SI" dirty="0"/>
              <a:t> in HCl:</a:t>
            </a:r>
          </a:p>
          <a:p>
            <a:r>
              <a:rPr lang="sl-SI" dirty="0">
                <a:hlinkClick r:id="rId2"/>
              </a:rPr>
              <a:t>https://www.youtube.com/watch?v=70E91ZBnTRs</a:t>
            </a:r>
            <a:endParaRPr lang="sl-SI" dirty="0"/>
          </a:p>
          <a:p>
            <a:endParaRPr lang="sl-SI" dirty="0"/>
          </a:p>
          <a:p>
            <a:r>
              <a:rPr lang="sl-SI" dirty="0"/>
              <a:t>HSbF</a:t>
            </a:r>
            <a:r>
              <a:rPr lang="sl-SI" baseline="-25000" dirty="0"/>
              <a:t>6</a:t>
            </a:r>
            <a:r>
              <a:rPr lang="sl-SI" dirty="0"/>
              <a:t>:</a:t>
            </a:r>
          </a:p>
          <a:p>
            <a:r>
              <a:rPr lang="sl-SI" dirty="0">
                <a:hlinkClick r:id="rId3"/>
              </a:rPr>
              <a:t>https://www.youtube.com/watch?v=UWBNcMyfiGQ&amp;t=1151s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9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734B2C-EE8A-4D88-8748-A3D93987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1B3237-048E-4653-B699-98A5F11FE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Elektroliti so snovi, ki v vodnih raztopinah prevajajo električni tok.</a:t>
            </a:r>
          </a:p>
          <a:p>
            <a:r>
              <a:rPr lang="sl-SI" altLang="sl-SI" sz="2800" dirty="0">
                <a:hlinkClick r:id="rId2"/>
              </a:rPr>
              <a:t>https://phet.colorado.edu/sims/html/acid-base-solutions/latest/acid-base-solutions_en.html</a:t>
            </a:r>
            <a:r>
              <a:rPr lang="sl-SI" altLang="sl-SI" sz="2800" dirty="0"/>
              <a:t> 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818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KISLINE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Elektroliti</a:t>
            </a:r>
            <a:endParaRPr lang="en-GB" dirty="0"/>
          </a:p>
        </p:txBody>
      </p:sp>
      <p:pic>
        <p:nvPicPr>
          <p:cNvPr id="1026" name="Picture 2" descr="Acid Attacks – the latest advice for first aid for corrosive burns">
            <a:extLst>
              <a:ext uri="{FF2B5EF4-FFF2-40B4-BE49-F238E27FC236}">
                <a16:creationId xmlns:a16="http://schemas.microsoft.com/office/drawing/2014/main" id="{1FF1594F-BD3A-444B-9B5B-01ACC8EB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82" y="1576182"/>
            <a:ext cx="4949301" cy="49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kislin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7665CD0-E503-4AA8-BB9E-DDE858DA5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40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kislin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6864"/>
            <a:ext cx="8596668" cy="3880773"/>
          </a:xfrm>
        </p:spPr>
        <p:txBody>
          <a:bodyPr/>
          <a:lstStyle/>
          <a:p>
            <a:r>
              <a:rPr lang="sl-SI" dirty="0"/>
              <a:t>Kisel okus</a:t>
            </a:r>
          </a:p>
          <a:p>
            <a:endParaRPr lang="sl-SI" dirty="0"/>
          </a:p>
        </p:txBody>
      </p:sp>
      <p:pic>
        <p:nvPicPr>
          <p:cNvPr id="2052" name="Picture 4" descr="ČUTILA">
            <a:extLst>
              <a:ext uri="{FF2B5EF4-FFF2-40B4-BE49-F238E27FC236}">
                <a16:creationId xmlns:a16="http://schemas.microsoft.com/office/drawing/2014/main" id="{6974F12A-EA1B-4EFD-8A88-27B2B00F4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566864"/>
            <a:ext cx="6234407" cy="44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281CB356-A55E-4819-B2A0-FB9839E73813}"/>
              </a:ext>
            </a:extLst>
          </p:cNvPr>
          <p:cNvSpPr/>
          <p:nvPr/>
        </p:nvSpPr>
        <p:spPr>
          <a:xfrm>
            <a:off x="7510509" y="2006353"/>
            <a:ext cx="1473693" cy="79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3E86B37D-2233-46AC-8CF0-11EA8A5738E6}"/>
              </a:ext>
            </a:extLst>
          </p:cNvPr>
          <p:cNvSpPr/>
          <p:nvPr/>
        </p:nvSpPr>
        <p:spPr>
          <a:xfrm>
            <a:off x="7494233" y="4324909"/>
            <a:ext cx="1473693" cy="79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593AAB39-0B80-41D3-A324-BB04E9EFF186}"/>
              </a:ext>
            </a:extLst>
          </p:cNvPr>
          <p:cNvSpPr/>
          <p:nvPr/>
        </p:nvSpPr>
        <p:spPr>
          <a:xfrm>
            <a:off x="7486837" y="3411987"/>
            <a:ext cx="1473693" cy="79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A0472A8-9318-45A8-B168-D50D11C23F40}"/>
              </a:ext>
            </a:extLst>
          </p:cNvPr>
          <p:cNvSpPr/>
          <p:nvPr/>
        </p:nvSpPr>
        <p:spPr>
          <a:xfrm>
            <a:off x="7488310" y="5144618"/>
            <a:ext cx="1473693" cy="798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42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kislin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6864"/>
            <a:ext cx="8596668" cy="3880773"/>
          </a:xfrm>
        </p:spPr>
        <p:txBody>
          <a:bodyPr/>
          <a:lstStyle/>
          <a:p>
            <a:r>
              <a:rPr lang="sl-SI" dirty="0"/>
              <a:t>Kisel okus</a:t>
            </a:r>
          </a:p>
          <a:p>
            <a:r>
              <a:rPr lang="sl-SI" dirty="0"/>
              <a:t>Nizka pH vrednost (nižja od 7)</a:t>
            </a:r>
          </a:p>
          <a:p>
            <a:r>
              <a:rPr lang="en-GB" dirty="0" err="1"/>
              <a:t>Jedkost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3074" name="Picture 2" descr="What Happened to Acid Rain? | Britannica">
            <a:extLst>
              <a:ext uri="{FF2B5EF4-FFF2-40B4-BE49-F238E27FC236}">
                <a16:creationId xmlns:a16="http://schemas.microsoft.com/office/drawing/2014/main" id="{D4BE0333-67BD-4925-8F97-F4837678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06" y="169420"/>
            <a:ext cx="2668397" cy="40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id Rain: What Is It and How Can You Prevent It?">
            <a:extLst>
              <a:ext uri="{FF2B5EF4-FFF2-40B4-BE49-F238E27FC236}">
                <a16:creationId xmlns:a16="http://schemas.microsoft.com/office/drawing/2014/main" id="{7AB8C336-3CD2-44F5-92A6-FCB05AF5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60" y="3173542"/>
            <a:ext cx="4277681" cy="32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inc GIF | Gfycat">
            <a:extLst>
              <a:ext uri="{FF2B5EF4-FFF2-40B4-BE49-F238E27FC236}">
                <a16:creationId xmlns:a16="http://schemas.microsoft.com/office/drawing/2014/main" id="{27C85F24-E2EF-46FC-AC8A-DF398A5165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5" y="3173542"/>
            <a:ext cx="4229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action of zinc with hydrochloric acid on Make a GIF">
            <a:extLst>
              <a:ext uri="{FF2B5EF4-FFF2-40B4-BE49-F238E27FC236}">
                <a16:creationId xmlns:a16="http://schemas.microsoft.com/office/drawing/2014/main" id="{BF6CEC40-7923-42A1-9178-9C31A38F57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32" y="3173542"/>
            <a:ext cx="4276939" cy="32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st Hindenburg disaster survivor dies | Great Lakes Advocate | Forster, NSW">
            <a:extLst>
              <a:ext uri="{FF2B5EF4-FFF2-40B4-BE49-F238E27FC236}">
                <a16:creationId xmlns:a16="http://schemas.microsoft.com/office/drawing/2014/main" id="{55985463-4DDB-4B0C-8393-A7B93AA1D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37" y="-13873"/>
            <a:ext cx="5092529" cy="28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kislin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6864"/>
            <a:ext cx="8596668" cy="3880773"/>
          </a:xfrm>
        </p:spPr>
        <p:txBody>
          <a:bodyPr/>
          <a:lstStyle/>
          <a:p>
            <a:r>
              <a:rPr lang="sl-SI" dirty="0"/>
              <a:t>Kisel okus</a:t>
            </a:r>
          </a:p>
          <a:p>
            <a:r>
              <a:rPr lang="sl-SI" dirty="0"/>
              <a:t>Nizka pH vrednost (manjša od 7)</a:t>
            </a:r>
          </a:p>
          <a:p>
            <a:r>
              <a:rPr lang="en-GB" dirty="0" err="1"/>
              <a:t>Jedkost</a:t>
            </a:r>
            <a:endParaRPr lang="sl-SI" dirty="0"/>
          </a:p>
          <a:p>
            <a:r>
              <a:rPr lang="sl-SI" dirty="0"/>
              <a:t>Spadajo med nevarne snovi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Picture 8" descr="1_2 str 13 - nevarne snov GHS slikovne oznake - EKSPLOZIVNO">
            <a:extLst>
              <a:ext uri="{FF2B5EF4-FFF2-40B4-BE49-F238E27FC236}">
                <a16:creationId xmlns:a16="http://schemas.microsoft.com/office/drawing/2014/main" id="{A799C8FF-BDA1-4992-8919-238009887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2" y="3429000"/>
            <a:ext cx="1509136" cy="1514475"/>
          </a:xfrm>
          <a:prstGeom prst="rect">
            <a:avLst/>
          </a:prstGeom>
          <a:noFill/>
        </p:spPr>
      </p:pic>
      <p:pic>
        <p:nvPicPr>
          <p:cNvPr id="9" name="Picture 9" descr="1_2 str 13 - nevarne snov GHS slikovne oznake - VNETLJIVO">
            <a:extLst>
              <a:ext uri="{FF2B5EF4-FFF2-40B4-BE49-F238E27FC236}">
                <a16:creationId xmlns:a16="http://schemas.microsoft.com/office/drawing/2014/main" id="{787E5C50-7C02-4081-B0D5-70F233D5F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561" y="3428999"/>
            <a:ext cx="150971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1_2 str 13 - nevarne snov GHS slikovne oznake - OKOLJU NEVAR">
            <a:extLst>
              <a:ext uri="{FF2B5EF4-FFF2-40B4-BE49-F238E27FC236}">
                <a16:creationId xmlns:a16="http://schemas.microsoft.com/office/drawing/2014/main" id="{574BDD7A-8898-4813-B3D4-B8FF0CDE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4447" y="3430382"/>
            <a:ext cx="1509135" cy="1513093"/>
          </a:xfrm>
          <a:prstGeom prst="rect">
            <a:avLst/>
          </a:prstGeom>
          <a:noFill/>
        </p:spPr>
      </p:pic>
      <p:pic>
        <p:nvPicPr>
          <p:cNvPr id="12" name="Picture 8" descr="1_2 str 13 - nevarne snov GHS slikovne oznake - AKUTNA NEVAR">
            <a:extLst>
              <a:ext uri="{FF2B5EF4-FFF2-40B4-BE49-F238E27FC236}">
                <a16:creationId xmlns:a16="http://schemas.microsoft.com/office/drawing/2014/main" id="{3897E47B-E177-48C1-9734-059E21B6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8675" y="3413126"/>
            <a:ext cx="1510513" cy="1514475"/>
          </a:xfrm>
          <a:prstGeom prst="rect">
            <a:avLst/>
          </a:prstGeom>
          <a:noFill/>
        </p:spPr>
      </p:pic>
      <p:pic>
        <p:nvPicPr>
          <p:cNvPr id="14" name="Picture 8" descr="1_2 str 13 - nevarne snov GHS slikovne oznake - JEDKO">
            <a:extLst>
              <a:ext uri="{FF2B5EF4-FFF2-40B4-BE49-F238E27FC236}">
                <a16:creationId xmlns:a16="http://schemas.microsoft.com/office/drawing/2014/main" id="{F82032F9-A717-4E51-82FA-DEB21785B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5789" y="3428999"/>
            <a:ext cx="1472390" cy="1476288"/>
          </a:xfrm>
          <a:prstGeom prst="rect">
            <a:avLst/>
          </a:prstGeom>
          <a:noFill/>
        </p:spPr>
      </p:pic>
      <p:pic>
        <p:nvPicPr>
          <p:cNvPr id="15" name="Picture 6" descr="1_2 str 13 - nevarne snovi - RADIOAKTIVNO">
            <a:extLst>
              <a:ext uri="{FF2B5EF4-FFF2-40B4-BE49-F238E27FC236}">
                <a16:creationId xmlns:a16="http://schemas.microsoft.com/office/drawing/2014/main" id="{6DC25DA3-D6B3-4785-9A0F-2A8B2CC8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2984" y="3428999"/>
            <a:ext cx="1509137" cy="1509137"/>
          </a:xfrm>
          <a:prstGeom prst="rect">
            <a:avLst/>
          </a:prstGeom>
          <a:noFill/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D3F7CDF-DAB5-42BC-AB63-036C9D7F9DDF}"/>
              </a:ext>
            </a:extLst>
          </p:cNvPr>
          <p:cNvSpPr txBox="1"/>
          <p:nvPr/>
        </p:nvSpPr>
        <p:spPr>
          <a:xfrm>
            <a:off x="512064" y="5038344"/>
            <a:ext cx="1100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          A                       B                      C                       D                       E                      F</a:t>
            </a:r>
          </a:p>
        </p:txBody>
      </p:sp>
    </p:spTree>
    <p:extLst>
      <p:ext uri="{BB962C8B-B14F-4D97-AF65-F5344CB8AC3E}">
        <p14:creationId xmlns:p14="http://schemas.microsoft.com/office/powerpoint/2010/main" val="16770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66A4A-83AA-4C5F-A0C0-B5701DF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 kislin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6A59451-8CF9-4D1A-B812-C870457A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6864"/>
            <a:ext cx="8596668" cy="3880773"/>
          </a:xfrm>
        </p:spPr>
        <p:txBody>
          <a:bodyPr/>
          <a:lstStyle/>
          <a:p>
            <a:r>
              <a:rPr lang="sl-SI" dirty="0"/>
              <a:t>Kisel okus</a:t>
            </a:r>
          </a:p>
          <a:p>
            <a:r>
              <a:rPr lang="sl-SI" dirty="0"/>
              <a:t>Nizka pH vrednost (manjša od 7)</a:t>
            </a:r>
          </a:p>
          <a:p>
            <a:r>
              <a:rPr lang="en-GB" dirty="0" err="1"/>
              <a:t>Jedkost</a:t>
            </a:r>
            <a:endParaRPr lang="sl-SI" dirty="0"/>
          </a:p>
          <a:p>
            <a:r>
              <a:rPr lang="sl-SI" dirty="0"/>
              <a:t>Spadajo med nevarne snovi</a:t>
            </a:r>
          </a:p>
          <a:p>
            <a:pPr>
              <a:defRPr/>
            </a:pPr>
            <a:r>
              <a:rPr lang="en-GB" dirty="0"/>
              <a:t>V </a:t>
            </a:r>
            <a:r>
              <a:rPr lang="en-GB" dirty="0" err="1"/>
              <a:t>vodnih</a:t>
            </a:r>
            <a:r>
              <a:rPr lang="en-GB" dirty="0"/>
              <a:t> </a:t>
            </a:r>
            <a:r>
              <a:rPr lang="en-GB" dirty="0" err="1"/>
              <a:t>raztopinah</a:t>
            </a:r>
            <a:r>
              <a:rPr lang="en-GB" dirty="0"/>
              <a:t> </a:t>
            </a:r>
            <a:r>
              <a:rPr lang="en-GB" dirty="0" err="1"/>
              <a:t>prevajajo</a:t>
            </a:r>
            <a:r>
              <a:rPr lang="en-GB" dirty="0"/>
              <a:t> </a:t>
            </a:r>
            <a:r>
              <a:rPr lang="en-GB" dirty="0" err="1"/>
              <a:t>električni</a:t>
            </a:r>
            <a:r>
              <a:rPr lang="en-GB" dirty="0"/>
              <a:t> </a:t>
            </a:r>
            <a:r>
              <a:rPr lang="en-GB" dirty="0" err="1"/>
              <a:t>tok</a:t>
            </a:r>
            <a:r>
              <a:rPr lang="sl-SI" dirty="0"/>
              <a:t> (so elektroliti)</a:t>
            </a:r>
          </a:p>
          <a:p>
            <a:pPr>
              <a:defRPr/>
            </a:pPr>
            <a:r>
              <a:rPr lang="sl-SI" dirty="0"/>
              <a:t>Obarvajo indikatorje za kisline</a:t>
            </a:r>
          </a:p>
          <a:p>
            <a:pPr>
              <a:defRPr/>
            </a:pPr>
            <a:endParaRPr lang="sl-SI" altLang="sl-SI" dirty="0"/>
          </a:p>
          <a:p>
            <a:pPr lvl="1"/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3" name="Slika 1">
            <a:extLst>
              <a:ext uri="{FF2B5EF4-FFF2-40B4-BE49-F238E27FC236}">
                <a16:creationId xmlns:a16="http://schemas.microsoft.com/office/drawing/2014/main" id="{C04791BE-0802-4F3C-B30D-D5A7500E4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92" y="728916"/>
            <a:ext cx="3477417" cy="260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Kaj</a:t>
            </a:r>
            <a:r>
              <a:rPr lang="en-GB" dirty="0"/>
              <a:t> so </a:t>
            </a:r>
            <a:r>
              <a:rPr lang="en-GB" dirty="0" err="1"/>
              <a:t>kisline</a:t>
            </a:r>
            <a:r>
              <a:rPr lang="en-GB" dirty="0"/>
              <a:t>?</a:t>
            </a:r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26C82F12-6ABD-41B8-8B3D-8F9F3A063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757560"/>
            <a:ext cx="9510671" cy="576262"/>
          </a:xfrm>
        </p:spPr>
        <p:txBody>
          <a:bodyPr/>
          <a:lstStyle/>
          <a:p>
            <a:r>
              <a:rPr lang="en-GB" b="1" dirty="0" err="1"/>
              <a:t>Kislina</a:t>
            </a:r>
            <a:r>
              <a:rPr lang="en-GB" b="1" dirty="0"/>
              <a:t> je </a:t>
            </a:r>
            <a:r>
              <a:rPr lang="en-GB" b="1" dirty="0" err="1"/>
              <a:t>snov</a:t>
            </a:r>
            <a:r>
              <a:rPr lang="en-GB" b="1" dirty="0"/>
              <a:t>, </a:t>
            </a:r>
            <a:r>
              <a:rPr lang="en-GB" b="1" dirty="0" err="1"/>
              <a:t>ki</a:t>
            </a:r>
            <a:r>
              <a:rPr lang="en-GB" b="1" dirty="0"/>
              <a:t> v </a:t>
            </a:r>
            <a:r>
              <a:rPr lang="en-GB" b="1" dirty="0" err="1"/>
              <a:t>reakciji</a:t>
            </a:r>
            <a:r>
              <a:rPr lang="en-GB" b="1" dirty="0"/>
              <a:t> </a:t>
            </a:r>
            <a:r>
              <a:rPr lang="en-GB" b="1" dirty="0" err="1"/>
              <a:t>odda</a:t>
            </a:r>
            <a:r>
              <a:rPr lang="en-GB" b="1" dirty="0"/>
              <a:t> </a:t>
            </a:r>
            <a:r>
              <a:rPr lang="en-GB" b="1" dirty="0" err="1"/>
              <a:t>vodikov</a:t>
            </a:r>
            <a:r>
              <a:rPr lang="en-GB" b="1" dirty="0"/>
              <a:t> ion (proton - H</a:t>
            </a:r>
            <a:r>
              <a:rPr lang="en-GB" b="1" baseline="30000" dirty="0"/>
              <a:t>+</a:t>
            </a:r>
            <a:r>
              <a:rPr lang="en-GB" b="1" dirty="0"/>
              <a:t>). 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5" y="2700669"/>
            <a:ext cx="4185623" cy="3304117"/>
          </a:xfrm>
        </p:spPr>
        <p:txBody>
          <a:bodyPr/>
          <a:lstStyle/>
          <a:p>
            <a:pPr>
              <a:defRPr/>
            </a:pPr>
            <a:r>
              <a:rPr lang="sl-SI" altLang="sl-SI" dirty="0"/>
              <a:t>Reakciji pri kateri kislina odda vodikov ion pravimo </a:t>
            </a:r>
            <a:r>
              <a:rPr lang="sl-SI" altLang="sl-SI" dirty="0" err="1"/>
              <a:t>protolitska</a:t>
            </a:r>
            <a:r>
              <a:rPr lang="sl-SI" altLang="sl-SI" dirty="0"/>
              <a:t> reakcija ali </a:t>
            </a:r>
            <a:r>
              <a:rPr lang="sl-SI" altLang="sl-SI" dirty="0" err="1"/>
              <a:t>protoliza</a:t>
            </a:r>
            <a:r>
              <a:rPr lang="sl-SI" altLang="sl-SI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F:\Animacije\deprotonacija kisline.gif">
            <a:extLst>
              <a:ext uri="{FF2B5EF4-FFF2-40B4-BE49-F238E27FC236}">
                <a16:creationId xmlns:a16="http://schemas.microsoft.com/office/drawing/2014/main" id="{E4E4B1AF-6FB5-42BB-8313-132EC8B41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0669"/>
            <a:ext cx="5080486" cy="381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11043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1978</TotalTime>
  <Words>535</Words>
  <Application>Microsoft Office PowerPoint</Application>
  <PresentationFormat>Širokozaslonsko</PresentationFormat>
  <Paragraphs>111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Gladko</vt:lpstr>
      <vt:lpstr>Kisline, baze in soli</vt:lpstr>
      <vt:lpstr>PowerPointova predstavitev</vt:lpstr>
      <vt:lpstr>KISLINE</vt:lpstr>
      <vt:lpstr>Značilnosti kislin</vt:lpstr>
      <vt:lpstr>Značilnosti kislin</vt:lpstr>
      <vt:lpstr>Značilnosti kislin</vt:lpstr>
      <vt:lpstr>Značilnosti kislin</vt:lpstr>
      <vt:lpstr>Značilnosti kislin</vt:lpstr>
      <vt:lpstr>Kaj so kisline?</vt:lpstr>
      <vt:lpstr>Zakaj pravimo vodikovim ionom protoni?</vt:lpstr>
      <vt:lpstr>Kje najdemo kisline in za kaj so uporabne?</vt:lpstr>
      <vt:lpstr>Kje najdemo kisline in zakaj so uporabne?</vt:lpstr>
      <vt:lpstr>Kje najdemo kisline in zakaj so uporabne?</vt:lpstr>
      <vt:lpstr>Kje najdemo kisline in zakaj so uporabne?</vt:lpstr>
      <vt:lpstr>Kje najdemo kisline in zakaj so uporabne?</vt:lpstr>
      <vt:lpstr>Kje najdemo kisline in zakaj so uporabne?</vt:lpstr>
      <vt:lpstr>Kje najdemo kisline in zakaj so uporabne?</vt:lpstr>
      <vt:lpstr>Najmočnejše kisline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KISLINE</dc:title>
  <dc:creator>Neven</dc:creator>
  <cp:lastModifiedBy>Profesor</cp:lastModifiedBy>
  <cp:revision>31</cp:revision>
  <dcterms:created xsi:type="dcterms:W3CDTF">2020-12-09T09:04:17Z</dcterms:created>
  <dcterms:modified xsi:type="dcterms:W3CDTF">2022-03-11T11:38:31Z</dcterms:modified>
</cp:coreProperties>
</file>