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6CAED-4854-4E33-ADD1-D1C855DD23E5}" v="224" dt="2021-12-08T21:48:57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78B695-6A0C-43CB-B452-27C6F944A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BE4AAA-25F3-4B39-8247-6F0BD0D3F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161620-E072-40B6-89DA-7548ADDD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398D50-74AC-4106-9269-4F9DF9008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5273591-1755-42E3-94E5-49EF497F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187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90235C-7EED-4780-9050-04573AC3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E4D7AB0-0B52-4F9A-B416-E9FA3A187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328FA8-7F7F-4EDB-A955-F9A88815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8663A6-F118-4B6F-9F44-B7329237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698DDED-B289-4C78-92F9-B1ADC14A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640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7625C6D-6BF0-469B-8256-9F788D958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3A1B09A-3BAD-480A-9F9E-8E8571A80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6C80D6-A2EE-4D09-AB7E-4F90ABE4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CFFC229-D7E5-43DD-9933-7D23AC26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8262FD8-4C6B-454B-A432-38EBEABB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43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8AF412-ADAA-4AC6-AD78-26C51044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EB096A-FAFC-4257-A536-1F383F18A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8F8C0D-F3A5-4DC7-B444-5A14D24D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5731E0-FC75-4A34-A85D-A68E10E6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706390-EE63-45E7-A004-0065979D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85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4B6CD-FD7F-4AFD-80E7-813F7D4E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461F3C5-0325-4D3D-BAF9-ACEDF6EB3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FE13876-39D5-41BF-AEB6-5772FD82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B77817-6371-4EB3-90D7-79881800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1AE121E-1A47-4496-A293-4C5F4AA2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518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59526-64BB-4F5E-B1F5-102E03B3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946CBE-CD61-4C65-BE86-9B63FCF56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10E5EA9-D4FF-46CF-835F-E656F2F2F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2F0098-AAFA-4301-993F-1D45529B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C651D3-AF02-428F-9A25-58901A8F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D29FE2B-7AB4-4A4A-ACA9-3D44E838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949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0F4FC1-7F11-4C56-92D9-38622BB7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93D91FB-8ADA-4FFE-A27B-695E5636C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304D29-4159-43D2-992B-36AD921CA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AB3310E-ED0B-4672-9118-DE8251026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F4EC0D6-0773-4F11-96CA-B42858EDB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53B0D7D-3A6D-416C-AE3C-351A0EBB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6BDA1C6-B1AE-46E6-BC4E-C1ABC70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B16A687-F8D6-43CE-87D7-D24BB5AE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59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D89E98-19A5-47BF-BDCF-18826CF9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F59C0DC-8C5A-4E02-9FD2-03E73B8F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C08F53A-A75C-4A2C-8C1F-620C894D8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1D09C38-BBE9-4D47-895E-9630BF28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42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4E80AD8-7027-4727-B17B-23EFAAA7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B348A7-EB91-47E3-9275-93C92F3D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18CE50B-669D-47BB-89AB-A347FFAE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89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C358C9-1D59-434B-9D6D-5826CF5E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37E7D5-6327-4413-8A5B-A1DB0031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EFBA46A-E87A-4233-91AE-374861C4A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B9911F6-B1BD-47BD-89B3-F1554E57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8A2D382-60F2-4516-99D1-C1E43F57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DA53FB6-AA4E-4A4D-8AC3-3DC0B1AC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81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AA69A6-5DD2-49A4-B673-AADC49E16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827B4A2-9700-48E6-8FD3-51916B5DD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3A76123-7162-42AE-B565-CFA731AA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8C72733-91C3-4E1D-95D1-0AD52500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163BA63-416A-4F4E-90AE-BC6A87BB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2319ABB-B7CE-4A66-8EB7-AB8AA48C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04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1E0BCC6-3C80-43CA-87A8-4A39369F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C4D6E0E-00D6-420D-9750-87CC385FE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2CDC77-3DA0-47CF-91CE-BF60E4E47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2FB3E-9754-49FE-A15F-4A17C516B01A}" type="datetimeFigureOut">
              <a:rPr lang="sl-SI" smtClean="0"/>
              <a:t>8. 12. 2021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69D57E-1D7A-45C0-BD10-3605156C9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3AA691-2ADB-4155-BC1D-18E6D029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1CFF0-D7FB-49E8-BC40-5C7EF91404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976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-art-of-composition.com/pointing-devices.html" TargetMode="External"/><Relationship Id="rId3" Type="http://schemas.openxmlformats.org/officeDocument/2006/relationships/hyperlink" Target="https://likovnespremenljivke.splet.arnes.si/smer/" TargetMode="External"/><Relationship Id="rId7" Type="http://schemas.openxmlformats.org/officeDocument/2006/relationships/hyperlink" Target="http://www.the-art-of-composition.com/gazing-direction.html" TargetMode="External"/><Relationship Id="rId2" Type="http://schemas.openxmlformats.org/officeDocument/2006/relationships/hyperlink" Target="https://eucbeniki.sio.si/lum/3174/index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virtualinstructor.com/blog/movement-a-principle-of-art" TargetMode="External"/><Relationship Id="rId5" Type="http://schemas.openxmlformats.org/officeDocument/2006/relationships/hyperlink" Target="https://www.retroavangarda.com/the-meaning-of-line-directions-in-art/" TargetMode="External"/><Relationship Id="rId4" Type="http://schemas.openxmlformats.org/officeDocument/2006/relationships/hyperlink" Target="https://drawpaintacademy.com/movemen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705728204116091881/" TargetMode="External"/><Relationship Id="rId2" Type="http://schemas.openxmlformats.org/officeDocument/2006/relationships/hyperlink" Target="http://www.the-art-of-composition.com/gazing-direc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sprucecrafts.com/elements-of-painting-4154035" TargetMode="External"/><Relationship Id="rId4" Type="http://schemas.openxmlformats.org/officeDocument/2006/relationships/hyperlink" Target="https://bleedingcool.com/comics/boom-reveals-a-celia-lowenthal-variant-for-buffy-the-vampire-slayer-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5B339F4-93B9-4E04-9721-143AD6782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0"/>
            <a:ext cx="7147352" cy="5777808"/>
            <a:chOff x="329184" y="1"/>
            <a:chExt cx="524256" cy="5777808"/>
          </a:xfrm>
        </p:grpSpPr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B3E862-6E05-4E65-8529-7267A4BB2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/>
          </a:bodyPr>
          <a:lstStyle/>
          <a:p>
            <a:r>
              <a:rPr lang="en-SI" sz="4400" i="1" dirty="0" err="1">
                <a:latin typeface="Bahnschrift Condensed" panose="020B0502040204020203" pitchFamily="34" charset="0"/>
              </a:rPr>
              <a:t>Likovna</a:t>
            </a:r>
            <a:r>
              <a:rPr lang="en-SI" sz="4400" i="1" dirty="0">
                <a:latin typeface="Bahnschrift Condensed" panose="020B0502040204020203" pitchFamily="34" charset="0"/>
              </a:rPr>
              <a:t> </a:t>
            </a:r>
            <a:r>
              <a:rPr lang="en-SI" sz="4400" i="1" dirty="0" err="1">
                <a:latin typeface="Bahnschrift Condensed" panose="020B0502040204020203" pitchFamily="34" charset="0"/>
              </a:rPr>
              <a:t>spremenljivka</a:t>
            </a:r>
            <a:r>
              <a:rPr lang="en-SI" sz="4400" i="1" dirty="0">
                <a:latin typeface="Bahnschrift Condensed" panose="020B0502040204020203" pitchFamily="34" charset="0"/>
              </a:rPr>
              <a:t>:</a:t>
            </a:r>
            <a:br>
              <a:rPr lang="en-SI" dirty="0"/>
            </a:br>
            <a:r>
              <a:rPr lang="en-SI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SMER</a:t>
            </a:r>
            <a:endParaRPr lang="sl-SI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15415B-8ABA-48BD-8F4C-833CF8CE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055" y="4458566"/>
            <a:ext cx="9144000" cy="1563686"/>
          </a:xfrm>
        </p:spPr>
        <p:txBody>
          <a:bodyPr>
            <a:normAutofit/>
          </a:bodyPr>
          <a:lstStyle/>
          <a:p>
            <a:r>
              <a:rPr lang="en-SI" sz="1800" i="1" dirty="0"/>
              <a:t>Dru</a:t>
            </a:r>
            <a:r>
              <a:rPr lang="sl-SI" sz="1800" i="1" dirty="0"/>
              <a:t>ž</a:t>
            </a:r>
            <a:r>
              <a:rPr lang="en-SI" sz="1800" i="1" dirty="0" err="1"/>
              <a:t>ovec</a:t>
            </a:r>
            <a:r>
              <a:rPr lang="en-SI" sz="1800" i="1" dirty="0"/>
              <a:t> Sara</a:t>
            </a:r>
          </a:p>
          <a:p>
            <a:r>
              <a:rPr lang="en-SI" sz="1800" i="1" dirty="0"/>
              <a:t>Le</a:t>
            </a:r>
            <a:r>
              <a:rPr lang="sl-SI" sz="1800" i="1" dirty="0"/>
              <a:t>š</a:t>
            </a:r>
            <a:r>
              <a:rPr lang="en-SI" sz="1800" i="1" dirty="0" err="1"/>
              <a:t>nik</a:t>
            </a:r>
            <a:r>
              <a:rPr lang="en-SI" sz="1800" i="1" dirty="0"/>
              <a:t> Samantha</a:t>
            </a:r>
          </a:p>
          <a:p>
            <a:endParaRPr lang="en-SI" sz="1800" i="1" dirty="0"/>
          </a:p>
          <a:p>
            <a:r>
              <a:rPr lang="en-SI" sz="1800" i="1" dirty="0"/>
              <a:t>2.bGO</a:t>
            </a:r>
            <a:endParaRPr lang="sl-SI" sz="1800" i="1" dirty="0"/>
          </a:p>
        </p:txBody>
      </p:sp>
    </p:spTree>
    <p:extLst>
      <p:ext uri="{BB962C8B-B14F-4D97-AF65-F5344CB8AC3E}">
        <p14:creationId xmlns:p14="http://schemas.microsoft.com/office/powerpoint/2010/main" val="35160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9179024-54A8-4549-A3C7-E0A31A76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83" y="3182269"/>
            <a:ext cx="4947215" cy="32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DDA1157-FDE9-4A97-83D7-7AD9AA816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2" y="460505"/>
            <a:ext cx="5197442" cy="36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3636129-02B1-4FEC-A9D9-F0FCC9AF72F6}"/>
              </a:ext>
            </a:extLst>
          </p:cNvPr>
          <p:cNvSpPr txBox="1"/>
          <p:nvPr/>
        </p:nvSpPr>
        <p:spPr>
          <a:xfrm>
            <a:off x="7626382" y="16441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dominantna smer vodoravna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492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13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69" name="Group 14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270" name="Rectangle 14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1" name="Rectangle 14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2" name="Rectangle 14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3" name="Rectangle 14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2D7616-8604-4D3A-91BA-AEE10792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en-SI" sz="3600" b="0" i="1">
                <a:effectLst/>
                <a:latin typeface="Abadi" panose="020B0604020104020204" pitchFamily="34" charset="0"/>
              </a:rPr>
              <a:t>Usmerjenost gledanja</a:t>
            </a:r>
            <a:endParaRPr lang="sl-SI" sz="3600" i="1">
              <a:latin typeface="Abadi" panose="020B0604020104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D97F9F-2DA4-4561-9119-F10EFB7A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255" y="2305531"/>
            <a:ext cx="4991629" cy="3677123"/>
          </a:xfrm>
        </p:spPr>
        <p:txBody>
          <a:bodyPr anchor="ctr">
            <a:normAutofit/>
          </a:bodyPr>
          <a:lstStyle/>
          <a:p>
            <a:r>
              <a:rPr lang="nb-NO" sz="1800" dirty="0"/>
              <a:t>smer, ki jo subjekt gleda v prizoru</a:t>
            </a:r>
            <a:endParaRPr lang="en-SI" sz="1800" dirty="0"/>
          </a:p>
          <a:p>
            <a:r>
              <a:rPr lang="sl-SI" sz="1800" dirty="0"/>
              <a:t>usmeritev pogleda smiselna za celotno ravnovesje okvirja</a:t>
            </a:r>
            <a:endParaRPr lang="en-SI" sz="1800" dirty="0"/>
          </a:p>
        </p:txBody>
      </p:sp>
      <p:sp>
        <p:nvSpPr>
          <p:cNvPr id="11274" name="Rectangle 14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3DDFFFD-3927-4BE0-A9EB-71953768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0493" y="1907097"/>
            <a:ext cx="4223252" cy="310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7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C2F91A-0513-4717-BD04-BE7750C4E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5" y="5324317"/>
            <a:ext cx="3536415" cy="788945"/>
          </a:xfrm>
        </p:spPr>
        <p:txBody>
          <a:bodyPr anchor="ctr">
            <a:normAutofit/>
          </a:bodyPr>
          <a:lstStyle/>
          <a:p>
            <a:r>
              <a:rPr lang="sl-SI" sz="16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Reading</a:t>
            </a:r>
            <a:r>
              <a:rPr lang="sl-SI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— Henri Fantin-</a:t>
            </a:r>
            <a:r>
              <a:rPr lang="sl-SI" sz="1600" b="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Latour</a:t>
            </a:r>
            <a:endParaRPr lang="sl-SI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DDD61F8-0A7F-4679-A023-D1508F21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78" y="1561012"/>
            <a:ext cx="53625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Picture">
            <a:extLst>
              <a:ext uri="{FF2B5EF4-FFF2-40B4-BE49-F238E27FC236}">
                <a16:creationId xmlns:a16="http://schemas.microsoft.com/office/drawing/2014/main" id="{AF9D8C8F-193F-46D2-96E1-33EBBA23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8" y="1559032"/>
            <a:ext cx="5407989" cy="39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0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7" name="Freeform: Shape 7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18" name="Right Triangle 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C0DF3AC-3FA5-4AA5-9FD3-2FC7743B0E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471" y="918546"/>
            <a:ext cx="7690092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8CD343C0-51EF-4AFB-87EA-DAFD119209D8}"/>
              </a:ext>
            </a:extLst>
          </p:cNvPr>
          <p:cNvSpPr txBox="1"/>
          <p:nvPr/>
        </p:nvSpPr>
        <p:spPr>
          <a:xfrm>
            <a:off x="8680563" y="5211856"/>
            <a:ext cx="2589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/>
              <a:t>“The </a:t>
            </a:r>
            <a:r>
              <a:rPr lang="en-GB" sz="1400" i="1" dirty="0" err="1"/>
              <a:t>Waterseller</a:t>
            </a:r>
            <a:r>
              <a:rPr lang="en-GB" sz="1400" i="1" dirty="0"/>
              <a:t> of Seville” by Diego Velázquez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223456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2D7616-8604-4D3A-91BA-AEE10792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SI" sz="4800" dirty="0"/>
              <a:t>LITERATURA</a:t>
            </a:r>
            <a:endParaRPr lang="sl-SI" sz="4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D97F9F-2DA4-4561-9119-F10EFB7A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60322"/>
            <a:ext cx="9941319" cy="3581858"/>
          </a:xfrm>
        </p:spPr>
        <p:txBody>
          <a:bodyPr anchor="ctr">
            <a:normAutofit/>
          </a:bodyPr>
          <a:lstStyle/>
          <a:p>
            <a:pPr algn="l" rtl="0" fontAlgn="base"/>
            <a:r>
              <a:rPr lang="sl-SI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https://eucbeniki.sio.si/lum/3174/index4.html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sl-SI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l-SI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https://likovnespremenljivke.splet.arnes.si/smer/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sl-SI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l-SI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https://drawpaintacademy.com/movement/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sl-SI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l-SI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https://www.retroavangarda.com/the-meaning-of-line-directions-in-art/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sl-SI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sl-SI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https://thevirtualinstructor.com/blog/movement-a-principle-of-art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S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l-SI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hlinkClick r:id="rId7"/>
              </a:rPr>
              <a:t>http://www.the-art-of-composition.com/gazing-direction.html</a:t>
            </a:r>
            <a:endParaRPr lang="en-SI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sl-SI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hlinkClick r:id="rId8"/>
              </a:rPr>
              <a:t>http://www.the-art-of-composition.com/pointing-devices.html</a:t>
            </a:r>
            <a:endParaRPr lang="sl-SI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sl-SI" sz="1800" dirty="0"/>
              <a:t>UCBENIK za likovno teorijo: Nina Šuštaršič, Milan Butina, Blaž de Gleria, Iris Skubin, Klavdij Zornik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92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2D7616-8604-4D3A-91BA-AEE10792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SI" sz="4800" dirty="0"/>
              <a:t>VIRI SLIK</a:t>
            </a:r>
            <a:endParaRPr lang="sl-SI" sz="4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D97F9F-2DA4-4561-9119-F10EFB7A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560322"/>
            <a:ext cx="9941319" cy="3581858"/>
          </a:xfrm>
        </p:spPr>
        <p:txBody>
          <a:bodyPr anchor="ctr">
            <a:normAutofit/>
          </a:bodyPr>
          <a:lstStyle/>
          <a:p>
            <a:pPr algn="l" rtl="0" fontAlgn="base"/>
            <a:r>
              <a:rPr lang="sl-SI" sz="1800" dirty="0">
                <a:hlinkClick r:id="rId2"/>
              </a:rPr>
              <a:t>http://www.the-art-of-composition.com/gazing-direction.html</a:t>
            </a:r>
            <a:endParaRPr lang="en-SI" sz="1800" dirty="0"/>
          </a:p>
          <a:p>
            <a:pPr algn="l" rtl="0" fontAlgn="base"/>
            <a:r>
              <a:rPr lang="sl-SI" sz="1800" dirty="0">
                <a:hlinkClick r:id="rId3"/>
              </a:rPr>
              <a:t>https://www.pinterest.com/pin/705728204116091881/</a:t>
            </a:r>
            <a:endParaRPr lang="en-SI" sz="1800" dirty="0"/>
          </a:p>
          <a:p>
            <a:pPr algn="l" rtl="0" fontAlgn="base"/>
            <a:r>
              <a:rPr lang="sl-SI" sz="1800" dirty="0">
                <a:hlinkClick r:id="rId3"/>
              </a:rPr>
              <a:t>https://www.pinterest.com/pin/705728204116091881/</a:t>
            </a:r>
            <a:endParaRPr lang="en-SI" sz="1800" dirty="0"/>
          </a:p>
          <a:p>
            <a:pPr algn="l" rtl="0" fontAlgn="base"/>
            <a:r>
              <a:rPr lang="sl-SI" sz="1800" b="0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https://bleedingcool.com/comics/boom-reveals-a-celia-lowenthal-variant-for-buffy-the-vampire-slayer-2/</a:t>
            </a:r>
            <a:endParaRPr lang="en-SI" sz="1800" b="0" strike="noStrike" dirty="0">
              <a:solidFill>
                <a:srgbClr val="0563C1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l-SI" sz="1800" dirty="0"/>
              <a:t> </a:t>
            </a:r>
            <a:r>
              <a:rPr lang="sl-SI" sz="1800" dirty="0">
                <a:hlinkClick r:id="rId5"/>
              </a:rPr>
              <a:t>https://www.thesprucecrafts.com/elements-of-painting-4154035</a:t>
            </a:r>
            <a:endParaRPr lang="en-SI" sz="1800" dirty="0"/>
          </a:p>
          <a:p>
            <a:pPr algn="l" rtl="0" fontAlgn="base"/>
            <a:endParaRPr lang="sl-SI" sz="1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77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2D7616-8604-4D3A-91BA-AEE10792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SI" sz="4800"/>
              <a:t>KAZALO</a:t>
            </a:r>
            <a:endParaRPr lang="sl-SI" sz="480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D97F9F-2DA4-4561-9119-F10EFB7A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lnSpcReduction="10000"/>
          </a:bodyPr>
          <a:lstStyle/>
          <a:p>
            <a:r>
              <a:rPr lang="en-SI" sz="2400" dirty="0">
                <a:hlinkClick r:id="rId2" action="ppaction://hlinksldjump"/>
              </a:rPr>
              <a:t>SMER</a:t>
            </a:r>
            <a:endParaRPr lang="en-SI" sz="2400" dirty="0"/>
          </a:p>
          <a:p>
            <a:r>
              <a:rPr lang="en-SI" sz="2400" dirty="0">
                <a:hlinkClick r:id="rId3" action="ppaction://hlinksldjump"/>
              </a:rPr>
              <a:t>TEMELJNE ORIENTACIJSKE SMERI</a:t>
            </a:r>
            <a:endParaRPr lang="en-SI" sz="2400" dirty="0"/>
          </a:p>
          <a:p>
            <a:r>
              <a:rPr lang="en-SI" sz="2400" dirty="0">
                <a:hlinkClick r:id="rId4" action="ppaction://hlinksldjump"/>
              </a:rPr>
              <a:t>NAVPICNA SMER</a:t>
            </a:r>
            <a:endParaRPr lang="en-SI" sz="2400" dirty="0"/>
          </a:p>
          <a:p>
            <a:r>
              <a:rPr lang="en-SI" sz="2400" dirty="0">
                <a:hlinkClick r:id="rId5" action="ppaction://hlinksldjump"/>
              </a:rPr>
              <a:t>VODORAVNA SMER</a:t>
            </a:r>
            <a:endParaRPr lang="en-SI" sz="2400" dirty="0"/>
          </a:p>
          <a:p>
            <a:r>
              <a:rPr lang="en-SI" sz="2400" dirty="0">
                <a:hlinkClick r:id="rId6" action="ppaction://hlinksldjump"/>
              </a:rPr>
              <a:t>POSEVNA SMER</a:t>
            </a:r>
            <a:endParaRPr lang="en-SI" sz="2400" dirty="0"/>
          </a:p>
          <a:p>
            <a:r>
              <a:rPr lang="en-SI" sz="2400" dirty="0">
                <a:hlinkClick r:id="rId7" action="ppaction://hlinksldjump"/>
              </a:rPr>
              <a:t>USMERJENOST GLEDANJA</a:t>
            </a:r>
            <a:endParaRPr lang="en-SI" sz="2400" dirty="0"/>
          </a:p>
          <a:p>
            <a:r>
              <a:rPr lang="en-SI" sz="2400" dirty="0">
                <a:hlinkClick r:id="rId8" action="ppaction://hlinksldjump"/>
              </a:rPr>
              <a:t>LITERATURA</a:t>
            </a:r>
            <a:endParaRPr lang="sl-SI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53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3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1EBFD1-F035-4FED-AF50-666B5F29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SI" sz="3600" b="1" i="1">
                <a:latin typeface="+mn-lt"/>
              </a:rPr>
              <a:t>SMER</a:t>
            </a:r>
            <a:endParaRPr lang="sl-SI" sz="3600" b="1" i="1">
              <a:latin typeface="+mn-lt"/>
            </a:endParaRPr>
          </a:p>
        </p:txBody>
      </p:sp>
      <p:sp>
        <p:nvSpPr>
          <p:cNvPr id="1045" name="Rectangle 13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42CE0C-8FFF-4412-97F4-0EE18BB05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sl-SI" sz="1400"/>
              <a:t>Učinek statičnosti oz. dinamičnosti kompozicije</a:t>
            </a:r>
          </a:p>
          <a:p>
            <a:endParaRPr lang="sl-SI" sz="1400"/>
          </a:p>
          <a:p>
            <a:r>
              <a:rPr lang="sl-SI" sz="1400"/>
              <a:t>Izražanje sile gibanja, stanje, napetost</a:t>
            </a:r>
          </a:p>
          <a:p>
            <a:endParaRPr lang="sl-SI" sz="1400"/>
          </a:p>
          <a:p>
            <a:r>
              <a:rPr lang="sl-SI" sz="1400" b="0" i="0">
                <a:effectLst/>
                <a:latin typeface="Calibri" panose="020F0502020204030204" pitchFamily="34" charset="0"/>
              </a:rPr>
              <a:t>določen učinek na človeka</a:t>
            </a:r>
          </a:p>
          <a:p>
            <a:endParaRPr lang="sl-SI" sz="1400"/>
          </a:p>
          <a:p>
            <a:r>
              <a:rPr lang="sl-SI" sz="1400"/>
              <a:t>Glavne smeri:</a:t>
            </a:r>
          </a:p>
          <a:p>
            <a:pPr lvl="1"/>
            <a:r>
              <a:rPr lang="sl-SI" sz="1400"/>
              <a:t>navzgor,</a:t>
            </a:r>
          </a:p>
          <a:p>
            <a:pPr lvl="1"/>
            <a:r>
              <a:rPr lang="sl-SI" sz="1400"/>
              <a:t>navzdol,</a:t>
            </a:r>
          </a:p>
          <a:p>
            <a:pPr lvl="1"/>
            <a:r>
              <a:rPr lang="sl-SI" sz="1400"/>
              <a:t>levo,</a:t>
            </a:r>
          </a:p>
          <a:p>
            <a:pPr lvl="1"/>
            <a:r>
              <a:rPr lang="sl-SI" sz="1400"/>
              <a:t>desno. </a:t>
            </a:r>
          </a:p>
          <a:p>
            <a:pPr marL="457200" lvl="1" indent="0">
              <a:buNone/>
            </a:pPr>
            <a:r>
              <a:rPr lang="en-SI" sz="1400"/>
              <a:t>	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4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4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C937F2-4976-4CA6-A8DF-4E567451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3" r="1" b="1"/>
          <a:stretch/>
        </p:blipFill>
        <p:spPr bwMode="auto">
          <a:xfrm>
            <a:off x="5987738" y="1700081"/>
            <a:ext cx="5628018" cy="3224967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5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8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1" name="Group 8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2" name="Rectangle 8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2D7616-8604-4D3A-91BA-AEE10792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sl-SI" sz="3300" b="0" i="1">
                <a:effectLst/>
                <a:latin typeface="Abadi" panose="020B0604020104020204" pitchFamily="34" charset="0"/>
              </a:rPr>
              <a:t>Temeljne orientacijske smeri</a:t>
            </a:r>
            <a:endParaRPr lang="sl-SI" sz="3300" i="1">
              <a:latin typeface="Abadi" panose="020B0604020104020204" pitchFamily="34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D97F9F-2DA4-4561-9119-F10EFB7A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sl-SI" sz="1800"/>
              <a:t>Navpična</a:t>
            </a:r>
          </a:p>
          <a:p>
            <a:r>
              <a:rPr lang="sl-SI" sz="1800"/>
              <a:t>Vodoravna</a:t>
            </a:r>
          </a:p>
          <a:p>
            <a:r>
              <a:rPr lang="sl-SI" sz="1800"/>
              <a:t>Posevna</a:t>
            </a:r>
          </a:p>
          <a:p>
            <a:endParaRPr lang="sl-SI" sz="1800"/>
          </a:p>
          <a:p>
            <a:r>
              <a:rPr lang="sl-SI" sz="1800" b="0" i="0">
                <a:effectLst/>
              </a:rPr>
              <a:t>Navpična in vodoravna smer </a:t>
            </a:r>
            <a:r>
              <a:rPr lang="sl-SI" sz="1800" b="0" i="1">
                <a:effectLst/>
              </a:rPr>
              <a:t>komplementarno nasprotni</a:t>
            </a:r>
            <a:r>
              <a:rPr lang="en-SI" sz="1800" b="0">
                <a:effectLst/>
              </a:rPr>
              <a:t>- pravi kot</a:t>
            </a:r>
            <a:endParaRPr lang="sl-SI" sz="18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avninski kot :: OpenProf.com">
            <a:extLst>
              <a:ext uri="{FF2B5EF4-FFF2-40B4-BE49-F238E27FC236}">
                <a16:creationId xmlns:a16="http://schemas.microsoft.com/office/drawing/2014/main" id="{545A8775-99D8-4C5A-B2AC-1AD54C30E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10243" b="3"/>
          <a:stretch/>
        </p:blipFill>
        <p:spPr bwMode="auto">
          <a:xfrm>
            <a:off x="6930493" y="2249136"/>
            <a:ext cx="4223252" cy="2420012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41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8338E8-9890-4C32-BB38-9597C83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017" y="4905537"/>
            <a:ext cx="3876086" cy="1556907"/>
          </a:xfrm>
        </p:spPr>
        <p:txBody>
          <a:bodyPr anchor="ctr">
            <a:normAutofit/>
          </a:bodyPr>
          <a:lstStyle/>
          <a:p>
            <a:r>
              <a:rPr lang="sl-SI" sz="3200" b="1" dirty="0">
                <a:solidFill>
                  <a:srgbClr val="FFC000"/>
                </a:solidFill>
              </a:rPr>
              <a:t>Navpična smer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E30D2ED-2D5C-4AAA-874D-DFB0A617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177" y="2643875"/>
            <a:ext cx="10369645" cy="19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85C52F-3F08-4FE2-A7A1-AC93A953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sl-SI" sz="1800" dirty="0"/>
              <a:t>budnost, strogost, obvladovanje položaja, uravnovešenost</a:t>
            </a:r>
            <a:r>
              <a:rPr lang="en-SI" sz="1800" dirty="0"/>
              <a:t>,</a:t>
            </a:r>
            <a:r>
              <a:rPr lang="sl-SI" sz="1800" dirty="0"/>
              <a:t> trdno oporo</a:t>
            </a:r>
            <a:endParaRPr lang="en-SI" sz="1800" dirty="0"/>
          </a:p>
          <a:p>
            <a:r>
              <a:rPr lang="sl-SI" sz="1800" dirty="0"/>
              <a:t>Navzgor</a:t>
            </a:r>
            <a:r>
              <a:rPr lang="en-SI" sz="1800" dirty="0"/>
              <a:t>: </a:t>
            </a:r>
            <a:r>
              <a:rPr lang="sl-SI" sz="1800" dirty="0"/>
              <a:t>vitalnost, rast, statičnost</a:t>
            </a:r>
            <a:r>
              <a:rPr lang="en-SI" sz="1800" dirty="0"/>
              <a:t>, </a:t>
            </a:r>
            <a:r>
              <a:rPr lang="sl-SI" sz="1800" dirty="0"/>
              <a:t>vzvišenost</a:t>
            </a:r>
            <a:r>
              <a:rPr lang="en-SI" sz="1800" dirty="0"/>
              <a:t>, </a:t>
            </a:r>
            <a:r>
              <a:rPr lang="sl-SI" sz="1800" dirty="0"/>
              <a:t>nosilnost</a:t>
            </a:r>
            <a:endParaRPr lang="en-SI" sz="1800" dirty="0"/>
          </a:p>
          <a:p>
            <a:r>
              <a:rPr lang="en-SI" sz="1800" dirty="0" err="1"/>
              <a:t>Navzdol</a:t>
            </a:r>
            <a:r>
              <a:rPr lang="en-SI" sz="1800" dirty="0"/>
              <a:t>: </a:t>
            </a:r>
            <a:r>
              <a:rPr lang="sl-SI" sz="1800" dirty="0"/>
              <a:t>vzbuja strah, uničenje</a:t>
            </a:r>
            <a:r>
              <a:rPr lang="en-SI" sz="1800" dirty="0"/>
              <a:t>, </a:t>
            </a:r>
            <a:r>
              <a:rPr lang="sl-SI" sz="1800" dirty="0"/>
              <a:t>propad</a:t>
            </a:r>
            <a:r>
              <a:rPr lang="en-SI" sz="1800" dirty="0"/>
              <a:t>, </a:t>
            </a:r>
            <a:r>
              <a:rPr lang="sl-SI" sz="1800" dirty="0"/>
              <a:t>ponižanj</a:t>
            </a:r>
            <a:r>
              <a:rPr lang="en-SI" sz="1800" dirty="0"/>
              <a:t>e</a:t>
            </a:r>
            <a:r>
              <a:rPr lang="sl-SI" sz="1800" dirty="0"/>
              <a:t>, zlom, groz</a:t>
            </a:r>
            <a:r>
              <a:rPr lang="en-SI" sz="1800" dirty="0"/>
              <a:t>a</a:t>
            </a:r>
            <a:endParaRPr lang="sl-SI" sz="1800" dirty="0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B6E2DF9-C2BF-454A-A883-8A0D26B4C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4217" r="6626" b="15375"/>
          <a:stretch/>
        </p:blipFill>
        <p:spPr bwMode="auto">
          <a:xfrm>
            <a:off x="782601" y="187278"/>
            <a:ext cx="3057093" cy="42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08DBCD33-9FCB-4250-9F3E-CD7BFC1D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4761" r="6017" b="15782"/>
          <a:stretch/>
        </p:blipFill>
        <p:spPr bwMode="auto">
          <a:xfrm>
            <a:off x="8352307" y="204395"/>
            <a:ext cx="3098633" cy="42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8338E8-9890-4C32-BB38-9597C83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29" y="4909636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SI" sz="3200" b="1" dirty="0" err="1">
                <a:solidFill>
                  <a:srgbClr val="FFC000"/>
                </a:solidFill>
              </a:rPr>
              <a:t>Vodoravna</a:t>
            </a:r>
            <a:r>
              <a:rPr lang="en-SI" sz="3200" b="1" dirty="0">
                <a:solidFill>
                  <a:srgbClr val="FFC000"/>
                </a:solidFill>
              </a:rPr>
              <a:t> </a:t>
            </a:r>
            <a:r>
              <a:rPr lang="en-SI" sz="3200" b="1" dirty="0" err="1">
                <a:solidFill>
                  <a:srgbClr val="FFC000"/>
                </a:solidFill>
              </a:rPr>
              <a:t>smer</a:t>
            </a:r>
            <a:endParaRPr lang="sl-SI" sz="3200" b="1" dirty="0">
              <a:solidFill>
                <a:srgbClr val="FFC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85C52F-3F08-4FE2-A7A1-AC93A953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sl-SI" sz="1800" dirty="0"/>
              <a:t>mir, pomirjenje</a:t>
            </a:r>
            <a:r>
              <a:rPr lang="en-SI" sz="1800" dirty="0"/>
              <a:t>,</a:t>
            </a:r>
            <a:r>
              <a:rPr lang="sl-SI" sz="1800" dirty="0"/>
              <a:t> počitek</a:t>
            </a:r>
            <a:endParaRPr lang="en-SI" sz="1800" dirty="0"/>
          </a:p>
          <a:p>
            <a:r>
              <a:rPr lang="sl-SI" sz="1800" dirty="0"/>
              <a:t>vzhod in rojstvo, zahod počitek</a:t>
            </a:r>
          </a:p>
        </p:txBody>
      </p:sp>
      <p:pic>
        <p:nvPicPr>
          <p:cNvPr id="6150" name="Picture 6" descr="Mitološki aspekti pravnih starosvetnosti v ljudskem ...">
            <a:extLst>
              <a:ext uri="{FF2B5EF4-FFF2-40B4-BE49-F238E27FC236}">
                <a16:creationId xmlns:a16="http://schemas.microsoft.com/office/drawing/2014/main" id="{4EF35FE5-6C49-46EF-925A-441BD6EF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61" y="607850"/>
            <a:ext cx="97536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57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8338E8-9890-4C32-BB38-9597C83C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29" y="4909636"/>
            <a:ext cx="3876086" cy="1556907"/>
          </a:xfrm>
        </p:spPr>
        <p:txBody>
          <a:bodyPr anchor="ctr">
            <a:normAutofit/>
          </a:bodyPr>
          <a:lstStyle/>
          <a:p>
            <a:r>
              <a:rPr lang="sl-SI" sz="3200" b="1" dirty="0">
                <a:solidFill>
                  <a:srgbClr val="FFC000"/>
                </a:solidFill>
              </a:rPr>
              <a:t>Poševna smer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85C52F-3F08-4FE2-A7A1-AC93A953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sl-SI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Dinamičn</a:t>
            </a:r>
            <a:r>
              <a:rPr lang="en-SI" sz="18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en-S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Labilne</a:t>
            </a:r>
            <a:r>
              <a:rPr lang="en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nemirne</a:t>
            </a:r>
            <a:endParaRPr lang="sl-SI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E6CC36C-DBC6-4218-B754-02F067C7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2787929"/>
            <a:ext cx="762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is contains an image of: {{ pinTitle }}">
            <a:extLst>
              <a:ext uri="{FF2B5EF4-FFF2-40B4-BE49-F238E27FC236}">
                <a16:creationId xmlns:a16="http://schemas.microsoft.com/office/drawing/2014/main" id="{E30D320D-6305-4D3F-A315-968A856C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6" y="241854"/>
            <a:ext cx="2742527" cy="42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his contains an image of: {{ pinTitle }}">
            <a:extLst>
              <a:ext uri="{FF2B5EF4-FFF2-40B4-BE49-F238E27FC236}">
                <a16:creationId xmlns:a16="http://schemas.microsoft.com/office/drawing/2014/main" id="{78AFF90E-81CE-42E3-88A5-48C75E3AB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808" y="244554"/>
            <a:ext cx="2884267" cy="42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4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C2F91A-0513-4717-BD04-BE7750C4E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61" y="4069434"/>
            <a:ext cx="2024743" cy="788945"/>
          </a:xfrm>
        </p:spPr>
        <p:txBody>
          <a:bodyPr anchor="ctr">
            <a:normAutofit/>
          </a:bodyPr>
          <a:lstStyle/>
          <a:p>
            <a:r>
              <a:rPr lang="sl-SI" sz="1600" b="0" i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Johannes Vermeer: Slikarjev atelje </a:t>
            </a:r>
            <a:endParaRPr lang="sl-SI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>
            <a:extLst>
              <a:ext uri="{FF2B5EF4-FFF2-40B4-BE49-F238E27FC236}">
                <a16:creationId xmlns:a16="http://schemas.microsoft.com/office/drawing/2014/main" id="{439E9981-B3FE-435D-97D2-2D1E41ED3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62" y="72869"/>
            <a:ext cx="5358425" cy="67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0F1ADE8-DF19-4822-94ED-E98F50C07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2" y="195037"/>
            <a:ext cx="3174112" cy="39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1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B070C8F-FEE0-4954-98F1-9CBA002C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8464" y="488043"/>
            <a:ext cx="4161453" cy="588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6D3F8DE5-C30D-4E76-9295-543093EAB37D}"/>
              </a:ext>
            </a:extLst>
          </p:cNvPr>
          <p:cNvSpPr txBox="1"/>
          <p:nvPr/>
        </p:nvSpPr>
        <p:spPr>
          <a:xfrm>
            <a:off x="3299273" y="120317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dominantna smer posevna</a:t>
            </a:r>
          </a:p>
        </p:txBody>
      </p:sp>
      <p:pic>
        <p:nvPicPr>
          <p:cNvPr id="9222" name="Picture 6" descr="Rhaegar Targaryen and Robert Baratheon at the Battle of the Trident - Jayson Mondala">
            <a:extLst>
              <a:ext uri="{FF2B5EF4-FFF2-40B4-BE49-F238E27FC236}">
                <a16:creationId xmlns:a16="http://schemas.microsoft.com/office/drawing/2014/main" id="{66181765-D3FC-423E-A0A3-49F309CF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01" y="2453950"/>
            <a:ext cx="3281620" cy="365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7D483758-B40C-4C47-9CF1-91FC8DC756E3}"/>
              </a:ext>
            </a:extLst>
          </p:cNvPr>
          <p:cNvSpPr txBox="1"/>
          <p:nvPr/>
        </p:nvSpPr>
        <p:spPr>
          <a:xfrm>
            <a:off x="1293078" y="368505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0" dirty="0">
                <a:solidFill>
                  <a:srgbClr val="000000"/>
                </a:solidFill>
                <a:effectLst/>
                <a:latin typeface="WordVisi_MSFontService"/>
              </a:rPr>
              <a:t>veliko gibanja</a:t>
            </a:r>
            <a:r>
              <a:rPr lang="en-SI" b="0" i="0" dirty="0">
                <a:solidFill>
                  <a:srgbClr val="000000"/>
                </a:solidFill>
                <a:effectLst/>
                <a:latin typeface="WordVisi_MSFontService"/>
              </a:rPr>
              <a:t>, </a:t>
            </a:r>
            <a:r>
              <a:rPr lang="en-SI" b="0" i="0" dirty="0" err="1">
                <a:solidFill>
                  <a:srgbClr val="000000"/>
                </a:solidFill>
                <a:effectLst/>
                <a:latin typeface="WordVisi_MSFontService"/>
              </a:rPr>
              <a:t>akcije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26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334</Words>
  <Application>Microsoft Office PowerPoint</Application>
  <PresentationFormat>Širokozaslonsko</PresentationFormat>
  <Paragraphs>66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4" baseType="lpstr">
      <vt:lpstr>Abadi</vt:lpstr>
      <vt:lpstr>Aharoni</vt:lpstr>
      <vt:lpstr>Arial</vt:lpstr>
      <vt:lpstr>Bahnschrift Condensed</vt:lpstr>
      <vt:lpstr>Calibri</vt:lpstr>
      <vt:lpstr>Calibri Light</vt:lpstr>
      <vt:lpstr>Segoe UI</vt:lpstr>
      <vt:lpstr>WordVisi_MSFontService</vt:lpstr>
      <vt:lpstr>Officeova tema</vt:lpstr>
      <vt:lpstr>Likovna spremenljivka: SMER</vt:lpstr>
      <vt:lpstr>KAZALO</vt:lpstr>
      <vt:lpstr>SMER</vt:lpstr>
      <vt:lpstr>Temeljne orientacijske smeri</vt:lpstr>
      <vt:lpstr>Navpična smer</vt:lpstr>
      <vt:lpstr>Vodoravna smer</vt:lpstr>
      <vt:lpstr>Poševna smer</vt:lpstr>
      <vt:lpstr>PowerPointova predstavitev</vt:lpstr>
      <vt:lpstr>PowerPointova predstavitev</vt:lpstr>
      <vt:lpstr>PowerPointova predstavitev</vt:lpstr>
      <vt:lpstr>Usmerjenost gledanja</vt:lpstr>
      <vt:lpstr>PowerPointova predstavitev</vt:lpstr>
      <vt:lpstr>PowerPointova predstavitev</vt:lpstr>
      <vt:lpstr>LITERATURA</vt:lpstr>
      <vt:lpstr>VIRI SLIK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spremenljivka: SMER</dc:title>
  <dc:creator>Samantha Lešnik</dc:creator>
  <cp:lastModifiedBy>Samantha Lešnik</cp:lastModifiedBy>
  <cp:revision>1</cp:revision>
  <dcterms:created xsi:type="dcterms:W3CDTF">2021-12-08T18:40:08Z</dcterms:created>
  <dcterms:modified xsi:type="dcterms:W3CDTF">2021-12-08T21:49:46Z</dcterms:modified>
</cp:coreProperties>
</file>