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1" r:id="rId7"/>
    <p:sldId id="262" r:id="rId8"/>
    <p:sldId id="264" r:id="rId9"/>
    <p:sldId id="263" r:id="rId10"/>
    <p:sldId id="265" r:id="rId11"/>
    <p:sldId id="271" r:id="rId12"/>
    <p:sldId id="266" r:id="rId13"/>
    <p:sldId id="272" r:id="rId14"/>
    <p:sldId id="273" r:id="rId15"/>
    <p:sldId id="274" r:id="rId16"/>
    <p:sldId id="275" r:id="rId17"/>
    <p:sldId id="270" r:id="rId1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562" y="58"/>
      </p:cViewPr>
      <p:guideLst>
        <p:guide orient="horz" pos="2160"/>
        <p:guide pos="384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2ED7B26-3D6E-4BE5-BC49-2ED0117BA0B3}"/>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A1B79093-ABA8-4FD2-98A2-554F23FB4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1EE03305-25E7-477A-9E49-0335D3228F67}"/>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EC16E2D6-D6ED-44D4-9841-FD1945124C1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D9185F6F-BC95-4649-8B18-4C61F2107A9C}"/>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101810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7FB2777-97D0-4951-A480-84EB9CD4CFA1}"/>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0ED57F3E-4975-40B9-8B1D-8168F7BB4EFE}"/>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AFEDB01-8559-40C3-9424-10B1DBEB4AF9}"/>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0C32A551-0CA2-4F68-B417-D14FFB90DE69}"/>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ABE0E0E-F893-44E9-91A8-9DFCFDF8D079}"/>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18752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BAD90BD5-03E5-467C-9E1B-5CF841FEDC93}"/>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C87C9821-750B-4A7B-8E64-E540DF1487E8}"/>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947FEDC9-A914-494A-9D2F-6FDC57A23084}"/>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DE45FB25-2998-4CCC-839D-FF17D6FEE23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2944B962-A00A-41E8-9137-11B3A562E215}"/>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233229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70C5A88-070E-4D2C-B532-9A46322400FD}"/>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6A5D7ED7-4011-4922-AAE0-2BA9DE1F68B8}"/>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F87FEA51-1BF8-4E7A-803A-952886BBC70E}"/>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9476DDFF-5177-4E8A-9130-6CAA1A338688}"/>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E1C45A51-ADF7-40E2-AA7A-3CC64C5D1B54}"/>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195253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8A2E4-A149-4AD0-8ABB-31164057793F}"/>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0E3F1FEB-FC68-42C9-A2C3-71836C4EE8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73974E7-218A-463A-80AC-E69E94692A96}"/>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C40CDA6A-7372-41C2-81F9-E87A7F6A2606}"/>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4158E0E7-FE37-47F5-8286-459ADC301045}"/>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167641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5F3A0FB-0B6D-4FB2-99F6-974BB49523BA}"/>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74B93077-2590-4AA1-833D-DE41CA8A13D7}"/>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504CA1E-4B93-4E71-9505-87D2719C2995}"/>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34F6ED52-118B-4CE5-8F2D-29E0E0492811}"/>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6" name="Označba mesta noge 5">
            <a:extLst>
              <a:ext uri="{FF2B5EF4-FFF2-40B4-BE49-F238E27FC236}">
                <a16:creationId xmlns:a16="http://schemas.microsoft.com/office/drawing/2014/main" id="{0B6F685B-66D8-4398-98CE-0015164C9D24}"/>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D70CCA4-2170-4B11-8064-E9AF6F0BAC56}"/>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254267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43C44C-0822-4B29-8224-FEA896F49F1E}"/>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462A6D5-735F-4440-BBA3-01C72FD2A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233C571C-4E63-4D21-BDE9-E1A27A7EE275}"/>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E57903C2-BD70-4063-9AA3-45FE463E07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58EAA637-FB33-4769-9925-A21C4C6B0575}"/>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37742C69-3AC4-448A-90B6-AED2A3956D9A}"/>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8" name="Označba mesta noge 7">
            <a:extLst>
              <a:ext uri="{FF2B5EF4-FFF2-40B4-BE49-F238E27FC236}">
                <a16:creationId xmlns:a16="http://schemas.microsoft.com/office/drawing/2014/main" id="{023B7DE4-60E0-4AD9-9C2B-D9D93F5F5177}"/>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901D055-5C23-42E0-B4DD-810EDEB1C8A8}"/>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69634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4FB33E-5E45-4373-932C-8347E282DE02}"/>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F2ED973F-5F84-4994-88DE-4C8FC1115540}"/>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4" name="Označba mesta noge 3">
            <a:extLst>
              <a:ext uri="{FF2B5EF4-FFF2-40B4-BE49-F238E27FC236}">
                <a16:creationId xmlns:a16="http://schemas.microsoft.com/office/drawing/2014/main" id="{F282A854-BE4E-4C94-AD05-3344B715382E}"/>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78B19825-ADC3-4D9B-8479-FCE4860AF921}"/>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837667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AA623B33-4F33-4A34-8C4A-1FB6936EFF26}"/>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3" name="Označba mesta noge 2">
            <a:extLst>
              <a:ext uri="{FF2B5EF4-FFF2-40B4-BE49-F238E27FC236}">
                <a16:creationId xmlns:a16="http://schemas.microsoft.com/office/drawing/2014/main" id="{788A83CA-B9A4-4CBA-838D-ED8500441FCB}"/>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CF601D99-8805-4CA9-930C-144069804C20}"/>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75655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A617CC-28BE-458C-A22A-0EDD26D843AE}"/>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B0302EF7-19D1-4CF3-A42B-B265F3CCC6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9D619B6A-3736-4A3B-B39D-43CC14C28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056EB887-0C00-40ED-9EAE-0B7D7E89BFAE}"/>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6" name="Označba mesta noge 5">
            <a:extLst>
              <a:ext uri="{FF2B5EF4-FFF2-40B4-BE49-F238E27FC236}">
                <a16:creationId xmlns:a16="http://schemas.microsoft.com/office/drawing/2014/main" id="{7E495787-DCA3-432E-A4CB-42702F60A48D}"/>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AD23BC79-D3FF-487E-A22B-615769F536AE}"/>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237520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D61338-D4A9-4CA6-9CD1-73A30CF13CAC}"/>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8B99D370-AA24-486D-A998-6501ED2FB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22BDE718-B557-4FD1-B912-6008C13D3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98E4C30C-F416-490F-A90B-F5958681E23E}"/>
              </a:ext>
            </a:extLst>
          </p:cNvPr>
          <p:cNvSpPr>
            <a:spLocks noGrp="1"/>
          </p:cNvSpPr>
          <p:nvPr>
            <p:ph type="dt" sz="half" idx="10"/>
          </p:nvPr>
        </p:nvSpPr>
        <p:spPr/>
        <p:txBody>
          <a:bodyPr/>
          <a:lstStyle/>
          <a:p>
            <a:fld id="{03717ED6-8DD9-4C76-BC41-1E3DC0097744}" type="datetimeFigureOut">
              <a:rPr lang="sl-SI" smtClean="0"/>
              <a:t>24. 05. 2020</a:t>
            </a:fld>
            <a:endParaRPr lang="sl-SI"/>
          </a:p>
        </p:txBody>
      </p:sp>
      <p:sp>
        <p:nvSpPr>
          <p:cNvPr id="6" name="Označba mesta noge 5">
            <a:extLst>
              <a:ext uri="{FF2B5EF4-FFF2-40B4-BE49-F238E27FC236}">
                <a16:creationId xmlns:a16="http://schemas.microsoft.com/office/drawing/2014/main" id="{F7C2A050-EB8A-4DBC-8366-D2A228B8E3D9}"/>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9E73ED4C-DC72-4D7A-8BDD-B9CC2945B986}"/>
              </a:ext>
            </a:extLst>
          </p:cNvPr>
          <p:cNvSpPr>
            <a:spLocks noGrp="1"/>
          </p:cNvSpPr>
          <p:nvPr>
            <p:ph type="sldNum" sz="quarter" idx="12"/>
          </p:nvPr>
        </p:nvSpPr>
        <p:spPr/>
        <p:txBody>
          <a:bodyPr/>
          <a:lstStyle/>
          <a:p>
            <a:fld id="{67C63E1E-EA11-4A95-B86D-7E7028689BEE}" type="slidenum">
              <a:rPr lang="sl-SI" smtClean="0"/>
              <a:t>‹#›</a:t>
            </a:fld>
            <a:endParaRPr lang="sl-SI"/>
          </a:p>
        </p:txBody>
      </p:sp>
    </p:spTree>
    <p:extLst>
      <p:ext uri="{BB962C8B-B14F-4D97-AF65-F5344CB8AC3E}">
        <p14:creationId xmlns:p14="http://schemas.microsoft.com/office/powerpoint/2010/main" val="231106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B8529060-E907-47E2-97EC-C4E5C23AAF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DC445C8D-F70E-4AB0-8FBB-9F7FB6A2A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7D198BC9-D571-4AD8-A409-2087FD6E0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717ED6-8DD9-4C76-BC41-1E3DC0097744}" type="datetimeFigureOut">
              <a:rPr lang="sl-SI" smtClean="0"/>
              <a:t>24. 05. 2020</a:t>
            </a:fld>
            <a:endParaRPr lang="sl-SI"/>
          </a:p>
        </p:txBody>
      </p:sp>
      <p:sp>
        <p:nvSpPr>
          <p:cNvPr id="5" name="Označba mesta noge 4">
            <a:extLst>
              <a:ext uri="{FF2B5EF4-FFF2-40B4-BE49-F238E27FC236}">
                <a16:creationId xmlns:a16="http://schemas.microsoft.com/office/drawing/2014/main" id="{4D905226-80DD-4E4E-9FDC-0C6C096D7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8197DC43-77BE-4947-9281-78EED71BB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C63E1E-EA11-4A95-B86D-7E7028689BEE}" type="slidenum">
              <a:rPr lang="sl-SI" smtClean="0"/>
              <a:t>‹#›</a:t>
            </a:fld>
            <a:endParaRPr lang="sl-SI"/>
          </a:p>
        </p:txBody>
      </p:sp>
    </p:spTree>
    <p:extLst>
      <p:ext uri="{BB962C8B-B14F-4D97-AF65-F5344CB8AC3E}">
        <p14:creationId xmlns:p14="http://schemas.microsoft.com/office/powerpoint/2010/main" val="7121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35EEBD7C-6C49-45E1-AB7E-F192C335D1EA}"/>
              </a:ext>
            </a:extLst>
          </p:cNvPr>
          <p:cNvSpPr>
            <a:spLocks noGrp="1"/>
          </p:cNvSpPr>
          <p:nvPr>
            <p:ph type="ctrTitle"/>
          </p:nvPr>
        </p:nvSpPr>
        <p:spPr>
          <a:xfrm>
            <a:off x="427583" y="851515"/>
            <a:ext cx="6514068" cy="2991416"/>
          </a:xfrm>
        </p:spPr>
        <p:txBody>
          <a:bodyPr anchor="b">
            <a:normAutofit/>
          </a:bodyPr>
          <a:lstStyle/>
          <a:p>
            <a:pPr algn="l"/>
            <a:r>
              <a:rPr lang="sl-SI" dirty="0"/>
              <a:t>RISANJE SKICE MREŽE EMBALAŽNE ŠKATLE</a:t>
            </a:r>
          </a:p>
        </p:txBody>
      </p:sp>
      <p:sp>
        <p:nvSpPr>
          <p:cNvPr id="3" name="Podnaslov 2">
            <a:extLst>
              <a:ext uri="{FF2B5EF4-FFF2-40B4-BE49-F238E27FC236}">
                <a16:creationId xmlns:a16="http://schemas.microsoft.com/office/drawing/2014/main" id="{718B89F2-05AD-4E56-BC74-0E8C0FC3FBD4}"/>
              </a:ext>
            </a:extLst>
          </p:cNvPr>
          <p:cNvSpPr>
            <a:spLocks noGrp="1"/>
          </p:cNvSpPr>
          <p:nvPr>
            <p:ph type="subTitle" idx="1"/>
          </p:nvPr>
        </p:nvSpPr>
        <p:spPr>
          <a:xfrm>
            <a:off x="496824" y="4292923"/>
            <a:ext cx="2984994" cy="1057542"/>
          </a:xfrm>
        </p:spPr>
        <p:txBody>
          <a:bodyPr anchor="t">
            <a:normAutofit/>
          </a:bodyPr>
          <a:lstStyle/>
          <a:p>
            <a:pPr algn="l"/>
            <a:r>
              <a:rPr lang="sl-SI" dirty="0"/>
              <a:t>Martin Knuplež,</a:t>
            </a:r>
          </a:p>
          <a:p>
            <a:pPr algn="l"/>
            <a:r>
              <a:rPr lang="sl-SI" dirty="0"/>
              <a:t>OŠBI</a:t>
            </a:r>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6D937844-3222-4D00-B9F8-88E389AD4BBC}"/>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p:blipFill>
        <p:spPr>
          <a:xfrm rot="5400000">
            <a:off x="7797833" y="2901020"/>
            <a:ext cx="3217333" cy="20671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3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4B2039B4-9501-473D-AF87-0149002B660F}"/>
              </a:ext>
            </a:extLst>
          </p:cNvPr>
          <p:cNvSpPr txBox="1"/>
          <p:nvPr/>
        </p:nvSpPr>
        <p:spPr>
          <a:xfrm>
            <a:off x="365321" y="759487"/>
            <a:ext cx="10942468" cy="707886"/>
          </a:xfrm>
          <a:prstGeom prst="rect">
            <a:avLst/>
          </a:prstGeom>
          <a:noFill/>
        </p:spPr>
        <p:txBody>
          <a:bodyPr wrap="square" rtlCol="0">
            <a:spAutoFit/>
          </a:bodyPr>
          <a:lstStyle/>
          <a:p>
            <a:r>
              <a:rPr lang="sl-SI" sz="2000" dirty="0"/>
              <a:t>Izberi manjši predmet, za katerega boš narisal mrežo embalažne škatlice. </a:t>
            </a:r>
            <a:r>
              <a:rPr lang="sl-SI" sz="2000" b="1" dirty="0"/>
              <a:t>Z merjenjem določi mere predmeta: dolžino (d), širino (š) in višino (v).</a:t>
            </a:r>
          </a:p>
        </p:txBody>
      </p:sp>
      <p:sp>
        <p:nvSpPr>
          <p:cNvPr id="11" name="Naslov 1">
            <a:extLst>
              <a:ext uri="{FF2B5EF4-FFF2-40B4-BE49-F238E27FC236}">
                <a16:creationId xmlns:a16="http://schemas.microsoft.com/office/drawing/2014/main" id="{288A87FB-F6E0-49D1-9FDF-84CC800DE69B}"/>
              </a:ext>
            </a:extLst>
          </p:cNvPr>
          <p:cNvSpPr>
            <a:spLocks noGrp="1"/>
          </p:cNvSpPr>
          <p:nvPr>
            <p:ph type="title"/>
          </p:nvPr>
        </p:nvSpPr>
        <p:spPr>
          <a:xfrm>
            <a:off x="106532" y="178694"/>
            <a:ext cx="11247268" cy="611419"/>
          </a:xfrm>
        </p:spPr>
        <p:txBody>
          <a:bodyPr>
            <a:normAutofit/>
          </a:bodyPr>
          <a:lstStyle/>
          <a:p>
            <a:pPr algn="ctr"/>
            <a:r>
              <a:rPr lang="sl-SI" sz="3200" b="1" dirty="0">
                <a:effectLst>
                  <a:outerShdw blurRad="38100" dist="38100" dir="2700000" algn="tl">
                    <a:srgbClr val="000000">
                      <a:alpha val="43137"/>
                    </a:srgbClr>
                  </a:outerShdw>
                </a:effectLst>
              </a:rPr>
              <a:t>RISANJE SKICE MREŽE EMBALAŽNE ŠKATLICE ZA MANJŠI PREDMET</a:t>
            </a:r>
          </a:p>
        </p:txBody>
      </p:sp>
      <p:grpSp>
        <p:nvGrpSpPr>
          <p:cNvPr id="85" name="Skupina 84">
            <a:extLst>
              <a:ext uri="{FF2B5EF4-FFF2-40B4-BE49-F238E27FC236}">
                <a16:creationId xmlns:a16="http://schemas.microsoft.com/office/drawing/2014/main" id="{D2FACEF3-30C5-4408-A07A-71C34A20CC9B}"/>
              </a:ext>
            </a:extLst>
          </p:cNvPr>
          <p:cNvGrpSpPr/>
          <p:nvPr/>
        </p:nvGrpSpPr>
        <p:grpSpPr>
          <a:xfrm>
            <a:off x="743318" y="2345900"/>
            <a:ext cx="1470580" cy="2868474"/>
            <a:chOff x="1038285" y="2896506"/>
            <a:chExt cx="1470580" cy="2868474"/>
          </a:xfrm>
        </p:grpSpPr>
        <p:grpSp>
          <p:nvGrpSpPr>
            <p:cNvPr id="76" name="Skupina 75">
              <a:extLst>
                <a:ext uri="{FF2B5EF4-FFF2-40B4-BE49-F238E27FC236}">
                  <a16:creationId xmlns:a16="http://schemas.microsoft.com/office/drawing/2014/main" id="{81B922BA-3CBC-488F-B7AF-52FAD125B50D}"/>
                </a:ext>
              </a:extLst>
            </p:cNvPr>
            <p:cNvGrpSpPr/>
            <p:nvPr/>
          </p:nvGrpSpPr>
          <p:grpSpPr>
            <a:xfrm>
              <a:off x="1038285" y="2896506"/>
              <a:ext cx="1470580" cy="2868474"/>
              <a:chOff x="3761820" y="3329126"/>
              <a:chExt cx="1470580" cy="2868474"/>
            </a:xfrm>
          </p:grpSpPr>
          <p:pic>
            <p:nvPicPr>
              <p:cNvPr id="5" name="Slika 4">
                <a:extLst>
                  <a:ext uri="{FF2B5EF4-FFF2-40B4-BE49-F238E27FC236}">
                    <a16:creationId xmlns:a16="http://schemas.microsoft.com/office/drawing/2014/main" id="{40E48261-4306-4F89-8A7C-88079A270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1820" y="3329126"/>
                <a:ext cx="1085066" cy="2498508"/>
              </a:xfrm>
              <a:prstGeom prst="rect">
                <a:avLst/>
              </a:prstGeom>
            </p:spPr>
          </p:pic>
          <p:cxnSp>
            <p:nvCxnSpPr>
              <p:cNvPr id="38" name="Raven povezovalnik 37">
                <a:extLst>
                  <a:ext uri="{FF2B5EF4-FFF2-40B4-BE49-F238E27FC236}">
                    <a16:creationId xmlns:a16="http://schemas.microsoft.com/office/drawing/2014/main" id="{1174C279-0128-4AF9-8E35-D8B3C343C3EB}"/>
                  </a:ext>
                </a:extLst>
              </p:cNvPr>
              <p:cNvCxnSpPr>
                <a:cxnSpLocks/>
              </p:cNvCxnSpPr>
              <p:nvPr/>
            </p:nvCxnSpPr>
            <p:spPr>
              <a:xfrm>
                <a:off x="3903784" y="5617341"/>
                <a:ext cx="0" cy="580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Raven povezovalnik 38">
                <a:extLst>
                  <a:ext uri="{FF2B5EF4-FFF2-40B4-BE49-F238E27FC236}">
                    <a16:creationId xmlns:a16="http://schemas.microsoft.com/office/drawing/2014/main" id="{90D4DFE8-BFC1-4368-A26A-9F8FAB799FE1}"/>
                  </a:ext>
                </a:extLst>
              </p:cNvPr>
              <p:cNvCxnSpPr>
                <a:cxnSpLocks/>
              </p:cNvCxnSpPr>
              <p:nvPr/>
            </p:nvCxnSpPr>
            <p:spPr>
              <a:xfrm>
                <a:off x="4727133" y="5611091"/>
                <a:ext cx="0" cy="581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aven povezovalnik 39">
                <a:extLst>
                  <a:ext uri="{FF2B5EF4-FFF2-40B4-BE49-F238E27FC236}">
                    <a16:creationId xmlns:a16="http://schemas.microsoft.com/office/drawing/2014/main" id="{01DFE87A-1510-4550-A012-B3DCE5B245F0}"/>
                  </a:ext>
                </a:extLst>
              </p:cNvPr>
              <p:cNvCxnSpPr>
                <a:cxnSpLocks/>
              </p:cNvCxnSpPr>
              <p:nvPr/>
            </p:nvCxnSpPr>
            <p:spPr>
              <a:xfrm flipH="1">
                <a:off x="3895574" y="6115027"/>
                <a:ext cx="828826"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Raven povezovalnik 45">
                <a:extLst>
                  <a:ext uri="{FF2B5EF4-FFF2-40B4-BE49-F238E27FC236}">
                    <a16:creationId xmlns:a16="http://schemas.microsoft.com/office/drawing/2014/main" id="{BA72B3D0-0B11-4BC4-8E12-2F32EED0555A}"/>
                  </a:ext>
                </a:extLst>
              </p:cNvPr>
              <p:cNvCxnSpPr>
                <a:cxnSpLocks/>
              </p:cNvCxnSpPr>
              <p:nvPr/>
            </p:nvCxnSpPr>
            <p:spPr>
              <a:xfrm flipV="1">
                <a:off x="4511964" y="3412837"/>
                <a:ext cx="7204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Raven povezovalnik 46">
                <a:extLst>
                  <a:ext uri="{FF2B5EF4-FFF2-40B4-BE49-F238E27FC236}">
                    <a16:creationId xmlns:a16="http://schemas.microsoft.com/office/drawing/2014/main" id="{9DB530BA-19E3-40F2-8A63-AB382F8EAAC4}"/>
                  </a:ext>
                </a:extLst>
              </p:cNvPr>
              <p:cNvCxnSpPr>
                <a:cxnSpLocks/>
              </p:cNvCxnSpPr>
              <p:nvPr/>
            </p:nvCxnSpPr>
            <p:spPr>
              <a:xfrm>
                <a:off x="4710545" y="5641109"/>
                <a:ext cx="4849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Raven povezovalnik 47">
                <a:extLst>
                  <a:ext uri="{FF2B5EF4-FFF2-40B4-BE49-F238E27FC236}">
                    <a16:creationId xmlns:a16="http://schemas.microsoft.com/office/drawing/2014/main" id="{C3F036C0-BD27-4BA3-B372-0C1CE881BCF6}"/>
                  </a:ext>
                </a:extLst>
              </p:cNvPr>
              <p:cNvCxnSpPr>
                <a:cxnSpLocks/>
              </p:cNvCxnSpPr>
              <p:nvPr/>
            </p:nvCxnSpPr>
            <p:spPr>
              <a:xfrm>
                <a:off x="5102802" y="3409373"/>
                <a:ext cx="0" cy="2229427"/>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8" name="PoljeZBesedilom 77">
              <a:extLst>
                <a:ext uri="{FF2B5EF4-FFF2-40B4-BE49-F238E27FC236}">
                  <a16:creationId xmlns:a16="http://schemas.microsoft.com/office/drawing/2014/main" id="{8806D84E-BA25-4D2B-8FE2-7BFBAEF92D41}"/>
                </a:ext>
              </a:extLst>
            </p:cNvPr>
            <p:cNvSpPr txBox="1"/>
            <p:nvPr/>
          </p:nvSpPr>
          <p:spPr>
            <a:xfrm>
              <a:off x="1258529" y="5358580"/>
              <a:ext cx="617477" cy="369332"/>
            </a:xfrm>
            <a:prstGeom prst="rect">
              <a:avLst/>
            </a:prstGeom>
            <a:noFill/>
          </p:spPr>
          <p:txBody>
            <a:bodyPr wrap="none" rtlCol="0">
              <a:spAutoFit/>
            </a:bodyPr>
            <a:lstStyle/>
            <a:p>
              <a:r>
                <a:rPr lang="sl-SI" dirty="0"/>
                <a:t>d = š</a:t>
              </a:r>
            </a:p>
          </p:txBody>
        </p:sp>
        <p:sp>
          <p:nvSpPr>
            <p:cNvPr id="79" name="PoljeZBesedilom 78">
              <a:extLst>
                <a:ext uri="{FF2B5EF4-FFF2-40B4-BE49-F238E27FC236}">
                  <a16:creationId xmlns:a16="http://schemas.microsoft.com/office/drawing/2014/main" id="{0618CA6D-BAC6-4D8E-8C3F-FC678271EF11}"/>
                </a:ext>
              </a:extLst>
            </p:cNvPr>
            <p:cNvSpPr txBox="1"/>
            <p:nvPr/>
          </p:nvSpPr>
          <p:spPr>
            <a:xfrm rot="16200000">
              <a:off x="2133600" y="3952567"/>
              <a:ext cx="288862" cy="369332"/>
            </a:xfrm>
            <a:prstGeom prst="rect">
              <a:avLst/>
            </a:prstGeom>
            <a:noFill/>
          </p:spPr>
          <p:txBody>
            <a:bodyPr wrap="none" rtlCol="0">
              <a:spAutoFit/>
            </a:bodyPr>
            <a:lstStyle/>
            <a:p>
              <a:r>
                <a:rPr lang="sl-SI" dirty="0"/>
                <a:t>v</a:t>
              </a:r>
            </a:p>
          </p:txBody>
        </p:sp>
      </p:grpSp>
      <p:grpSp>
        <p:nvGrpSpPr>
          <p:cNvPr id="88" name="Skupina 87">
            <a:extLst>
              <a:ext uri="{FF2B5EF4-FFF2-40B4-BE49-F238E27FC236}">
                <a16:creationId xmlns:a16="http://schemas.microsoft.com/office/drawing/2014/main" id="{31D5B878-6373-4CCA-A08D-61D90FE441E3}"/>
              </a:ext>
            </a:extLst>
          </p:cNvPr>
          <p:cNvGrpSpPr/>
          <p:nvPr/>
        </p:nvGrpSpPr>
        <p:grpSpPr>
          <a:xfrm>
            <a:off x="9067055" y="1194620"/>
            <a:ext cx="2328532" cy="4686301"/>
            <a:chOff x="9145713" y="1420761"/>
            <a:chExt cx="2328532" cy="4686301"/>
          </a:xfrm>
        </p:grpSpPr>
        <p:grpSp>
          <p:nvGrpSpPr>
            <p:cNvPr id="75" name="Skupina 74">
              <a:extLst>
                <a:ext uri="{FF2B5EF4-FFF2-40B4-BE49-F238E27FC236}">
                  <a16:creationId xmlns:a16="http://schemas.microsoft.com/office/drawing/2014/main" id="{3765EC43-1808-4A35-A242-E11D8BE60FB0}"/>
                </a:ext>
              </a:extLst>
            </p:cNvPr>
            <p:cNvGrpSpPr/>
            <p:nvPr/>
          </p:nvGrpSpPr>
          <p:grpSpPr>
            <a:xfrm>
              <a:off x="9224026" y="1625658"/>
              <a:ext cx="2250219" cy="4481404"/>
              <a:chOff x="882595" y="1674820"/>
              <a:chExt cx="2250219" cy="4481404"/>
            </a:xfrm>
          </p:grpSpPr>
          <p:pic>
            <p:nvPicPr>
              <p:cNvPr id="7" name="Slika 6">
                <a:extLst>
                  <a:ext uri="{FF2B5EF4-FFF2-40B4-BE49-F238E27FC236}">
                    <a16:creationId xmlns:a16="http://schemas.microsoft.com/office/drawing/2014/main" id="{D394EF3F-310D-4E88-9008-0484573BC4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131600" y="3576893"/>
                <a:ext cx="4050432" cy="1108230"/>
              </a:xfrm>
              <a:prstGeom prst="rect">
                <a:avLst/>
              </a:prstGeom>
            </p:spPr>
          </p:pic>
          <p:cxnSp>
            <p:nvCxnSpPr>
              <p:cNvPr id="56" name="Raven povezovalnik 55">
                <a:extLst>
                  <a:ext uri="{FF2B5EF4-FFF2-40B4-BE49-F238E27FC236}">
                    <a16:creationId xmlns:a16="http://schemas.microsoft.com/office/drawing/2014/main" id="{16908FF0-C7CA-429A-A844-564DCD561386}"/>
                  </a:ext>
                </a:extLst>
              </p:cNvPr>
              <p:cNvCxnSpPr>
                <a:cxnSpLocks/>
              </p:cNvCxnSpPr>
              <p:nvPr/>
            </p:nvCxnSpPr>
            <p:spPr>
              <a:xfrm flipV="1">
                <a:off x="882595" y="2276642"/>
                <a:ext cx="870253" cy="108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Raven povezovalnik 56">
                <a:extLst>
                  <a:ext uri="{FF2B5EF4-FFF2-40B4-BE49-F238E27FC236}">
                    <a16:creationId xmlns:a16="http://schemas.microsoft.com/office/drawing/2014/main" id="{BE58E843-4B2F-4760-BC31-611B88C41F2C}"/>
                  </a:ext>
                </a:extLst>
              </p:cNvPr>
              <p:cNvCxnSpPr>
                <a:cxnSpLocks/>
              </p:cNvCxnSpPr>
              <p:nvPr/>
            </p:nvCxnSpPr>
            <p:spPr>
              <a:xfrm flipV="1">
                <a:off x="1113183" y="2486277"/>
                <a:ext cx="1101172" cy="193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Raven povezovalnik 57">
                <a:extLst>
                  <a:ext uri="{FF2B5EF4-FFF2-40B4-BE49-F238E27FC236}">
                    <a16:creationId xmlns:a16="http://schemas.microsoft.com/office/drawing/2014/main" id="{44BF1A81-33DC-460D-8B5A-E0043D3249DE}"/>
                  </a:ext>
                </a:extLst>
              </p:cNvPr>
              <p:cNvCxnSpPr>
                <a:cxnSpLocks/>
              </p:cNvCxnSpPr>
              <p:nvPr/>
            </p:nvCxnSpPr>
            <p:spPr>
              <a:xfrm>
                <a:off x="1037396" y="2373132"/>
                <a:ext cx="210959" cy="290555"/>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Raven povezovalnik 63">
                <a:extLst>
                  <a:ext uri="{FF2B5EF4-FFF2-40B4-BE49-F238E27FC236}">
                    <a16:creationId xmlns:a16="http://schemas.microsoft.com/office/drawing/2014/main" id="{27103CF3-F86D-400A-AE27-00CAF347237A}"/>
                  </a:ext>
                </a:extLst>
              </p:cNvPr>
              <p:cNvCxnSpPr>
                <a:cxnSpLocks/>
              </p:cNvCxnSpPr>
              <p:nvPr/>
            </p:nvCxnSpPr>
            <p:spPr>
              <a:xfrm>
                <a:off x="1774160" y="1674820"/>
                <a:ext cx="0" cy="580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Raven povezovalnik 64">
                <a:extLst>
                  <a:ext uri="{FF2B5EF4-FFF2-40B4-BE49-F238E27FC236}">
                    <a16:creationId xmlns:a16="http://schemas.microsoft.com/office/drawing/2014/main" id="{275D63A4-2E99-401B-8564-CE353A6D4FB2}"/>
                  </a:ext>
                </a:extLst>
              </p:cNvPr>
              <p:cNvCxnSpPr>
                <a:cxnSpLocks/>
              </p:cNvCxnSpPr>
              <p:nvPr/>
            </p:nvCxnSpPr>
            <p:spPr>
              <a:xfrm flipH="1">
                <a:off x="2567608" y="1708327"/>
                <a:ext cx="21949" cy="676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Raven povezovalnik 65">
                <a:extLst>
                  <a:ext uri="{FF2B5EF4-FFF2-40B4-BE49-F238E27FC236}">
                    <a16:creationId xmlns:a16="http://schemas.microsoft.com/office/drawing/2014/main" id="{413406EF-BC31-4C18-8A65-82322B2E8378}"/>
                  </a:ext>
                </a:extLst>
              </p:cNvPr>
              <p:cNvCxnSpPr>
                <a:cxnSpLocks/>
              </p:cNvCxnSpPr>
              <p:nvPr/>
            </p:nvCxnSpPr>
            <p:spPr>
              <a:xfrm flipH="1">
                <a:off x="1773901" y="1806746"/>
                <a:ext cx="828826" cy="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Raven povezovalnik 66">
                <a:extLst>
                  <a:ext uri="{FF2B5EF4-FFF2-40B4-BE49-F238E27FC236}">
                    <a16:creationId xmlns:a16="http://schemas.microsoft.com/office/drawing/2014/main" id="{041A3E59-BB94-467C-B60D-A273003BCCE2}"/>
                  </a:ext>
                </a:extLst>
              </p:cNvPr>
              <p:cNvCxnSpPr>
                <a:cxnSpLocks/>
              </p:cNvCxnSpPr>
              <p:nvPr/>
            </p:nvCxnSpPr>
            <p:spPr>
              <a:xfrm flipV="1">
                <a:off x="2406194" y="2213515"/>
                <a:ext cx="72043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Raven povezovalnik 67">
                <a:extLst>
                  <a:ext uri="{FF2B5EF4-FFF2-40B4-BE49-F238E27FC236}">
                    <a16:creationId xmlns:a16="http://schemas.microsoft.com/office/drawing/2014/main" id="{50E52DE8-5690-44DD-A012-9F040527614B}"/>
                  </a:ext>
                </a:extLst>
              </p:cNvPr>
              <p:cNvCxnSpPr>
                <a:cxnSpLocks/>
              </p:cNvCxnSpPr>
              <p:nvPr/>
            </p:nvCxnSpPr>
            <p:spPr>
              <a:xfrm>
                <a:off x="2390090" y="6024096"/>
                <a:ext cx="7427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Raven povezovalnik 68">
                <a:extLst>
                  <a:ext uri="{FF2B5EF4-FFF2-40B4-BE49-F238E27FC236}">
                    <a16:creationId xmlns:a16="http://schemas.microsoft.com/office/drawing/2014/main" id="{493F781A-1B29-438B-8616-7AF15D93F32C}"/>
                  </a:ext>
                </a:extLst>
              </p:cNvPr>
              <p:cNvCxnSpPr>
                <a:cxnSpLocks/>
              </p:cNvCxnSpPr>
              <p:nvPr/>
            </p:nvCxnSpPr>
            <p:spPr>
              <a:xfrm flipH="1">
                <a:off x="2914650" y="2218002"/>
                <a:ext cx="82383" cy="3795448"/>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2" name="PoljeZBesedilom 81">
              <a:extLst>
                <a:ext uri="{FF2B5EF4-FFF2-40B4-BE49-F238E27FC236}">
                  <a16:creationId xmlns:a16="http://schemas.microsoft.com/office/drawing/2014/main" id="{BAB6DDE7-A012-4A75-8F91-4F3902E60870}"/>
                </a:ext>
              </a:extLst>
            </p:cNvPr>
            <p:cNvSpPr txBox="1"/>
            <p:nvPr/>
          </p:nvSpPr>
          <p:spPr>
            <a:xfrm rot="16200000">
              <a:off x="11017045" y="3918154"/>
              <a:ext cx="288862" cy="369332"/>
            </a:xfrm>
            <a:prstGeom prst="rect">
              <a:avLst/>
            </a:prstGeom>
            <a:noFill/>
          </p:spPr>
          <p:txBody>
            <a:bodyPr wrap="none" rtlCol="0">
              <a:spAutoFit/>
            </a:bodyPr>
            <a:lstStyle/>
            <a:p>
              <a:r>
                <a:rPr lang="sl-SI" dirty="0"/>
                <a:t>v</a:t>
              </a:r>
            </a:p>
          </p:txBody>
        </p:sp>
        <p:sp>
          <p:nvSpPr>
            <p:cNvPr id="84" name="PoljeZBesedilom 83">
              <a:extLst>
                <a:ext uri="{FF2B5EF4-FFF2-40B4-BE49-F238E27FC236}">
                  <a16:creationId xmlns:a16="http://schemas.microsoft.com/office/drawing/2014/main" id="{2BF48ED9-6E7E-4602-8336-206320B80AEB}"/>
                </a:ext>
              </a:extLst>
            </p:cNvPr>
            <p:cNvSpPr txBox="1"/>
            <p:nvPr/>
          </p:nvSpPr>
          <p:spPr>
            <a:xfrm>
              <a:off x="10348451" y="1420761"/>
              <a:ext cx="306494" cy="369332"/>
            </a:xfrm>
            <a:prstGeom prst="rect">
              <a:avLst/>
            </a:prstGeom>
            <a:noFill/>
          </p:spPr>
          <p:txBody>
            <a:bodyPr wrap="none" rtlCol="0">
              <a:spAutoFit/>
            </a:bodyPr>
            <a:lstStyle/>
            <a:p>
              <a:r>
                <a:rPr lang="sl-SI" dirty="0"/>
                <a:t>d</a:t>
              </a:r>
            </a:p>
          </p:txBody>
        </p:sp>
        <p:sp>
          <p:nvSpPr>
            <p:cNvPr id="83" name="PoljeZBesedilom 82">
              <a:extLst>
                <a:ext uri="{FF2B5EF4-FFF2-40B4-BE49-F238E27FC236}">
                  <a16:creationId xmlns:a16="http://schemas.microsoft.com/office/drawing/2014/main" id="{3859192B-D710-41C5-9534-9D29EAF0E988}"/>
                </a:ext>
              </a:extLst>
            </p:cNvPr>
            <p:cNvSpPr txBox="1"/>
            <p:nvPr/>
          </p:nvSpPr>
          <p:spPr>
            <a:xfrm rot="15623045">
              <a:off x="9193162" y="2330246"/>
              <a:ext cx="274434" cy="369332"/>
            </a:xfrm>
            <a:prstGeom prst="rect">
              <a:avLst/>
            </a:prstGeom>
            <a:noFill/>
          </p:spPr>
          <p:txBody>
            <a:bodyPr wrap="none" rtlCol="0">
              <a:spAutoFit/>
            </a:bodyPr>
            <a:lstStyle/>
            <a:p>
              <a:r>
                <a:rPr lang="sl-SI" dirty="0"/>
                <a:t>š</a:t>
              </a:r>
            </a:p>
          </p:txBody>
        </p:sp>
      </p:grpSp>
      <p:grpSp>
        <p:nvGrpSpPr>
          <p:cNvPr id="6" name="Skupina 5">
            <a:extLst>
              <a:ext uri="{FF2B5EF4-FFF2-40B4-BE49-F238E27FC236}">
                <a16:creationId xmlns:a16="http://schemas.microsoft.com/office/drawing/2014/main" id="{CE1D6485-321C-463B-81EF-0C4ECF2B034C}"/>
              </a:ext>
            </a:extLst>
          </p:cNvPr>
          <p:cNvGrpSpPr/>
          <p:nvPr/>
        </p:nvGrpSpPr>
        <p:grpSpPr>
          <a:xfrm>
            <a:off x="3605537" y="1399517"/>
            <a:ext cx="4066310" cy="4303992"/>
            <a:chOff x="3616707" y="1382126"/>
            <a:chExt cx="4066310" cy="4303992"/>
          </a:xfrm>
        </p:grpSpPr>
        <p:pic>
          <p:nvPicPr>
            <p:cNvPr id="2" name="Slika 1">
              <a:extLst>
                <a:ext uri="{FF2B5EF4-FFF2-40B4-BE49-F238E27FC236}">
                  <a16:creationId xmlns:a16="http://schemas.microsoft.com/office/drawing/2014/main" id="{98E564AB-E07E-4F10-BAE4-769DFF0DF05C}"/>
                </a:ext>
              </a:extLst>
            </p:cNvPr>
            <p:cNvPicPr>
              <a:picLocks noChangeAspect="1"/>
            </p:cNvPicPr>
            <p:nvPr/>
          </p:nvPicPr>
          <p:blipFill>
            <a:blip r:embed="rId4"/>
            <a:stretch>
              <a:fillRect/>
            </a:stretch>
          </p:blipFill>
          <p:spPr>
            <a:xfrm>
              <a:off x="4849763" y="1382126"/>
              <a:ext cx="2413562" cy="3713172"/>
            </a:xfrm>
            <a:prstGeom prst="rect">
              <a:avLst/>
            </a:prstGeom>
          </p:spPr>
        </p:pic>
        <p:cxnSp>
          <p:nvCxnSpPr>
            <p:cNvPr id="4" name="Raven povezovalnik 3">
              <a:extLst>
                <a:ext uri="{FF2B5EF4-FFF2-40B4-BE49-F238E27FC236}">
                  <a16:creationId xmlns:a16="http://schemas.microsoft.com/office/drawing/2014/main" id="{40A0B87E-07BC-4956-81E5-75B641F4B047}"/>
                </a:ext>
              </a:extLst>
            </p:cNvPr>
            <p:cNvCxnSpPr>
              <a:cxnSpLocks/>
            </p:cNvCxnSpPr>
            <p:nvPr/>
          </p:nvCxnSpPr>
          <p:spPr>
            <a:xfrm flipV="1">
              <a:off x="3616707" y="1647520"/>
              <a:ext cx="1852180" cy="393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en povezovalnik 9">
              <a:extLst>
                <a:ext uri="{FF2B5EF4-FFF2-40B4-BE49-F238E27FC236}">
                  <a16:creationId xmlns:a16="http://schemas.microsoft.com/office/drawing/2014/main" id="{BF0AC609-058D-4056-A09B-9370DECC97D6}"/>
                </a:ext>
              </a:extLst>
            </p:cNvPr>
            <p:cNvCxnSpPr>
              <a:cxnSpLocks/>
            </p:cNvCxnSpPr>
            <p:nvPr/>
          </p:nvCxnSpPr>
          <p:spPr>
            <a:xfrm flipV="1">
              <a:off x="4302507" y="2933394"/>
              <a:ext cx="1166380" cy="326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54495800-5090-4B46-ADDE-E1CF4BB71831}"/>
                </a:ext>
              </a:extLst>
            </p:cNvPr>
            <p:cNvCxnSpPr>
              <a:cxnSpLocks/>
            </p:cNvCxnSpPr>
            <p:nvPr/>
          </p:nvCxnSpPr>
          <p:spPr>
            <a:xfrm flipV="1">
              <a:off x="4357926" y="4924121"/>
              <a:ext cx="920461" cy="240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en povezovalnik 8">
              <a:extLst>
                <a:ext uri="{FF2B5EF4-FFF2-40B4-BE49-F238E27FC236}">
                  <a16:creationId xmlns:a16="http://schemas.microsoft.com/office/drawing/2014/main" id="{00128366-00D4-47B9-9968-64C623218822}"/>
                </a:ext>
              </a:extLst>
            </p:cNvPr>
            <p:cNvCxnSpPr>
              <a:cxnSpLocks/>
            </p:cNvCxnSpPr>
            <p:nvPr/>
          </p:nvCxnSpPr>
          <p:spPr>
            <a:xfrm>
              <a:off x="5230762" y="4952693"/>
              <a:ext cx="438150" cy="733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ven povezovalnik 13">
              <a:extLst>
                <a:ext uri="{FF2B5EF4-FFF2-40B4-BE49-F238E27FC236}">
                  <a16:creationId xmlns:a16="http://schemas.microsoft.com/office/drawing/2014/main" id="{BA5C71F7-65BA-430F-8F3C-359F14E0671E}"/>
                </a:ext>
              </a:extLst>
            </p:cNvPr>
            <p:cNvCxnSpPr>
              <a:cxnSpLocks/>
            </p:cNvCxnSpPr>
            <p:nvPr/>
          </p:nvCxnSpPr>
          <p:spPr>
            <a:xfrm>
              <a:off x="7154812" y="4400243"/>
              <a:ext cx="528205" cy="639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aven povezovalnik 16">
              <a:extLst>
                <a:ext uri="{FF2B5EF4-FFF2-40B4-BE49-F238E27FC236}">
                  <a16:creationId xmlns:a16="http://schemas.microsoft.com/office/drawing/2014/main" id="{8A86AAAE-55CE-4162-A845-FF42A8B55B14}"/>
                </a:ext>
              </a:extLst>
            </p:cNvPr>
            <p:cNvCxnSpPr>
              <a:cxnSpLocks/>
            </p:cNvCxnSpPr>
            <p:nvPr/>
          </p:nvCxnSpPr>
          <p:spPr>
            <a:xfrm>
              <a:off x="3754387" y="2009468"/>
              <a:ext cx="704850" cy="12192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Raven povezovalnik 18">
              <a:extLst>
                <a:ext uri="{FF2B5EF4-FFF2-40B4-BE49-F238E27FC236}">
                  <a16:creationId xmlns:a16="http://schemas.microsoft.com/office/drawing/2014/main" id="{A7FAEE80-4C87-4D0E-A39F-7D9158DA9EED}"/>
                </a:ext>
              </a:extLst>
            </p:cNvPr>
            <p:cNvCxnSpPr>
              <a:cxnSpLocks/>
            </p:cNvCxnSpPr>
            <p:nvPr/>
          </p:nvCxnSpPr>
          <p:spPr>
            <a:xfrm>
              <a:off x="4459237" y="3228668"/>
              <a:ext cx="0" cy="1905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B8F49876-B0D2-4AAC-8A3C-C7FDB204A47B}"/>
                </a:ext>
              </a:extLst>
            </p:cNvPr>
            <p:cNvCxnSpPr>
              <a:cxnSpLocks/>
            </p:cNvCxnSpPr>
            <p:nvPr/>
          </p:nvCxnSpPr>
          <p:spPr>
            <a:xfrm flipH="1">
              <a:off x="5621288" y="4962218"/>
              <a:ext cx="2000249" cy="638175"/>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PoljeZBesedilom 80">
              <a:extLst>
                <a:ext uri="{FF2B5EF4-FFF2-40B4-BE49-F238E27FC236}">
                  <a16:creationId xmlns:a16="http://schemas.microsoft.com/office/drawing/2014/main" id="{C588783E-AE0A-446C-8908-69264C559166}"/>
                </a:ext>
              </a:extLst>
            </p:cNvPr>
            <p:cNvSpPr txBox="1"/>
            <p:nvPr/>
          </p:nvSpPr>
          <p:spPr>
            <a:xfrm rot="16200000">
              <a:off x="4183627" y="3947651"/>
              <a:ext cx="288862" cy="369332"/>
            </a:xfrm>
            <a:prstGeom prst="rect">
              <a:avLst/>
            </a:prstGeom>
            <a:noFill/>
          </p:spPr>
          <p:txBody>
            <a:bodyPr wrap="none" rtlCol="0">
              <a:spAutoFit/>
            </a:bodyPr>
            <a:lstStyle/>
            <a:p>
              <a:r>
                <a:rPr lang="sl-SI" dirty="0"/>
                <a:t>v</a:t>
              </a:r>
            </a:p>
          </p:txBody>
        </p:sp>
        <p:sp>
          <p:nvSpPr>
            <p:cNvPr id="80" name="PoljeZBesedilom 79">
              <a:extLst>
                <a:ext uri="{FF2B5EF4-FFF2-40B4-BE49-F238E27FC236}">
                  <a16:creationId xmlns:a16="http://schemas.microsoft.com/office/drawing/2014/main" id="{4847B1D8-29DE-4BBC-9A9A-1AD280F4F9EC}"/>
                </a:ext>
              </a:extLst>
            </p:cNvPr>
            <p:cNvSpPr txBox="1"/>
            <p:nvPr/>
          </p:nvSpPr>
          <p:spPr>
            <a:xfrm rot="20285159">
              <a:off x="6440129" y="4965290"/>
              <a:ext cx="306494" cy="369332"/>
            </a:xfrm>
            <a:prstGeom prst="rect">
              <a:avLst/>
            </a:prstGeom>
            <a:noFill/>
          </p:spPr>
          <p:txBody>
            <a:bodyPr wrap="none" rtlCol="0">
              <a:spAutoFit/>
            </a:bodyPr>
            <a:lstStyle/>
            <a:p>
              <a:r>
                <a:rPr lang="sl-SI" dirty="0"/>
                <a:t>d</a:t>
              </a:r>
            </a:p>
          </p:txBody>
        </p:sp>
        <p:sp>
          <p:nvSpPr>
            <p:cNvPr id="86" name="PoljeZBesedilom 85">
              <a:extLst>
                <a:ext uri="{FF2B5EF4-FFF2-40B4-BE49-F238E27FC236}">
                  <a16:creationId xmlns:a16="http://schemas.microsoft.com/office/drawing/2014/main" id="{C01EC41E-916F-4687-9981-A0C995E11A83}"/>
                </a:ext>
              </a:extLst>
            </p:cNvPr>
            <p:cNvSpPr txBox="1"/>
            <p:nvPr/>
          </p:nvSpPr>
          <p:spPr>
            <a:xfrm rot="15623045">
              <a:off x="3770671" y="2433485"/>
              <a:ext cx="274434" cy="369332"/>
            </a:xfrm>
            <a:prstGeom prst="rect">
              <a:avLst/>
            </a:prstGeom>
            <a:noFill/>
          </p:spPr>
          <p:txBody>
            <a:bodyPr wrap="none" rtlCol="0">
              <a:spAutoFit/>
            </a:bodyPr>
            <a:lstStyle/>
            <a:p>
              <a:r>
                <a:rPr lang="sl-SI" dirty="0"/>
                <a:t>š</a:t>
              </a:r>
            </a:p>
          </p:txBody>
        </p:sp>
      </p:grpSp>
      <p:sp>
        <p:nvSpPr>
          <p:cNvPr id="44" name="PoljeZBesedilom 43">
            <a:extLst>
              <a:ext uri="{FF2B5EF4-FFF2-40B4-BE49-F238E27FC236}">
                <a16:creationId xmlns:a16="http://schemas.microsoft.com/office/drawing/2014/main" id="{60F72965-219C-499B-9B24-786FEA2F9A29}"/>
              </a:ext>
            </a:extLst>
          </p:cNvPr>
          <p:cNvSpPr txBox="1"/>
          <p:nvPr/>
        </p:nvSpPr>
        <p:spPr>
          <a:xfrm>
            <a:off x="365320" y="5913847"/>
            <a:ext cx="11247265" cy="646331"/>
          </a:xfrm>
          <a:prstGeom prst="rect">
            <a:avLst/>
          </a:prstGeom>
          <a:noFill/>
        </p:spPr>
        <p:txBody>
          <a:bodyPr wrap="square" rtlCol="0">
            <a:spAutoFit/>
          </a:bodyPr>
          <a:lstStyle/>
          <a:p>
            <a:r>
              <a:rPr lang="sl-SI" b="1" dirty="0">
                <a:solidFill>
                  <a:srgbClr val="0070C0"/>
                </a:solidFill>
                <a:effectLst>
                  <a:outerShdw blurRad="38100" dist="38100" dir="2700000" algn="tl">
                    <a:srgbClr val="000000">
                      <a:alpha val="43137"/>
                    </a:srgbClr>
                  </a:outerShdw>
                </a:effectLst>
              </a:rPr>
              <a:t>Zaželeno je, da izdelaš embalažno škatlico za izbrani predmet po svojih merah. Če ti to ne uspe, pa bo tudi primerno, če se držiš mojega načrta in natančno prerišeš v zvezek.</a:t>
            </a:r>
          </a:p>
        </p:txBody>
      </p:sp>
    </p:spTree>
    <p:extLst>
      <p:ext uri="{BB962C8B-B14F-4D97-AF65-F5344CB8AC3E}">
        <p14:creationId xmlns:p14="http://schemas.microsoft.com/office/powerpoint/2010/main" val="123475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000"/>
                            </p:stCondLst>
                            <p:childTnLst>
                              <p:par>
                                <p:cTn id="13" presetID="22" presetClass="entr" presetSubtype="4" fill="hold" nodeType="afterEffect">
                                  <p:stCondLst>
                                    <p:cond delay="250"/>
                                  </p:stCondLst>
                                  <p:childTnLst>
                                    <p:set>
                                      <p:cBhvr>
                                        <p:cTn id="14" dur="1" fill="hold">
                                          <p:stCondLst>
                                            <p:cond delay="0"/>
                                          </p:stCondLst>
                                        </p:cTn>
                                        <p:tgtEl>
                                          <p:spTgt spid="85"/>
                                        </p:tgtEl>
                                        <p:attrNameLst>
                                          <p:attrName>style.visibility</p:attrName>
                                        </p:attrNameLst>
                                      </p:cBhvr>
                                      <p:to>
                                        <p:strVal val="visible"/>
                                      </p:to>
                                    </p:set>
                                    <p:animEffect transition="in" filter="wipe(down)">
                                      <p:cBhvr>
                                        <p:cTn id="15" dur="750"/>
                                        <p:tgtEl>
                                          <p:spTgt spid="85"/>
                                        </p:tgtEl>
                                      </p:cBhvr>
                                    </p:animEffect>
                                  </p:childTnLst>
                                </p:cTn>
                              </p:par>
                            </p:childTnLst>
                          </p:cTn>
                        </p:par>
                        <p:par>
                          <p:cTn id="16" fill="hold">
                            <p:stCondLst>
                              <p:cond delay="3000"/>
                            </p:stCondLst>
                            <p:childTnLst>
                              <p:par>
                                <p:cTn id="17" presetID="22" presetClass="entr" presetSubtype="4" fill="hold" nodeType="afterEffect">
                                  <p:stCondLst>
                                    <p:cond delay="250"/>
                                  </p:stCondLst>
                                  <p:childTnLst>
                                    <p:set>
                                      <p:cBhvr>
                                        <p:cTn id="18" dur="1" fill="hold">
                                          <p:stCondLst>
                                            <p:cond delay="0"/>
                                          </p:stCondLst>
                                        </p:cTn>
                                        <p:tgtEl>
                                          <p:spTgt spid="88"/>
                                        </p:tgtEl>
                                        <p:attrNameLst>
                                          <p:attrName>style.visibility</p:attrName>
                                        </p:attrNameLst>
                                      </p:cBhvr>
                                      <p:to>
                                        <p:strVal val="visible"/>
                                      </p:to>
                                    </p:set>
                                    <p:animEffect transition="in" filter="wipe(down)">
                                      <p:cBhvr>
                                        <p:cTn id="19" dur="750"/>
                                        <p:tgtEl>
                                          <p:spTgt spid="88"/>
                                        </p:tgtEl>
                                      </p:cBhvr>
                                    </p:animEffect>
                                  </p:childTnLst>
                                </p:cTn>
                              </p:par>
                            </p:childTnLst>
                          </p:cTn>
                        </p:par>
                        <p:par>
                          <p:cTn id="20" fill="hold">
                            <p:stCondLst>
                              <p:cond delay="4000"/>
                            </p:stCondLst>
                            <p:childTnLst>
                              <p:par>
                                <p:cTn id="21" presetID="22" presetClass="entr" presetSubtype="4" fill="hold" grpId="0" nodeType="afterEffect">
                                  <p:stCondLst>
                                    <p:cond delay="250"/>
                                  </p:stCondLst>
                                  <p:childTnLst>
                                    <p:set>
                                      <p:cBhvr>
                                        <p:cTn id="22" dur="1" fill="hold">
                                          <p:stCondLst>
                                            <p:cond delay="0"/>
                                          </p:stCondLst>
                                        </p:cTn>
                                        <p:tgtEl>
                                          <p:spTgt spid="44"/>
                                        </p:tgtEl>
                                        <p:attrNameLst>
                                          <p:attrName>style.visibility</p:attrName>
                                        </p:attrNameLst>
                                      </p:cBhvr>
                                      <p:to>
                                        <p:strVal val="visible"/>
                                      </p:to>
                                    </p:set>
                                    <p:animEffect transition="in" filter="wipe(down)">
                                      <p:cBhvr>
                                        <p:cTn id="23"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4B2039B4-9501-473D-AF87-0149002B660F}"/>
              </a:ext>
            </a:extLst>
          </p:cNvPr>
          <p:cNvSpPr txBox="1"/>
          <p:nvPr/>
        </p:nvSpPr>
        <p:spPr>
          <a:xfrm>
            <a:off x="263722" y="1910953"/>
            <a:ext cx="11606545" cy="707886"/>
          </a:xfrm>
          <a:prstGeom prst="rect">
            <a:avLst/>
          </a:prstGeom>
          <a:noFill/>
        </p:spPr>
        <p:txBody>
          <a:bodyPr wrap="square" rtlCol="0">
            <a:spAutoFit/>
          </a:bodyPr>
          <a:lstStyle/>
          <a:p>
            <a:pPr marL="457200" indent="-457200">
              <a:buFont typeface="+mj-lt"/>
              <a:buAutoNum type="arabicPeriod" startAt="4"/>
            </a:pPr>
            <a:r>
              <a:rPr lang="sl-SI" sz="2000" dirty="0">
                <a:effectLst>
                  <a:outerShdw blurRad="38100" dist="38100" dir="2700000" algn="tl">
                    <a:srgbClr val="000000">
                      <a:alpha val="43137"/>
                    </a:srgbClr>
                  </a:outerShdw>
                </a:effectLst>
              </a:rPr>
              <a:t>Zapiši velikosti mer predmeta in dolžine robov embalažne škatlice</a:t>
            </a:r>
            <a:r>
              <a:rPr lang="sl-SI" sz="2000" dirty="0"/>
              <a:t>. Embalažna škatlica mora biti nekoliko večja, kot je velikost predmeta. V našem primeru bomo dodali k meram predmeta 3mm do 5 mm. </a:t>
            </a:r>
          </a:p>
        </p:txBody>
      </p:sp>
      <p:sp>
        <p:nvSpPr>
          <p:cNvPr id="11" name="Naslov 1">
            <a:extLst>
              <a:ext uri="{FF2B5EF4-FFF2-40B4-BE49-F238E27FC236}">
                <a16:creationId xmlns:a16="http://schemas.microsoft.com/office/drawing/2014/main" id="{288A87FB-F6E0-49D1-9FDF-84CC800DE69B}"/>
              </a:ext>
            </a:extLst>
          </p:cNvPr>
          <p:cNvSpPr>
            <a:spLocks noGrp="1"/>
          </p:cNvSpPr>
          <p:nvPr>
            <p:ph type="title"/>
          </p:nvPr>
        </p:nvSpPr>
        <p:spPr>
          <a:xfrm>
            <a:off x="106532" y="178694"/>
            <a:ext cx="11247268" cy="611419"/>
          </a:xfrm>
        </p:spPr>
        <p:txBody>
          <a:bodyPr>
            <a:normAutofit/>
          </a:bodyPr>
          <a:lstStyle/>
          <a:p>
            <a:pPr algn="ctr"/>
            <a:r>
              <a:rPr lang="sl-SI" sz="3200" b="1" dirty="0">
                <a:effectLst>
                  <a:outerShdw blurRad="38100" dist="38100" dir="2700000" algn="tl">
                    <a:srgbClr val="000000">
                      <a:alpha val="43137"/>
                    </a:srgbClr>
                  </a:outerShdw>
                </a:effectLst>
              </a:rPr>
              <a:t>RISANJE SKICE MREŽE EMBALAŽNE ŠKATLICE ZA MANJŠI PREDMET</a:t>
            </a:r>
          </a:p>
        </p:txBody>
      </p:sp>
      <p:graphicFrame>
        <p:nvGraphicFramePr>
          <p:cNvPr id="2" name="Tabela 5">
            <a:extLst>
              <a:ext uri="{FF2B5EF4-FFF2-40B4-BE49-F238E27FC236}">
                <a16:creationId xmlns:a16="http://schemas.microsoft.com/office/drawing/2014/main" id="{0719FB72-990D-408E-B29C-84E11F028B1F}"/>
              </a:ext>
            </a:extLst>
          </p:cNvPr>
          <p:cNvGraphicFramePr>
            <a:graphicFrameLocks noGrp="1"/>
          </p:cNvGraphicFramePr>
          <p:nvPr>
            <p:extLst>
              <p:ext uri="{D42A27DB-BD31-4B8C-83A1-F6EECF244321}">
                <p14:modId xmlns:p14="http://schemas.microsoft.com/office/powerpoint/2010/main" val="369399669"/>
              </p:ext>
            </p:extLst>
          </p:nvPr>
        </p:nvGraphicFramePr>
        <p:xfrm>
          <a:off x="6420036" y="4183190"/>
          <a:ext cx="5084932" cy="2026920"/>
        </p:xfrm>
        <a:graphic>
          <a:graphicData uri="http://schemas.openxmlformats.org/drawingml/2006/table">
            <a:tbl>
              <a:tblPr firstRow="1" bandRow="1">
                <a:tableStyleId>{912C8C85-51F0-491E-9774-3900AFEF0FD7}</a:tableStyleId>
              </a:tblPr>
              <a:tblGrid>
                <a:gridCol w="1679194">
                  <a:extLst>
                    <a:ext uri="{9D8B030D-6E8A-4147-A177-3AD203B41FA5}">
                      <a16:colId xmlns:a16="http://schemas.microsoft.com/office/drawing/2014/main" val="676726823"/>
                    </a:ext>
                  </a:extLst>
                </a:gridCol>
                <a:gridCol w="1702869">
                  <a:extLst>
                    <a:ext uri="{9D8B030D-6E8A-4147-A177-3AD203B41FA5}">
                      <a16:colId xmlns:a16="http://schemas.microsoft.com/office/drawing/2014/main" val="2466483761"/>
                    </a:ext>
                  </a:extLst>
                </a:gridCol>
                <a:gridCol w="1702869">
                  <a:extLst>
                    <a:ext uri="{9D8B030D-6E8A-4147-A177-3AD203B41FA5}">
                      <a16:colId xmlns:a16="http://schemas.microsoft.com/office/drawing/2014/main" val="204061145"/>
                    </a:ext>
                  </a:extLst>
                </a:gridCol>
              </a:tblGrid>
              <a:tr h="370840">
                <a:tc>
                  <a:txBody>
                    <a:bodyPr/>
                    <a:lstStyle/>
                    <a:p>
                      <a:r>
                        <a:rPr lang="sl-SI" dirty="0"/>
                        <a:t>Mere predmeta</a:t>
                      </a:r>
                    </a:p>
                  </a:txBody>
                  <a:tcPr/>
                </a:tc>
                <a:tc>
                  <a:txBody>
                    <a:bodyPr/>
                    <a:lstStyle/>
                    <a:p>
                      <a:r>
                        <a:rPr lang="sl-SI" dirty="0"/>
                        <a:t>Mere škatlice naj bodo za 3 do 5 mm večje</a:t>
                      </a:r>
                    </a:p>
                  </a:txBody>
                  <a:tcPr/>
                </a:tc>
                <a:tc>
                  <a:txBody>
                    <a:bodyPr/>
                    <a:lstStyle/>
                    <a:p>
                      <a:r>
                        <a:rPr lang="sl-SI" dirty="0"/>
                        <a:t>Mere embalažne škatlice</a:t>
                      </a:r>
                    </a:p>
                  </a:txBody>
                  <a:tcPr/>
                </a:tc>
                <a:extLst>
                  <a:ext uri="{0D108BD9-81ED-4DB2-BD59-A6C34878D82A}">
                    <a16:rowId xmlns:a16="http://schemas.microsoft.com/office/drawing/2014/main" val="3722159735"/>
                  </a:ext>
                </a:extLst>
              </a:tr>
              <a:tr h="370840">
                <a:tc>
                  <a:txBody>
                    <a:bodyPr/>
                    <a:lstStyle/>
                    <a:p>
                      <a:r>
                        <a:rPr lang="sl-SI" dirty="0"/>
                        <a:t>d = 58 mm</a:t>
                      </a:r>
                    </a:p>
                  </a:txBody>
                  <a:tcPr/>
                </a:tc>
                <a:tc>
                  <a:txBody>
                    <a:bodyPr/>
                    <a:lstStyle/>
                    <a:p>
                      <a:pPr algn="ctr"/>
                      <a:r>
                        <a:rPr lang="sl-SI" dirty="0"/>
                        <a:t>+ 3 mm</a:t>
                      </a:r>
                    </a:p>
                  </a:txBody>
                  <a:tcPr/>
                </a:tc>
                <a:tc>
                  <a:txBody>
                    <a:bodyPr/>
                    <a:lstStyle/>
                    <a:p>
                      <a:r>
                        <a:rPr lang="sl-SI" dirty="0"/>
                        <a:t>d</a:t>
                      </a:r>
                      <a:r>
                        <a:rPr lang="sl-SI" baseline="-25000" dirty="0"/>
                        <a:t>1</a:t>
                      </a:r>
                      <a:r>
                        <a:rPr lang="sl-SI" dirty="0"/>
                        <a:t> = 61 mm</a:t>
                      </a:r>
                    </a:p>
                  </a:txBody>
                  <a:tcPr/>
                </a:tc>
                <a:extLst>
                  <a:ext uri="{0D108BD9-81ED-4DB2-BD59-A6C34878D82A}">
                    <a16:rowId xmlns:a16="http://schemas.microsoft.com/office/drawing/2014/main" val="3240596120"/>
                  </a:ext>
                </a:extLst>
              </a:tr>
              <a:tr h="370840">
                <a:tc>
                  <a:txBody>
                    <a:bodyPr/>
                    <a:lstStyle/>
                    <a:p>
                      <a:r>
                        <a:rPr lang="sl-SI" dirty="0"/>
                        <a:t>š = 42 mm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dirty="0"/>
                        <a:t>+ 3 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š</a:t>
                      </a:r>
                      <a:r>
                        <a:rPr lang="sl-SI" baseline="-25000" dirty="0"/>
                        <a:t>1</a:t>
                      </a:r>
                      <a:r>
                        <a:rPr lang="sl-SI" dirty="0"/>
                        <a:t> = 45 mm</a:t>
                      </a:r>
                    </a:p>
                  </a:txBody>
                  <a:tcPr/>
                </a:tc>
                <a:extLst>
                  <a:ext uri="{0D108BD9-81ED-4DB2-BD59-A6C34878D82A}">
                    <a16:rowId xmlns:a16="http://schemas.microsoft.com/office/drawing/2014/main" val="2424165553"/>
                  </a:ext>
                </a:extLst>
              </a:tr>
              <a:tr h="370840">
                <a:tc>
                  <a:txBody>
                    <a:bodyPr/>
                    <a:lstStyle/>
                    <a:p>
                      <a:r>
                        <a:rPr lang="sl-SI" dirty="0"/>
                        <a:t>v = 65 mm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dirty="0"/>
                        <a:t>+ 3 mm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a:t>
                      </a:r>
                      <a:r>
                        <a:rPr lang="sl-SI" baseline="-25000" dirty="0"/>
                        <a:t>1</a:t>
                      </a:r>
                      <a:r>
                        <a:rPr lang="sl-SI" dirty="0"/>
                        <a:t> = 68 mm</a:t>
                      </a:r>
                    </a:p>
                  </a:txBody>
                  <a:tcPr/>
                </a:tc>
                <a:extLst>
                  <a:ext uri="{0D108BD9-81ED-4DB2-BD59-A6C34878D82A}">
                    <a16:rowId xmlns:a16="http://schemas.microsoft.com/office/drawing/2014/main" val="3913391496"/>
                  </a:ext>
                </a:extLst>
              </a:tr>
            </a:tbl>
          </a:graphicData>
        </a:graphic>
      </p:graphicFrame>
      <p:grpSp>
        <p:nvGrpSpPr>
          <p:cNvPr id="6" name="Skupina 5">
            <a:extLst>
              <a:ext uri="{FF2B5EF4-FFF2-40B4-BE49-F238E27FC236}">
                <a16:creationId xmlns:a16="http://schemas.microsoft.com/office/drawing/2014/main" id="{441AF89D-EFE9-4194-AE56-8266FDF8C97D}"/>
              </a:ext>
            </a:extLst>
          </p:cNvPr>
          <p:cNvGrpSpPr/>
          <p:nvPr/>
        </p:nvGrpSpPr>
        <p:grpSpPr>
          <a:xfrm>
            <a:off x="3539675" y="4733601"/>
            <a:ext cx="831925" cy="1198661"/>
            <a:chOff x="3539675" y="4733601"/>
            <a:chExt cx="831925" cy="1198661"/>
          </a:xfrm>
        </p:grpSpPr>
        <p:cxnSp>
          <p:nvCxnSpPr>
            <p:cNvPr id="10" name="Raven povezovalnik 9">
              <a:extLst>
                <a:ext uri="{FF2B5EF4-FFF2-40B4-BE49-F238E27FC236}">
                  <a16:creationId xmlns:a16="http://schemas.microsoft.com/office/drawing/2014/main" id="{BF0AC609-058D-4056-A09B-9370DECC97D6}"/>
                </a:ext>
              </a:extLst>
            </p:cNvPr>
            <p:cNvCxnSpPr>
              <a:cxnSpLocks/>
            </p:cNvCxnSpPr>
            <p:nvPr/>
          </p:nvCxnSpPr>
          <p:spPr>
            <a:xfrm flipV="1">
              <a:off x="3756357" y="4733601"/>
              <a:ext cx="615243" cy="175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a:extLst>
                <a:ext uri="{FF2B5EF4-FFF2-40B4-BE49-F238E27FC236}">
                  <a16:creationId xmlns:a16="http://schemas.microsoft.com/office/drawing/2014/main" id="{54495800-5090-4B46-ADDE-E1CF4BB71831}"/>
                </a:ext>
              </a:extLst>
            </p:cNvPr>
            <p:cNvCxnSpPr>
              <a:cxnSpLocks/>
            </p:cNvCxnSpPr>
            <p:nvPr/>
          </p:nvCxnSpPr>
          <p:spPr>
            <a:xfrm flipV="1">
              <a:off x="3785590" y="5802955"/>
              <a:ext cx="485525" cy="129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Raven povezovalnik 18">
              <a:extLst>
                <a:ext uri="{FF2B5EF4-FFF2-40B4-BE49-F238E27FC236}">
                  <a16:creationId xmlns:a16="http://schemas.microsoft.com/office/drawing/2014/main" id="{A7FAEE80-4C87-4D0E-A39F-7D9158DA9EED}"/>
                </a:ext>
              </a:extLst>
            </p:cNvPr>
            <p:cNvCxnSpPr>
              <a:cxnSpLocks/>
            </p:cNvCxnSpPr>
            <p:nvPr/>
          </p:nvCxnSpPr>
          <p:spPr>
            <a:xfrm>
              <a:off x="3839029" y="4892213"/>
              <a:ext cx="0" cy="1023304"/>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PoljeZBesedilom 80">
              <a:extLst>
                <a:ext uri="{FF2B5EF4-FFF2-40B4-BE49-F238E27FC236}">
                  <a16:creationId xmlns:a16="http://schemas.microsoft.com/office/drawing/2014/main" id="{C588783E-AE0A-446C-8908-69264C559166}"/>
                </a:ext>
              </a:extLst>
            </p:cNvPr>
            <p:cNvSpPr txBox="1"/>
            <p:nvPr/>
          </p:nvSpPr>
          <p:spPr>
            <a:xfrm rot="16200000">
              <a:off x="3559499" y="5316137"/>
              <a:ext cx="155167" cy="194815"/>
            </a:xfrm>
            <a:prstGeom prst="rect">
              <a:avLst/>
            </a:prstGeom>
            <a:noFill/>
          </p:spPr>
          <p:txBody>
            <a:bodyPr wrap="none" rtlCol="0">
              <a:spAutoFit/>
            </a:bodyPr>
            <a:lstStyle/>
            <a:p>
              <a:r>
                <a:rPr lang="sl-SI" dirty="0"/>
                <a:t>v</a:t>
              </a:r>
            </a:p>
          </p:txBody>
        </p:sp>
      </p:grpSp>
      <p:grpSp>
        <p:nvGrpSpPr>
          <p:cNvPr id="5" name="Skupina 4">
            <a:extLst>
              <a:ext uri="{FF2B5EF4-FFF2-40B4-BE49-F238E27FC236}">
                <a16:creationId xmlns:a16="http://schemas.microsoft.com/office/drawing/2014/main" id="{30AF4E79-8493-4222-BD1B-7466083BBE95}"/>
              </a:ext>
            </a:extLst>
          </p:cNvPr>
          <p:cNvGrpSpPr/>
          <p:nvPr/>
        </p:nvGrpSpPr>
        <p:grpSpPr>
          <a:xfrm>
            <a:off x="4250757" y="5521545"/>
            <a:ext cx="1288754" cy="681204"/>
            <a:chOff x="4250757" y="5521545"/>
            <a:chExt cx="1288754" cy="681204"/>
          </a:xfrm>
        </p:grpSpPr>
        <p:cxnSp>
          <p:nvCxnSpPr>
            <p:cNvPr id="9" name="Raven povezovalnik 8">
              <a:extLst>
                <a:ext uri="{FF2B5EF4-FFF2-40B4-BE49-F238E27FC236}">
                  <a16:creationId xmlns:a16="http://schemas.microsoft.com/office/drawing/2014/main" id="{00128366-00D4-47B9-9968-64C623218822}"/>
                </a:ext>
              </a:extLst>
            </p:cNvPr>
            <p:cNvCxnSpPr>
              <a:cxnSpLocks/>
            </p:cNvCxnSpPr>
            <p:nvPr/>
          </p:nvCxnSpPr>
          <p:spPr>
            <a:xfrm>
              <a:off x="4250757" y="5808777"/>
              <a:ext cx="231116" cy="393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Raven povezovalnik 13">
              <a:extLst>
                <a:ext uri="{FF2B5EF4-FFF2-40B4-BE49-F238E27FC236}">
                  <a16:creationId xmlns:a16="http://schemas.microsoft.com/office/drawing/2014/main" id="{BA5C71F7-65BA-430F-8F3C-359F14E0671E}"/>
                </a:ext>
              </a:extLst>
            </p:cNvPr>
            <p:cNvCxnSpPr>
              <a:cxnSpLocks/>
            </p:cNvCxnSpPr>
            <p:nvPr/>
          </p:nvCxnSpPr>
          <p:spPr>
            <a:xfrm>
              <a:off x="5260893" y="5521545"/>
              <a:ext cx="278618" cy="3437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ven povezovalnik 20">
              <a:extLst>
                <a:ext uri="{FF2B5EF4-FFF2-40B4-BE49-F238E27FC236}">
                  <a16:creationId xmlns:a16="http://schemas.microsoft.com/office/drawing/2014/main" id="{B8F49876-B0D2-4AAC-8A3C-C7FDB204A47B}"/>
                </a:ext>
              </a:extLst>
            </p:cNvPr>
            <p:cNvCxnSpPr>
              <a:cxnSpLocks/>
            </p:cNvCxnSpPr>
            <p:nvPr/>
          </p:nvCxnSpPr>
          <p:spPr>
            <a:xfrm flipH="1">
              <a:off x="4451989" y="5823419"/>
              <a:ext cx="1055093" cy="342807"/>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PoljeZBesedilom 79">
              <a:extLst>
                <a:ext uri="{FF2B5EF4-FFF2-40B4-BE49-F238E27FC236}">
                  <a16:creationId xmlns:a16="http://schemas.microsoft.com/office/drawing/2014/main" id="{4847B1D8-29DE-4BBC-9A9A-1AD280F4F9EC}"/>
                </a:ext>
              </a:extLst>
            </p:cNvPr>
            <p:cNvSpPr txBox="1"/>
            <p:nvPr/>
          </p:nvSpPr>
          <p:spPr>
            <a:xfrm rot="20285159">
              <a:off x="4795547" y="5718949"/>
              <a:ext cx="161670" cy="198393"/>
            </a:xfrm>
            <a:prstGeom prst="rect">
              <a:avLst/>
            </a:prstGeom>
            <a:noFill/>
          </p:spPr>
          <p:txBody>
            <a:bodyPr wrap="none" rtlCol="0">
              <a:spAutoFit/>
            </a:bodyPr>
            <a:lstStyle/>
            <a:p>
              <a:r>
                <a:rPr lang="sl-SI" dirty="0"/>
                <a:t>d</a:t>
              </a:r>
            </a:p>
          </p:txBody>
        </p:sp>
      </p:grpSp>
      <p:grpSp>
        <p:nvGrpSpPr>
          <p:cNvPr id="7" name="Skupina 6">
            <a:extLst>
              <a:ext uri="{FF2B5EF4-FFF2-40B4-BE49-F238E27FC236}">
                <a16:creationId xmlns:a16="http://schemas.microsoft.com/office/drawing/2014/main" id="{D2126CE2-F875-41CC-9F99-940FF352B0B4}"/>
              </a:ext>
            </a:extLst>
          </p:cNvPr>
          <p:cNvGrpSpPr/>
          <p:nvPr/>
        </p:nvGrpSpPr>
        <p:grpSpPr>
          <a:xfrm>
            <a:off x="3362431" y="4056102"/>
            <a:ext cx="968180" cy="833959"/>
            <a:chOff x="3362431" y="4056102"/>
            <a:chExt cx="968180" cy="833959"/>
          </a:xfrm>
        </p:grpSpPr>
        <p:cxnSp>
          <p:nvCxnSpPr>
            <p:cNvPr id="4" name="Raven povezovalnik 3">
              <a:extLst>
                <a:ext uri="{FF2B5EF4-FFF2-40B4-BE49-F238E27FC236}">
                  <a16:creationId xmlns:a16="http://schemas.microsoft.com/office/drawing/2014/main" id="{40A0B87E-07BC-4956-81E5-75B641F4B047}"/>
                </a:ext>
              </a:extLst>
            </p:cNvPr>
            <p:cNvCxnSpPr>
              <a:cxnSpLocks/>
            </p:cNvCxnSpPr>
            <p:nvPr/>
          </p:nvCxnSpPr>
          <p:spPr>
            <a:xfrm flipV="1">
              <a:off x="3394611" y="4056102"/>
              <a:ext cx="936000" cy="211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Raven povezovalnik 16">
              <a:extLst>
                <a:ext uri="{FF2B5EF4-FFF2-40B4-BE49-F238E27FC236}">
                  <a16:creationId xmlns:a16="http://schemas.microsoft.com/office/drawing/2014/main" id="{8A86AAAE-55CE-4162-A845-FF42A8B55B14}"/>
                </a:ext>
              </a:extLst>
            </p:cNvPr>
            <p:cNvCxnSpPr>
              <a:cxnSpLocks/>
            </p:cNvCxnSpPr>
            <p:nvPr/>
          </p:nvCxnSpPr>
          <p:spPr>
            <a:xfrm>
              <a:off x="3476761" y="4242061"/>
              <a:ext cx="360000" cy="648000"/>
            </a:xfrm>
            <a:prstGeom prst="line">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PoljeZBesedilom 85">
              <a:extLst>
                <a:ext uri="{FF2B5EF4-FFF2-40B4-BE49-F238E27FC236}">
                  <a16:creationId xmlns:a16="http://schemas.microsoft.com/office/drawing/2014/main" id="{C01EC41E-916F-4687-9981-A0C995E11A83}"/>
                </a:ext>
              </a:extLst>
            </p:cNvPr>
            <p:cNvSpPr txBox="1"/>
            <p:nvPr/>
          </p:nvSpPr>
          <p:spPr>
            <a:xfrm rot="15623045">
              <a:off x="3386130" y="4547164"/>
              <a:ext cx="147417" cy="194815"/>
            </a:xfrm>
            <a:prstGeom prst="rect">
              <a:avLst/>
            </a:prstGeom>
            <a:noFill/>
          </p:spPr>
          <p:txBody>
            <a:bodyPr wrap="none" rtlCol="0">
              <a:spAutoFit/>
            </a:bodyPr>
            <a:lstStyle/>
            <a:p>
              <a:r>
                <a:rPr lang="sl-SI" dirty="0"/>
                <a:t>š</a:t>
              </a:r>
            </a:p>
          </p:txBody>
        </p:sp>
      </p:grpSp>
      <p:sp>
        <p:nvSpPr>
          <p:cNvPr id="18" name="Prostoročno: oblika 17">
            <a:extLst>
              <a:ext uri="{FF2B5EF4-FFF2-40B4-BE49-F238E27FC236}">
                <a16:creationId xmlns:a16="http://schemas.microsoft.com/office/drawing/2014/main" id="{011BB920-F0AB-4CDC-A4C0-D764AC537EB7}"/>
              </a:ext>
            </a:extLst>
          </p:cNvPr>
          <p:cNvSpPr/>
          <p:nvPr/>
        </p:nvSpPr>
        <p:spPr>
          <a:xfrm>
            <a:off x="3971134" y="4062941"/>
            <a:ext cx="1297535" cy="680759"/>
          </a:xfrm>
          <a:custGeom>
            <a:avLst/>
            <a:gdLst>
              <a:gd name="connsiteX0" fmla="*/ 843956 w 1173883"/>
              <a:gd name="connsiteY0" fmla="*/ 570403 h 711093"/>
              <a:gd name="connsiteX1" fmla="*/ 1096204 w 1173883"/>
              <a:gd name="connsiteY1" fmla="*/ 507341 h 711093"/>
              <a:gd name="connsiteX2" fmla="*/ 1167149 w 1173883"/>
              <a:gd name="connsiteY2" fmla="*/ 420631 h 711093"/>
              <a:gd name="connsiteX3" fmla="*/ 1131677 w 1173883"/>
              <a:gd name="connsiteY3" fmla="*/ 310272 h 711093"/>
              <a:gd name="connsiteX4" fmla="*/ 820308 w 1173883"/>
              <a:gd name="connsiteY4" fmla="*/ 73789 h 711093"/>
              <a:gd name="connsiteX5" fmla="*/ 473466 w 1173883"/>
              <a:gd name="connsiteY5" fmla="*/ 2844 h 711093"/>
              <a:gd name="connsiteX6" fmla="*/ 229101 w 1173883"/>
              <a:gd name="connsiteY6" fmla="*/ 34375 h 711093"/>
              <a:gd name="connsiteX7" fmla="*/ 39914 w 1173883"/>
              <a:gd name="connsiteY7" fmla="*/ 215679 h 711093"/>
              <a:gd name="connsiteX8" fmla="*/ 4442 w 1173883"/>
              <a:gd name="connsiteY8" fmla="*/ 420631 h 711093"/>
              <a:gd name="connsiteX9" fmla="*/ 106918 w 1173883"/>
              <a:gd name="connsiteY9" fmla="*/ 613758 h 711093"/>
              <a:gd name="connsiteX10" fmla="*/ 236983 w 1173883"/>
              <a:gd name="connsiteY10" fmla="*/ 708351 h 711093"/>
              <a:gd name="connsiteX11" fmla="*/ 497114 w 1173883"/>
              <a:gd name="connsiteY11" fmla="*/ 676820 h 711093"/>
              <a:gd name="connsiteX12" fmla="*/ 843956 w 1173883"/>
              <a:gd name="connsiteY12" fmla="*/ 570403 h 711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3883" h="711093">
                <a:moveTo>
                  <a:pt x="843956" y="570403"/>
                </a:moveTo>
                <a:cubicBezTo>
                  <a:pt x="943804" y="542156"/>
                  <a:pt x="1042339" y="532303"/>
                  <a:pt x="1096204" y="507341"/>
                </a:cubicBezTo>
                <a:cubicBezTo>
                  <a:pt x="1150069" y="482379"/>
                  <a:pt x="1161237" y="453476"/>
                  <a:pt x="1167149" y="420631"/>
                </a:cubicBezTo>
                <a:cubicBezTo>
                  <a:pt x="1173061" y="387786"/>
                  <a:pt x="1189484" y="368079"/>
                  <a:pt x="1131677" y="310272"/>
                </a:cubicBezTo>
                <a:cubicBezTo>
                  <a:pt x="1073870" y="252465"/>
                  <a:pt x="930010" y="125027"/>
                  <a:pt x="820308" y="73789"/>
                </a:cubicBezTo>
                <a:cubicBezTo>
                  <a:pt x="710606" y="22551"/>
                  <a:pt x="572000" y="9413"/>
                  <a:pt x="473466" y="2844"/>
                </a:cubicBezTo>
                <a:cubicBezTo>
                  <a:pt x="374931" y="-3725"/>
                  <a:pt x="301360" y="-1097"/>
                  <a:pt x="229101" y="34375"/>
                </a:cubicBezTo>
                <a:cubicBezTo>
                  <a:pt x="156842" y="69847"/>
                  <a:pt x="77357" y="151303"/>
                  <a:pt x="39914" y="215679"/>
                </a:cubicBezTo>
                <a:cubicBezTo>
                  <a:pt x="2471" y="280055"/>
                  <a:pt x="-6725" y="354285"/>
                  <a:pt x="4442" y="420631"/>
                </a:cubicBezTo>
                <a:cubicBezTo>
                  <a:pt x="15609" y="486977"/>
                  <a:pt x="68161" y="565805"/>
                  <a:pt x="106918" y="613758"/>
                </a:cubicBezTo>
                <a:cubicBezTo>
                  <a:pt x="145675" y="661711"/>
                  <a:pt x="171950" y="697841"/>
                  <a:pt x="236983" y="708351"/>
                </a:cubicBezTo>
                <a:cubicBezTo>
                  <a:pt x="302016" y="718861"/>
                  <a:pt x="393981" y="697184"/>
                  <a:pt x="497114" y="676820"/>
                </a:cubicBezTo>
                <a:cubicBezTo>
                  <a:pt x="600247" y="656456"/>
                  <a:pt x="744108" y="598650"/>
                  <a:pt x="843956" y="570403"/>
                </a:cubicBezTo>
                <a:close/>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2" name="Prostoročno: oblika 21">
            <a:extLst>
              <a:ext uri="{FF2B5EF4-FFF2-40B4-BE49-F238E27FC236}">
                <a16:creationId xmlns:a16="http://schemas.microsoft.com/office/drawing/2014/main" id="{2977A86C-7069-466B-8AE8-A38AF98DCF80}"/>
              </a:ext>
            </a:extLst>
          </p:cNvPr>
          <p:cNvSpPr/>
          <p:nvPr/>
        </p:nvSpPr>
        <p:spPr>
          <a:xfrm>
            <a:off x="3967331" y="4393936"/>
            <a:ext cx="1319572" cy="1414474"/>
          </a:xfrm>
          <a:custGeom>
            <a:avLst/>
            <a:gdLst>
              <a:gd name="connsiteX0" fmla="*/ 0 w 1193820"/>
              <a:gd name="connsiteY0" fmla="*/ 0 h 1477501"/>
              <a:gd name="connsiteX1" fmla="*/ 35473 w 1193820"/>
              <a:gd name="connsiteY1" fmla="*/ 1079938 h 1477501"/>
              <a:gd name="connsiteX2" fmla="*/ 35473 w 1193820"/>
              <a:gd name="connsiteY2" fmla="*/ 1154825 h 1477501"/>
              <a:gd name="connsiteX3" fmla="*/ 82769 w 1193820"/>
              <a:gd name="connsiteY3" fmla="*/ 1351894 h 1477501"/>
              <a:gd name="connsiteX4" fmla="*/ 283780 w 1193820"/>
              <a:gd name="connsiteY4" fmla="*/ 1466194 h 1477501"/>
              <a:gd name="connsiteX5" fmla="*/ 587266 w 1193820"/>
              <a:gd name="connsiteY5" fmla="*/ 1466194 h 1477501"/>
              <a:gd name="connsiteX6" fmla="*/ 886811 w 1193820"/>
              <a:gd name="connsiteY6" fmla="*/ 1403131 h 1477501"/>
              <a:gd name="connsiteX7" fmla="*/ 1146942 w 1193820"/>
              <a:gd name="connsiteY7" fmla="*/ 1221828 h 1477501"/>
              <a:gd name="connsiteX8" fmla="*/ 1190297 w 1193820"/>
              <a:gd name="connsiteY8" fmla="*/ 1001111 h 1477501"/>
              <a:gd name="connsiteX9" fmla="*/ 1190297 w 1193820"/>
              <a:gd name="connsiteY9" fmla="*/ 606973 h 1477501"/>
              <a:gd name="connsiteX10" fmla="*/ 1182414 w 1193820"/>
              <a:gd name="connsiteY10" fmla="*/ 35473 h 1477501"/>
              <a:gd name="connsiteX11" fmla="*/ 1182414 w 1193820"/>
              <a:gd name="connsiteY11" fmla="*/ 35473 h 147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3820" h="1477501">
                <a:moveTo>
                  <a:pt x="0" y="0"/>
                </a:moveTo>
                <a:cubicBezTo>
                  <a:pt x="14780" y="443733"/>
                  <a:pt x="29561" y="887467"/>
                  <a:pt x="35473" y="1079938"/>
                </a:cubicBezTo>
                <a:cubicBezTo>
                  <a:pt x="41385" y="1272409"/>
                  <a:pt x="27590" y="1109499"/>
                  <a:pt x="35473" y="1154825"/>
                </a:cubicBezTo>
                <a:cubicBezTo>
                  <a:pt x="43356" y="1200151"/>
                  <a:pt x="41384" y="1299999"/>
                  <a:pt x="82769" y="1351894"/>
                </a:cubicBezTo>
                <a:cubicBezTo>
                  <a:pt x="124154" y="1403789"/>
                  <a:pt x="199697" y="1447144"/>
                  <a:pt x="283780" y="1466194"/>
                </a:cubicBezTo>
                <a:cubicBezTo>
                  <a:pt x="367863" y="1485244"/>
                  <a:pt x="486761" y="1476704"/>
                  <a:pt x="587266" y="1466194"/>
                </a:cubicBezTo>
                <a:cubicBezTo>
                  <a:pt x="687771" y="1455684"/>
                  <a:pt x="793532" y="1443859"/>
                  <a:pt x="886811" y="1403131"/>
                </a:cubicBezTo>
                <a:cubicBezTo>
                  <a:pt x="980090" y="1362403"/>
                  <a:pt x="1096361" y="1288831"/>
                  <a:pt x="1146942" y="1221828"/>
                </a:cubicBezTo>
                <a:cubicBezTo>
                  <a:pt x="1197523" y="1154825"/>
                  <a:pt x="1183071" y="1103587"/>
                  <a:pt x="1190297" y="1001111"/>
                </a:cubicBezTo>
                <a:cubicBezTo>
                  <a:pt x="1197523" y="898635"/>
                  <a:pt x="1191611" y="767913"/>
                  <a:pt x="1190297" y="606973"/>
                </a:cubicBezTo>
                <a:cubicBezTo>
                  <a:pt x="1188983" y="446033"/>
                  <a:pt x="1182414" y="35473"/>
                  <a:pt x="1182414" y="35473"/>
                </a:cubicBezTo>
                <a:lnTo>
                  <a:pt x="1182414" y="35473"/>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3" name="Prostoročno: oblika 22">
            <a:extLst>
              <a:ext uri="{FF2B5EF4-FFF2-40B4-BE49-F238E27FC236}">
                <a16:creationId xmlns:a16="http://schemas.microsoft.com/office/drawing/2014/main" id="{30E51497-1B9A-4627-8CA3-AEF3EC269F22}"/>
              </a:ext>
            </a:extLst>
          </p:cNvPr>
          <p:cNvSpPr/>
          <p:nvPr/>
        </p:nvSpPr>
        <p:spPr>
          <a:xfrm flipH="1">
            <a:off x="4195563" y="4725581"/>
            <a:ext cx="50535" cy="1071205"/>
          </a:xfrm>
          <a:custGeom>
            <a:avLst/>
            <a:gdLst>
              <a:gd name="connsiteX0" fmla="*/ 15766 w 15766"/>
              <a:gd name="connsiteY0" fmla="*/ 0 h 1075996"/>
              <a:gd name="connsiteX1" fmla="*/ 0 w 15766"/>
              <a:gd name="connsiteY1" fmla="*/ 1075996 h 1075996"/>
            </a:gdLst>
            <a:ahLst/>
            <a:cxnLst>
              <a:cxn ang="0">
                <a:pos x="connsiteX0" y="connsiteY0"/>
              </a:cxn>
              <a:cxn ang="0">
                <a:pos x="connsiteX1" y="connsiteY1"/>
              </a:cxn>
            </a:cxnLst>
            <a:rect l="l" t="t" r="r" b="b"/>
            <a:pathLst>
              <a:path w="15766" h="1075996">
                <a:moveTo>
                  <a:pt x="15766" y="0"/>
                </a:moveTo>
                <a:lnTo>
                  <a:pt x="0" y="1075996"/>
                </a:ln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5" name="Elipsa 24">
            <a:extLst>
              <a:ext uri="{FF2B5EF4-FFF2-40B4-BE49-F238E27FC236}">
                <a16:creationId xmlns:a16="http://schemas.microsoft.com/office/drawing/2014/main" id="{ECFEC7A3-5F09-4DB1-A8E3-8B04C25AAA8D}"/>
              </a:ext>
            </a:extLst>
          </p:cNvPr>
          <p:cNvSpPr/>
          <p:nvPr/>
        </p:nvSpPr>
        <p:spPr>
          <a:xfrm rot="20917464">
            <a:off x="4343144" y="4305161"/>
            <a:ext cx="402292" cy="17565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9" name="Pravokotnik 28">
            <a:extLst>
              <a:ext uri="{FF2B5EF4-FFF2-40B4-BE49-F238E27FC236}">
                <a16:creationId xmlns:a16="http://schemas.microsoft.com/office/drawing/2014/main" id="{B72C13F7-E919-4781-A77A-2CEFC194A365}"/>
              </a:ext>
            </a:extLst>
          </p:cNvPr>
          <p:cNvSpPr/>
          <p:nvPr/>
        </p:nvSpPr>
        <p:spPr>
          <a:xfrm>
            <a:off x="254001" y="1178523"/>
            <a:ext cx="9626600" cy="400110"/>
          </a:xfrm>
          <a:prstGeom prst="rect">
            <a:avLst/>
          </a:prstGeom>
        </p:spPr>
        <p:txBody>
          <a:bodyPr wrap="square">
            <a:spAutoFit/>
          </a:bodyPr>
          <a:lstStyle/>
          <a:p>
            <a:pPr marL="457200" lvl="0" indent="-457200">
              <a:buFont typeface="+mj-lt"/>
              <a:buAutoNum type="arabicPeriod" startAt="2"/>
            </a:pPr>
            <a:r>
              <a:rPr lang="sl-SI" sz="2000" dirty="0">
                <a:solidFill>
                  <a:prstClr val="black"/>
                </a:solidFill>
                <a:effectLst>
                  <a:outerShdw blurRad="38100" dist="38100" dir="2700000" algn="tl">
                    <a:srgbClr val="000000">
                      <a:alpha val="43137"/>
                    </a:srgbClr>
                  </a:outerShdw>
                </a:effectLst>
              </a:rPr>
              <a:t>Nariši skico predmeta</a:t>
            </a:r>
            <a:r>
              <a:rPr lang="sl-SI" sz="2000" dirty="0">
                <a:solidFill>
                  <a:prstClr val="black"/>
                </a:solidFill>
              </a:rPr>
              <a:t>. Morda ti ne bo uspelo v prvem poskusu, a </a:t>
            </a:r>
            <a:r>
              <a:rPr lang="sl-SI" sz="2000" dirty="0">
                <a:solidFill>
                  <a:prstClr val="black"/>
                </a:solidFill>
                <a:effectLst>
                  <a:outerShdw blurRad="38100" dist="38100" dir="2700000" algn="tl">
                    <a:srgbClr val="000000">
                      <a:alpha val="43137"/>
                    </a:srgbClr>
                  </a:outerShdw>
                </a:effectLst>
              </a:rPr>
              <a:t>vaja dela mojstra</a:t>
            </a:r>
            <a:r>
              <a:rPr lang="sl-SI" sz="2000" dirty="0">
                <a:solidFill>
                  <a:prstClr val="black"/>
                </a:solidFill>
              </a:rPr>
              <a:t>!</a:t>
            </a:r>
          </a:p>
        </p:txBody>
      </p:sp>
      <p:sp>
        <p:nvSpPr>
          <p:cNvPr id="30" name="Pravokotnik 29">
            <a:extLst>
              <a:ext uri="{FF2B5EF4-FFF2-40B4-BE49-F238E27FC236}">
                <a16:creationId xmlns:a16="http://schemas.microsoft.com/office/drawing/2014/main" id="{2902FBD8-5B7E-407A-B696-6467D901F958}"/>
              </a:ext>
            </a:extLst>
          </p:cNvPr>
          <p:cNvSpPr/>
          <p:nvPr/>
        </p:nvSpPr>
        <p:spPr>
          <a:xfrm>
            <a:off x="268182" y="1552545"/>
            <a:ext cx="5644302" cy="400110"/>
          </a:xfrm>
          <a:prstGeom prst="rect">
            <a:avLst/>
          </a:prstGeom>
        </p:spPr>
        <p:txBody>
          <a:bodyPr wrap="none">
            <a:spAutoFit/>
          </a:bodyPr>
          <a:lstStyle/>
          <a:p>
            <a:pPr marL="457200" lvl="0" indent="-457200">
              <a:buFont typeface="+mj-lt"/>
              <a:buAutoNum type="arabicPeriod" startAt="3"/>
            </a:pPr>
            <a:r>
              <a:rPr lang="sl-SI" sz="2000" dirty="0">
                <a:solidFill>
                  <a:prstClr val="black"/>
                </a:solidFill>
              </a:rPr>
              <a:t>Na skici </a:t>
            </a:r>
            <a:r>
              <a:rPr lang="sl-SI" sz="2000" dirty="0">
                <a:solidFill>
                  <a:prstClr val="black"/>
                </a:solidFill>
                <a:effectLst>
                  <a:outerShdw blurRad="38100" dist="38100" dir="2700000" algn="tl">
                    <a:srgbClr val="000000">
                      <a:alpha val="43137"/>
                    </a:srgbClr>
                  </a:outerShdw>
                </a:effectLst>
              </a:rPr>
              <a:t>označi dolžino </a:t>
            </a:r>
            <a:r>
              <a:rPr lang="sl-SI" sz="2000" dirty="0">
                <a:solidFill>
                  <a:prstClr val="black"/>
                </a:solidFill>
              </a:rPr>
              <a:t>(d), </a:t>
            </a:r>
            <a:r>
              <a:rPr lang="sl-SI" sz="2000" dirty="0">
                <a:solidFill>
                  <a:prstClr val="black"/>
                </a:solidFill>
                <a:effectLst>
                  <a:outerShdw blurRad="38100" dist="38100" dir="2700000" algn="tl">
                    <a:srgbClr val="000000">
                      <a:alpha val="43137"/>
                    </a:srgbClr>
                  </a:outerShdw>
                </a:effectLst>
              </a:rPr>
              <a:t>širino</a:t>
            </a:r>
            <a:r>
              <a:rPr lang="sl-SI" sz="2000" dirty="0">
                <a:solidFill>
                  <a:prstClr val="black"/>
                </a:solidFill>
              </a:rPr>
              <a:t> (š) in </a:t>
            </a:r>
            <a:r>
              <a:rPr lang="sl-SI" sz="2000" dirty="0">
                <a:solidFill>
                  <a:prstClr val="black"/>
                </a:solidFill>
                <a:effectLst>
                  <a:outerShdw blurRad="38100" dist="38100" dir="2700000" algn="tl">
                    <a:srgbClr val="000000">
                      <a:alpha val="43137"/>
                    </a:srgbClr>
                  </a:outerShdw>
                </a:effectLst>
              </a:rPr>
              <a:t>višino</a:t>
            </a:r>
            <a:r>
              <a:rPr lang="sl-SI" sz="2000" dirty="0">
                <a:solidFill>
                  <a:prstClr val="black"/>
                </a:solidFill>
              </a:rPr>
              <a:t> (v).</a:t>
            </a:r>
          </a:p>
        </p:txBody>
      </p:sp>
      <p:sp>
        <p:nvSpPr>
          <p:cNvPr id="31" name="Pravokotnik 30">
            <a:extLst>
              <a:ext uri="{FF2B5EF4-FFF2-40B4-BE49-F238E27FC236}">
                <a16:creationId xmlns:a16="http://schemas.microsoft.com/office/drawing/2014/main" id="{53698B98-77D9-4A00-A39E-AFE986827580}"/>
              </a:ext>
            </a:extLst>
          </p:cNvPr>
          <p:cNvSpPr/>
          <p:nvPr/>
        </p:nvSpPr>
        <p:spPr>
          <a:xfrm>
            <a:off x="279795" y="841346"/>
            <a:ext cx="4114011" cy="400110"/>
          </a:xfrm>
          <a:prstGeom prst="rect">
            <a:avLst/>
          </a:prstGeom>
        </p:spPr>
        <p:txBody>
          <a:bodyPr wrap="none">
            <a:spAutoFit/>
          </a:bodyPr>
          <a:lstStyle/>
          <a:p>
            <a:pPr marL="457200" lvl="0" indent="-457200">
              <a:buFont typeface="+mj-lt"/>
              <a:buAutoNum type="arabicPeriod"/>
            </a:pPr>
            <a:r>
              <a:rPr lang="sl-SI" sz="2000" dirty="0">
                <a:solidFill>
                  <a:prstClr val="black"/>
                </a:solidFill>
              </a:rPr>
              <a:t>Zapiši ime predmeta, npr. </a:t>
            </a:r>
            <a:r>
              <a:rPr lang="sl-SI" sz="2000" b="1" dirty="0">
                <a:solidFill>
                  <a:prstClr val="black"/>
                </a:solidFill>
                <a:effectLst>
                  <a:outerShdw blurRad="38100" dist="38100" dir="2700000" algn="tl">
                    <a:srgbClr val="000000">
                      <a:alpha val="43137"/>
                    </a:srgbClr>
                  </a:outerShdw>
                </a:effectLst>
              </a:rPr>
              <a:t>ŠILČEK</a:t>
            </a:r>
            <a:r>
              <a:rPr lang="sl-SI" sz="2000" dirty="0">
                <a:solidFill>
                  <a:prstClr val="black"/>
                </a:solidFill>
              </a:rPr>
              <a:t>.</a:t>
            </a:r>
          </a:p>
        </p:txBody>
      </p:sp>
      <p:pic>
        <p:nvPicPr>
          <p:cNvPr id="8" name="Slika 7">
            <a:extLst>
              <a:ext uri="{FF2B5EF4-FFF2-40B4-BE49-F238E27FC236}">
                <a16:creationId xmlns:a16="http://schemas.microsoft.com/office/drawing/2014/main" id="{200DB6BD-6B9B-4C67-9028-F8F9E16DF8BB}"/>
              </a:ext>
            </a:extLst>
          </p:cNvPr>
          <p:cNvPicPr>
            <a:picLocks noChangeAspect="1"/>
          </p:cNvPicPr>
          <p:nvPr/>
        </p:nvPicPr>
        <p:blipFill>
          <a:blip r:embed="rId2"/>
          <a:stretch>
            <a:fillRect/>
          </a:stretch>
        </p:blipFill>
        <p:spPr>
          <a:xfrm>
            <a:off x="684072" y="3636298"/>
            <a:ext cx="1698334" cy="2269114"/>
          </a:xfrm>
          <a:prstGeom prst="rect">
            <a:avLst/>
          </a:prstGeom>
        </p:spPr>
      </p:pic>
    </p:spTree>
    <p:extLst>
      <p:ext uri="{BB962C8B-B14F-4D97-AF65-F5344CB8AC3E}">
        <p14:creationId xmlns:p14="http://schemas.microsoft.com/office/powerpoint/2010/main" val="7451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750"/>
                                        <p:tgtEl>
                                          <p:spTgt spid="31"/>
                                        </p:tgtEl>
                                      </p:cBhvr>
                                    </p:animEffect>
                                  </p:childTnLst>
                                </p:cTn>
                              </p:par>
                            </p:childTnLst>
                          </p:cTn>
                        </p:par>
                        <p:par>
                          <p:cTn id="12" fill="hold">
                            <p:stCondLst>
                              <p:cond delay="2000"/>
                            </p:stCondLst>
                            <p:childTnLst>
                              <p:par>
                                <p:cTn id="13" presetID="22" presetClass="entr" presetSubtype="8" fill="hold" grpId="0"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75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750"/>
                                        <p:tgtEl>
                                          <p:spTgt spid="18"/>
                                        </p:tgtEl>
                                      </p:cBhvr>
                                    </p:animEffect>
                                  </p:childTnLst>
                                </p:cTn>
                              </p:par>
                            </p:childTnLst>
                          </p:cTn>
                        </p:par>
                        <p:par>
                          <p:cTn id="21" fill="hold">
                            <p:stCondLst>
                              <p:cond delay="750"/>
                            </p:stCondLst>
                            <p:childTnLst>
                              <p:par>
                                <p:cTn id="22" presetID="22" presetClass="entr" presetSubtype="4"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750"/>
                                        <p:tgtEl>
                                          <p:spTgt spid="22"/>
                                        </p:tgtEl>
                                      </p:cBhvr>
                                    </p:animEffect>
                                  </p:childTnLst>
                                </p:cTn>
                              </p:par>
                            </p:childTnLst>
                          </p:cTn>
                        </p:par>
                        <p:par>
                          <p:cTn id="25" fill="hold">
                            <p:stCondLst>
                              <p:cond delay="1500"/>
                            </p:stCondLst>
                            <p:childTnLst>
                              <p:par>
                                <p:cTn id="26" presetID="2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750"/>
                                        <p:tgtEl>
                                          <p:spTgt spid="23"/>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par>
                          <p:cTn id="42" fill="hold">
                            <p:stCondLst>
                              <p:cond delay="1000"/>
                            </p:stCondLst>
                            <p:childTnLst>
                              <p:par>
                                <p:cTn id="43" presetID="22" presetClass="entr" presetSubtype="4"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left)">
                                      <p:cBhvr>
                                        <p:cTn id="54" dur="1000"/>
                                        <p:tgtEl>
                                          <p:spTgt spid="3"/>
                                        </p:tgtEl>
                                      </p:cBhvr>
                                    </p:animEffect>
                                  </p:childTnLst>
                                </p:cTn>
                              </p:par>
                            </p:childTnLst>
                          </p:cTn>
                        </p:par>
                        <p:par>
                          <p:cTn id="55" fill="hold">
                            <p:stCondLst>
                              <p:cond delay="1000"/>
                            </p:stCondLst>
                            <p:childTnLst>
                              <p:par>
                                <p:cTn id="56" presetID="22" presetClass="entr" presetSubtype="8" fill="hold" nodeType="afterEffect">
                                  <p:stCondLst>
                                    <p:cond delay="250"/>
                                  </p:stCondLst>
                                  <p:childTnLst>
                                    <p:set>
                                      <p:cBhvr>
                                        <p:cTn id="57" dur="1" fill="hold">
                                          <p:stCondLst>
                                            <p:cond delay="0"/>
                                          </p:stCondLst>
                                        </p:cTn>
                                        <p:tgtEl>
                                          <p:spTgt spid="2"/>
                                        </p:tgtEl>
                                        <p:attrNameLst>
                                          <p:attrName>style.visibility</p:attrName>
                                        </p:attrNameLst>
                                      </p:cBhvr>
                                      <p:to>
                                        <p:strVal val="visible"/>
                                      </p:to>
                                    </p:set>
                                    <p:animEffect transition="in" filter="wipe(left)">
                                      <p:cBhvr>
                                        <p:cTn id="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8" grpId="0" animBg="1"/>
      <p:bldP spid="22" grpId="0" animBg="1"/>
      <p:bldP spid="23" grpId="0" animBg="1"/>
      <p:bldP spid="25" grpId="0" animBg="1"/>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D2E3897-AD1E-46D6-91D5-F76131B29351}"/>
              </a:ext>
            </a:extLst>
          </p:cNvPr>
          <p:cNvSpPr>
            <a:spLocks noGrp="1"/>
          </p:cNvSpPr>
          <p:nvPr>
            <p:ph type="title"/>
          </p:nvPr>
        </p:nvSpPr>
        <p:spPr>
          <a:xfrm>
            <a:off x="713913" y="98795"/>
            <a:ext cx="10515600" cy="611419"/>
          </a:xfrm>
        </p:spPr>
        <p:txBody>
          <a:bodyPr>
            <a:normAutofit fontScale="90000"/>
          </a:bodyPr>
          <a:lstStyle/>
          <a:p>
            <a:r>
              <a:rPr lang="sl-SI" sz="4000" dirty="0"/>
              <a:t>Postopek risanja skice mreže embalažne škatlice</a:t>
            </a:r>
          </a:p>
        </p:txBody>
      </p:sp>
      <p:pic>
        <p:nvPicPr>
          <p:cNvPr id="6" name="Slika 5" descr="Slika, ki vsebuje besede stavba, bela, razpostavljeno, opeka&#10;&#10;Opis je samodejno ustvarjen">
            <a:extLst>
              <a:ext uri="{FF2B5EF4-FFF2-40B4-BE49-F238E27FC236}">
                <a16:creationId xmlns:a16="http://schemas.microsoft.com/office/drawing/2014/main" id="{E94E7946-1C2C-4CC1-8B71-17F3D93FAB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5106697" y="3450058"/>
            <a:ext cx="4411365" cy="3175687"/>
          </a:xfrm>
          <a:prstGeom prst="rect">
            <a:avLst/>
          </a:prstGeom>
        </p:spPr>
      </p:pic>
      <p:sp>
        <p:nvSpPr>
          <p:cNvPr id="7" name="PoljeZBesedilom 6">
            <a:extLst>
              <a:ext uri="{FF2B5EF4-FFF2-40B4-BE49-F238E27FC236}">
                <a16:creationId xmlns:a16="http://schemas.microsoft.com/office/drawing/2014/main" id="{CA709454-8500-4FFD-8519-B21323C80B68}"/>
              </a:ext>
            </a:extLst>
          </p:cNvPr>
          <p:cNvSpPr txBox="1"/>
          <p:nvPr/>
        </p:nvSpPr>
        <p:spPr>
          <a:xfrm>
            <a:off x="559293" y="896645"/>
            <a:ext cx="11221375" cy="369332"/>
          </a:xfrm>
          <a:prstGeom prst="rect">
            <a:avLst/>
          </a:prstGeom>
          <a:noFill/>
        </p:spPr>
        <p:txBody>
          <a:bodyPr wrap="square" rtlCol="0">
            <a:spAutoFit/>
          </a:bodyPr>
          <a:lstStyle/>
          <a:p>
            <a:r>
              <a:rPr lang="sl-SI" dirty="0"/>
              <a:t>1. Narišemo izhodiščni črti, vodoravno in navpično (poljubna dolžina). </a:t>
            </a:r>
          </a:p>
        </p:txBody>
      </p:sp>
      <p:sp>
        <p:nvSpPr>
          <p:cNvPr id="8" name="PoljeZBesedilom 7">
            <a:extLst>
              <a:ext uri="{FF2B5EF4-FFF2-40B4-BE49-F238E27FC236}">
                <a16:creationId xmlns:a16="http://schemas.microsoft.com/office/drawing/2014/main" id="{181DFC79-132D-4521-A7B2-DA080943E0A1}"/>
              </a:ext>
            </a:extLst>
          </p:cNvPr>
          <p:cNvSpPr txBox="1"/>
          <p:nvPr/>
        </p:nvSpPr>
        <p:spPr>
          <a:xfrm>
            <a:off x="560772" y="1253231"/>
            <a:ext cx="11221375" cy="369332"/>
          </a:xfrm>
          <a:prstGeom prst="rect">
            <a:avLst/>
          </a:prstGeom>
          <a:noFill/>
        </p:spPr>
        <p:txBody>
          <a:bodyPr wrap="square" rtlCol="0">
            <a:spAutoFit/>
          </a:bodyPr>
          <a:lstStyle/>
          <a:p>
            <a:r>
              <a:rPr lang="sl-SI" dirty="0"/>
              <a:t>2. Na vodoravno črto nanesemo v ustreznem sorazmerju dolžine (d) in širine (š).</a:t>
            </a:r>
          </a:p>
        </p:txBody>
      </p:sp>
      <p:sp>
        <p:nvSpPr>
          <p:cNvPr id="9" name="PoljeZBesedilom 8">
            <a:extLst>
              <a:ext uri="{FF2B5EF4-FFF2-40B4-BE49-F238E27FC236}">
                <a16:creationId xmlns:a16="http://schemas.microsoft.com/office/drawing/2014/main" id="{EAAAC147-8070-49EB-A1F2-27578C18DC23}"/>
              </a:ext>
            </a:extLst>
          </p:cNvPr>
          <p:cNvSpPr txBox="1"/>
          <p:nvPr/>
        </p:nvSpPr>
        <p:spPr>
          <a:xfrm>
            <a:off x="569639" y="1623792"/>
            <a:ext cx="11221375" cy="369332"/>
          </a:xfrm>
          <a:prstGeom prst="rect">
            <a:avLst/>
          </a:prstGeom>
          <a:noFill/>
        </p:spPr>
        <p:txBody>
          <a:bodyPr wrap="square" rtlCol="0">
            <a:spAutoFit/>
          </a:bodyPr>
          <a:lstStyle/>
          <a:p>
            <a:r>
              <a:rPr lang="sl-SI" dirty="0"/>
              <a:t>3. Na navpično črto nanesemo višino (v). Na skici označi s črkami obe dolžini, obe širini in višino.</a:t>
            </a:r>
          </a:p>
        </p:txBody>
      </p:sp>
      <p:sp>
        <p:nvSpPr>
          <p:cNvPr id="10" name="PoljeZBesedilom 9">
            <a:extLst>
              <a:ext uri="{FF2B5EF4-FFF2-40B4-BE49-F238E27FC236}">
                <a16:creationId xmlns:a16="http://schemas.microsoft.com/office/drawing/2014/main" id="{74D74CFB-2958-4F67-8F69-B5D3C61CAD1A}"/>
              </a:ext>
            </a:extLst>
          </p:cNvPr>
          <p:cNvSpPr txBox="1"/>
          <p:nvPr/>
        </p:nvSpPr>
        <p:spPr>
          <a:xfrm>
            <a:off x="569639" y="2028199"/>
            <a:ext cx="11221375" cy="369332"/>
          </a:xfrm>
          <a:prstGeom prst="rect">
            <a:avLst/>
          </a:prstGeom>
          <a:noFill/>
        </p:spPr>
        <p:txBody>
          <a:bodyPr wrap="square" rtlCol="0">
            <a:spAutoFit/>
          </a:bodyPr>
          <a:lstStyle/>
          <a:p>
            <a:r>
              <a:rPr lang="sl-SI" dirty="0"/>
              <a:t>4. Na označenih mestih na vodoravni črti nariši navpične vzporednice in pri oznaki za višino še vodoravno vzporednico.</a:t>
            </a:r>
          </a:p>
        </p:txBody>
      </p:sp>
      <p:sp>
        <p:nvSpPr>
          <p:cNvPr id="11" name="PoljeZBesedilom 10">
            <a:extLst>
              <a:ext uri="{FF2B5EF4-FFF2-40B4-BE49-F238E27FC236}">
                <a16:creationId xmlns:a16="http://schemas.microsoft.com/office/drawing/2014/main" id="{C5D713FA-3818-4419-9504-D466D2952A7C}"/>
              </a:ext>
            </a:extLst>
          </p:cNvPr>
          <p:cNvSpPr txBox="1"/>
          <p:nvPr/>
        </p:nvSpPr>
        <p:spPr>
          <a:xfrm>
            <a:off x="5161422" y="3002658"/>
            <a:ext cx="4341341" cy="369332"/>
          </a:xfrm>
          <a:prstGeom prst="rect">
            <a:avLst/>
          </a:prstGeom>
          <a:noFill/>
        </p:spPr>
        <p:txBody>
          <a:bodyPr wrap="square" rtlCol="0">
            <a:spAutoFit/>
          </a:bodyPr>
          <a:lstStyle/>
          <a:p>
            <a:r>
              <a:rPr lang="sl-SI" dirty="0"/>
              <a:t>Narisal si obrise plašča embalažne škatlice.</a:t>
            </a:r>
          </a:p>
        </p:txBody>
      </p:sp>
      <p:grpSp>
        <p:nvGrpSpPr>
          <p:cNvPr id="17" name="Skupina 16">
            <a:extLst>
              <a:ext uri="{FF2B5EF4-FFF2-40B4-BE49-F238E27FC236}">
                <a16:creationId xmlns:a16="http://schemas.microsoft.com/office/drawing/2014/main" id="{8CD06EA8-9F62-4DFB-998F-C41CDD9DCF7D}"/>
              </a:ext>
            </a:extLst>
          </p:cNvPr>
          <p:cNvGrpSpPr/>
          <p:nvPr/>
        </p:nvGrpSpPr>
        <p:grpSpPr>
          <a:xfrm>
            <a:off x="259375" y="3437697"/>
            <a:ext cx="4661974" cy="3191518"/>
            <a:chOff x="259375" y="3437697"/>
            <a:chExt cx="4661974" cy="3191518"/>
          </a:xfrm>
        </p:grpSpPr>
        <p:pic>
          <p:nvPicPr>
            <p:cNvPr id="4" name="Slika 3">
              <a:extLst>
                <a:ext uri="{FF2B5EF4-FFF2-40B4-BE49-F238E27FC236}">
                  <a16:creationId xmlns:a16="http://schemas.microsoft.com/office/drawing/2014/main" id="{8A5DB779-353A-4389-B9C7-346244F61B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259375" y="3437697"/>
              <a:ext cx="4661974" cy="3191518"/>
            </a:xfrm>
            <a:prstGeom prst="rect">
              <a:avLst/>
            </a:prstGeom>
          </p:spPr>
        </p:pic>
        <p:sp>
          <p:nvSpPr>
            <p:cNvPr id="12" name="PoljeZBesedilom 11">
              <a:extLst>
                <a:ext uri="{FF2B5EF4-FFF2-40B4-BE49-F238E27FC236}">
                  <a16:creationId xmlns:a16="http://schemas.microsoft.com/office/drawing/2014/main" id="{E702270D-AE9D-4487-97A9-ABC30ABF07CB}"/>
                </a:ext>
              </a:extLst>
            </p:cNvPr>
            <p:cNvSpPr txBox="1"/>
            <p:nvPr/>
          </p:nvSpPr>
          <p:spPr>
            <a:xfrm>
              <a:off x="2673938" y="5234208"/>
              <a:ext cx="306494" cy="369332"/>
            </a:xfrm>
            <a:prstGeom prst="rect">
              <a:avLst/>
            </a:prstGeom>
            <a:noFill/>
          </p:spPr>
          <p:txBody>
            <a:bodyPr wrap="none" rtlCol="0">
              <a:spAutoFit/>
            </a:bodyPr>
            <a:lstStyle/>
            <a:p>
              <a:r>
                <a:rPr lang="sl-SI" dirty="0"/>
                <a:t>d</a:t>
              </a:r>
            </a:p>
          </p:txBody>
        </p:sp>
        <p:sp>
          <p:nvSpPr>
            <p:cNvPr id="13" name="PoljeZBesedilom 12">
              <a:extLst>
                <a:ext uri="{FF2B5EF4-FFF2-40B4-BE49-F238E27FC236}">
                  <a16:creationId xmlns:a16="http://schemas.microsoft.com/office/drawing/2014/main" id="{AB4A2027-3342-4B63-82D5-53112CE41625}"/>
                </a:ext>
              </a:extLst>
            </p:cNvPr>
            <p:cNvSpPr txBox="1"/>
            <p:nvPr/>
          </p:nvSpPr>
          <p:spPr>
            <a:xfrm>
              <a:off x="1235460" y="5219908"/>
              <a:ext cx="306494" cy="369332"/>
            </a:xfrm>
            <a:prstGeom prst="rect">
              <a:avLst/>
            </a:prstGeom>
            <a:noFill/>
          </p:spPr>
          <p:txBody>
            <a:bodyPr wrap="none" rtlCol="0">
              <a:spAutoFit/>
            </a:bodyPr>
            <a:lstStyle/>
            <a:p>
              <a:r>
                <a:rPr lang="sl-SI" dirty="0"/>
                <a:t>d</a:t>
              </a:r>
            </a:p>
          </p:txBody>
        </p:sp>
        <p:sp>
          <p:nvSpPr>
            <p:cNvPr id="14" name="PoljeZBesedilom 13">
              <a:extLst>
                <a:ext uri="{FF2B5EF4-FFF2-40B4-BE49-F238E27FC236}">
                  <a16:creationId xmlns:a16="http://schemas.microsoft.com/office/drawing/2014/main" id="{5CEB589E-796F-47CF-8B38-A4A613C2D671}"/>
                </a:ext>
              </a:extLst>
            </p:cNvPr>
            <p:cNvSpPr txBox="1"/>
            <p:nvPr/>
          </p:nvSpPr>
          <p:spPr>
            <a:xfrm>
              <a:off x="2020041" y="5229200"/>
              <a:ext cx="274434" cy="369332"/>
            </a:xfrm>
            <a:prstGeom prst="rect">
              <a:avLst/>
            </a:prstGeom>
            <a:noFill/>
          </p:spPr>
          <p:txBody>
            <a:bodyPr wrap="none" rtlCol="0">
              <a:spAutoFit/>
            </a:bodyPr>
            <a:lstStyle/>
            <a:p>
              <a:r>
                <a:rPr lang="sl-SI" dirty="0"/>
                <a:t>š</a:t>
              </a:r>
            </a:p>
          </p:txBody>
        </p:sp>
        <p:sp>
          <p:nvSpPr>
            <p:cNvPr id="15" name="PoljeZBesedilom 14">
              <a:extLst>
                <a:ext uri="{FF2B5EF4-FFF2-40B4-BE49-F238E27FC236}">
                  <a16:creationId xmlns:a16="http://schemas.microsoft.com/office/drawing/2014/main" id="{7EDC62A4-C749-4650-88B5-651F81FCF832}"/>
                </a:ext>
              </a:extLst>
            </p:cNvPr>
            <p:cNvSpPr txBox="1"/>
            <p:nvPr/>
          </p:nvSpPr>
          <p:spPr>
            <a:xfrm>
              <a:off x="3431704" y="5265204"/>
              <a:ext cx="274434" cy="369332"/>
            </a:xfrm>
            <a:prstGeom prst="rect">
              <a:avLst/>
            </a:prstGeom>
            <a:noFill/>
          </p:spPr>
          <p:txBody>
            <a:bodyPr wrap="none" rtlCol="0">
              <a:spAutoFit/>
            </a:bodyPr>
            <a:lstStyle/>
            <a:p>
              <a:r>
                <a:rPr lang="sl-SI" dirty="0"/>
                <a:t>š</a:t>
              </a:r>
            </a:p>
          </p:txBody>
        </p:sp>
        <p:sp>
          <p:nvSpPr>
            <p:cNvPr id="16" name="PoljeZBesedilom 15">
              <a:extLst>
                <a:ext uri="{FF2B5EF4-FFF2-40B4-BE49-F238E27FC236}">
                  <a16:creationId xmlns:a16="http://schemas.microsoft.com/office/drawing/2014/main" id="{878B8685-5EA0-48DD-97D6-1F80F6E3A5F7}"/>
                </a:ext>
              </a:extLst>
            </p:cNvPr>
            <p:cNvSpPr txBox="1"/>
            <p:nvPr/>
          </p:nvSpPr>
          <p:spPr>
            <a:xfrm>
              <a:off x="731404" y="4761148"/>
              <a:ext cx="288862" cy="369332"/>
            </a:xfrm>
            <a:prstGeom prst="rect">
              <a:avLst/>
            </a:prstGeom>
            <a:noFill/>
          </p:spPr>
          <p:txBody>
            <a:bodyPr wrap="none" rtlCol="0">
              <a:spAutoFit/>
            </a:bodyPr>
            <a:lstStyle/>
            <a:p>
              <a:r>
                <a:rPr lang="sl-SI" dirty="0"/>
                <a:t>v</a:t>
              </a:r>
            </a:p>
          </p:txBody>
        </p:sp>
      </p:grpSp>
    </p:spTree>
    <p:extLst>
      <p:ext uri="{BB962C8B-B14F-4D97-AF65-F5344CB8AC3E}">
        <p14:creationId xmlns:p14="http://schemas.microsoft.com/office/powerpoint/2010/main" val="31791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1000"/>
                                        <p:tgtEl>
                                          <p:spTgt spid="17"/>
                                        </p:tgtEl>
                                      </p:cBhvr>
                                    </p:animEffect>
                                  </p:childTnLst>
                                </p:cTn>
                              </p:par>
                            </p:childTnLst>
                          </p:cTn>
                        </p:par>
                        <p:par>
                          <p:cTn id="16" fill="hold">
                            <p:stCondLst>
                              <p:cond delay="3750"/>
                            </p:stCondLst>
                            <p:childTnLst>
                              <p:par>
                                <p:cTn id="17" presetID="22" presetClass="entr" presetSubtype="8" fill="hold" grpId="0" nodeType="after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5000"/>
                            </p:stCondLst>
                            <p:childTnLst>
                              <p:par>
                                <p:cTn id="21" presetID="22" presetClass="entr" presetSubtype="8"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7500"/>
                            </p:stCondLst>
                            <p:childTnLst>
                              <p:par>
                                <p:cTn id="29" presetID="22" presetClass="entr" presetSubtype="8" fill="hold" nodeType="after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000"/>
                                        <p:tgtEl>
                                          <p:spTgt spid="6"/>
                                        </p:tgtEl>
                                      </p:cBhvr>
                                    </p:animEffect>
                                  </p:childTnLst>
                                </p:cTn>
                              </p:par>
                            </p:childTnLst>
                          </p:cTn>
                        </p:par>
                        <p:par>
                          <p:cTn id="32" fill="hold">
                            <p:stCondLst>
                              <p:cond delay="8750"/>
                            </p:stCondLst>
                            <p:childTnLst>
                              <p:par>
                                <p:cTn id="33" presetID="22" presetClass="entr" presetSubtype="8" fill="hold" grpId="0" nodeType="afterEffect">
                                  <p:stCondLst>
                                    <p:cond delay="25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E3E1767-261B-406B-9122-0D23DAA78D13}"/>
              </a:ext>
            </a:extLst>
          </p:cNvPr>
          <p:cNvSpPr>
            <a:spLocks noGrp="1"/>
          </p:cNvSpPr>
          <p:nvPr>
            <p:ph type="title"/>
          </p:nvPr>
        </p:nvSpPr>
        <p:spPr>
          <a:xfrm>
            <a:off x="335360" y="188640"/>
            <a:ext cx="10982436" cy="687611"/>
          </a:xfrm>
        </p:spPr>
        <p:txBody>
          <a:bodyPr>
            <a:normAutofit/>
          </a:bodyPr>
          <a:lstStyle/>
          <a:p>
            <a:r>
              <a:rPr lang="sl-SI" sz="3200" dirty="0"/>
              <a:t>Postopek risanja skice mreže embalažne škatlice</a:t>
            </a:r>
          </a:p>
        </p:txBody>
      </p:sp>
      <p:pic>
        <p:nvPicPr>
          <p:cNvPr id="8" name="Slika 7" descr="Slika, ki vsebuje besede bela, igra, razpostavljeno&#10;&#10;Opis je samodejno ustvarjen">
            <a:extLst>
              <a:ext uri="{FF2B5EF4-FFF2-40B4-BE49-F238E27FC236}">
                <a16:creationId xmlns:a16="http://schemas.microsoft.com/office/drawing/2014/main" id="{D90F0348-AA6C-4A48-A3E1-DB3BB3AED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600077" y="3095439"/>
            <a:ext cx="4933950" cy="3333750"/>
          </a:xfrm>
          <a:prstGeom prst="rect">
            <a:avLst/>
          </a:prstGeom>
        </p:spPr>
      </p:pic>
      <p:pic>
        <p:nvPicPr>
          <p:cNvPr id="10" name="Slika 9" descr="Slika, ki vsebuje besede stavba, bela, veliko&#10;&#10;Opis je samodejno ustvarjen">
            <a:extLst>
              <a:ext uri="{FF2B5EF4-FFF2-40B4-BE49-F238E27FC236}">
                <a16:creationId xmlns:a16="http://schemas.microsoft.com/office/drawing/2014/main" id="{AE1B811A-A205-4B7B-9F0D-0C73F0D769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6096000" y="3104964"/>
            <a:ext cx="4807131" cy="3267075"/>
          </a:xfrm>
          <a:prstGeom prst="rect">
            <a:avLst/>
          </a:prstGeom>
        </p:spPr>
      </p:pic>
      <p:sp>
        <p:nvSpPr>
          <p:cNvPr id="11" name="PoljeZBesedilom 10">
            <a:extLst>
              <a:ext uri="{FF2B5EF4-FFF2-40B4-BE49-F238E27FC236}">
                <a16:creationId xmlns:a16="http://schemas.microsoft.com/office/drawing/2014/main" id="{B98ECD59-C92A-4378-88B8-4EF2CF418B9D}"/>
              </a:ext>
            </a:extLst>
          </p:cNvPr>
          <p:cNvSpPr txBox="1"/>
          <p:nvPr/>
        </p:nvSpPr>
        <p:spPr>
          <a:xfrm>
            <a:off x="485312" y="867615"/>
            <a:ext cx="11221375" cy="369332"/>
          </a:xfrm>
          <a:prstGeom prst="rect">
            <a:avLst/>
          </a:prstGeom>
          <a:noFill/>
        </p:spPr>
        <p:txBody>
          <a:bodyPr wrap="square" rtlCol="0">
            <a:spAutoFit/>
          </a:bodyPr>
          <a:lstStyle/>
          <a:p>
            <a:r>
              <a:rPr lang="sl-SI" dirty="0"/>
              <a:t>5. Nariši dno  in pokrov škatlice. Pokrov in dno morata pokrivati širino škatlice!</a:t>
            </a:r>
          </a:p>
        </p:txBody>
      </p:sp>
      <p:sp>
        <p:nvSpPr>
          <p:cNvPr id="12" name="PoljeZBesedilom 11">
            <a:extLst>
              <a:ext uri="{FF2B5EF4-FFF2-40B4-BE49-F238E27FC236}">
                <a16:creationId xmlns:a16="http://schemas.microsoft.com/office/drawing/2014/main" id="{52251C0D-B99E-4093-8D97-CF651C176C01}"/>
              </a:ext>
            </a:extLst>
          </p:cNvPr>
          <p:cNvSpPr txBox="1"/>
          <p:nvPr/>
        </p:nvSpPr>
        <p:spPr>
          <a:xfrm>
            <a:off x="472484" y="1202713"/>
            <a:ext cx="11221375" cy="369332"/>
          </a:xfrm>
          <a:prstGeom prst="rect">
            <a:avLst/>
          </a:prstGeom>
          <a:noFill/>
        </p:spPr>
        <p:txBody>
          <a:bodyPr wrap="square" rtlCol="0">
            <a:spAutoFit/>
          </a:bodyPr>
          <a:lstStyle/>
          <a:p>
            <a:r>
              <a:rPr lang="sl-SI" dirty="0"/>
              <a:t>6. Na pokrovu in dnu škatlice dodaj zavihka, ki se bosta zataknila, da se škatlica ne bi sama odpirala.</a:t>
            </a:r>
          </a:p>
        </p:txBody>
      </p:sp>
      <p:sp>
        <p:nvSpPr>
          <p:cNvPr id="13" name="PoljeZBesedilom 12">
            <a:extLst>
              <a:ext uri="{FF2B5EF4-FFF2-40B4-BE49-F238E27FC236}">
                <a16:creationId xmlns:a16="http://schemas.microsoft.com/office/drawing/2014/main" id="{EB7B2D65-924A-4391-953C-76BD7FC0A52C}"/>
              </a:ext>
            </a:extLst>
          </p:cNvPr>
          <p:cNvSpPr txBox="1"/>
          <p:nvPr/>
        </p:nvSpPr>
        <p:spPr>
          <a:xfrm>
            <a:off x="472483" y="1526408"/>
            <a:ext cx="11221375" cy="369332"/>
          </a:xfrm>
          <a:prstGeom prst="rect">
            <a:avLst/>
          </a:prstGeom>
          <a:noFill/>
        </p:spPr>
        <p:txBody>
          <a:bodyPr wrap="square" rtlCol="0">
            <a:spAutoFit/>
          </a:bodyPr>
          <a:lstStyle/>
          <a:p>
            <a:r>
              <a:rPr lang="sl-SI" dirty="0"/>
              <a:t>7. Na desni strani plašča škatlice dodaj zavihek za lepljenje.</a:t>
            </a:r>
          </a:p>
        </p:txBody>
      </p:sp>
    </p:spTree>
    <p:extLst>
      <p:ext uri="{BB962C8B-B14F-4D97-AF65-F5344CB8AC3E}">
        <p14:creationId xmlns:p14="http://schemas.microsoft.com/office/powerpoint/2010/main" val="102504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750"/>
                            </p:stCondLst>
                            <p:childTnLst>
                              <p:par>
                                <p:cTn id="17" presetID="22" presetClass="entr" presetSubtype="8" fill="hold" grpId="0" nodeType="afterEffect">
                                  <p:stCondLst>
                                    <p:cond delay="25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5000"/>
                            </p:stCondLst>
                            <p:childTnLst>
                              <p:par>
                                <p:cTn id="21" presetID="22" presetClass="entr" presetSubtype="8" fill="hold" nodeType="afterEffect">
                                  <p:stCondLst>
                                    <p:cond delay="25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4D338EA-B259-4A3F-9430-73F682715581}"/>
              </a:ext>
            </a:extLst>
          </p:cNvPr>
          <p:cNvSpPr>
            <a:spLocks noGrp="1"/>
          </p:cNvSpPr>
          <p:nvPr>
            <p:ph type="title"/>
          </p:nvPr>
        </p:nvSpPr>
        <p:spPr>
          <a:xfrm>
            <a:off x="731404" y="224644"/>
            <a:ext cx="10515600" cy="723615"/>
          </a:xfrm>
        </p:spPr>
        <p:txBody>
          <a:bodyPr>
            <a:normAutofit/>
          </a:bodyPr>
          <a:lstStyle/>
          <a:p>
            <a:r>
              <a:rPr lang="sl-SI" sz="3600" dirty="0"/>
              <a:t>Postopek risanja skice mreže embalažne škatlice</a:t>
            </a:r>
          </a:p>
        </p:txBody>
      </p:sp>
      <p:pic>
        <p:nvPicPr>
          <p:cNvPr id="6" name="Slika 5" descr="Slika, ki vsebuje besede besedilo&#10;&#10;Opis je samodejno ustvarjen">
            <a:extLst>
              <a:ext uri="{FF2B5EF4-FFF2-40B4-BE49-F238E27FC236}">
                <a16:creationId xmlns:a16="http://schemas.microsoft.com/office/drawing/2014/main" id="{285C8928-3376-40CB-9ADE-98FA84112E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3323692" y="2564904"/>
            <a:ext cx="4837323" cy="4129422"/>
          </a:xfrm>
          <a:prstGeom prst="rect">
            <a:avLst/>
          </a:prstGeom>
        </p:spPr>
      </p:pic>
      <p:sp>
        <p:nvSpPr>
          <p:cNvPr id="9" name="PoljeZBesedilom 8">
            <a:extLst>
              <a:ext uri="{FF2B5EF4-FFF2-40B4-BE49-F238E27FC236}">
                <a16:creationId xmlns:a16="http://schemas.microsoft.com/office/drawing/2014/main" id="{8614582C-79D8-40D2-A251-3E6014815CA9}"/>
              </a:ext>
            </a:extLst>
          </p:cNvPr>
          <p:cNvSpPr txBox="1"/>
          <p:nvPr/>
        </p:nvSpPr>
        <p:spPr>
          <a:xfrm>
            <a:off x="485312" y="1008192"/>
            <a:ext cx="11221375" cy="1295868"/>
          </a:xfrm>
          <a:prstGeom prst="rect">
            <a:avLst/>
          </a:prstGeom>
          <a:noFill/>
        </p:spPr>
        <p:txBody>
          <a:bodyPr wrap="square" rtlCol="0">
            <a:spAutoFit/>
          </a:bodyPr>
          <a:lstStyle/>
          <a:p>
            <a:pPr>
              <a:lnSpc>
                <a:spcPct val="150000"/>
              </a:lnSpc>
            </a:pPr>
            <a:r>
              <a:rPr lang="sl-SI" dirty="0"/>
              <a:t>8. Na delih, ki predstavljajo širino škatlice, dodaj zavihke, ki bodo preprečevali, da bi predmet s pritiskanjem na dno povzročil samodejno odpiranje škatlice. Takšni zavihki so pri različnih embalažah različno veliki. Mi bomo določili njihovo velikost za polovico dolžine (torej, če je dolžina npr. 60 mm, bo zavihek 30 mm).</a:t>
            </a:r>
          </a:p>
        </p:txBody>
      </p:sp>
    </p:spTree>
    <p:extLst>
      <p:ext uri="{BB962C8B-B14F-4D97-AF65-F5344CB8AC3E}">
        <p14:creationId xmlns:p14="http://schemas.microsoft.com/office/powerpoint/2010/main" val="5715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250"/>
                            </p:stCondLst>
                            <p:childTnLst>
                              <p:par>
                                <p:cTn id="13" presetID="22" presetClass="entr" presetSubtype="8"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4B2E4F-061E-4645-B3E5-3F1D353EE83A}"/>
              </a:ext>
            </a:extLst>
          </p:cNvPr>
          <p:cNvSpPr>
            <a:spLocks noGrp="1"/>
          </p:cNvSpPr>
          <p:nvPr>
            <p:ph type="title"/>
          </p:nvPr>
        </p:nvSpPr>
        <p:spPr>
          <a:xfrm>
            <a:off x="659396" y="152636"/>
            <a:ext cx="10515600" cy="615603"/>
          </a:xfrm>
        </p:spPr>
        <p:txBody>
          <a:bodyPr>
            <a:normAutofit/>
          </a:bodyPr>
          <a:lstStyle/>
          <a:p>
            <a:r>
              <a:rPr lang="sl-SI" sz="3600" dirty="0"/>
              <a:t>Postopek risanja skice mreže embalažne škatlice</a:t>
            </a:r>
          </a:p>
        </p:txBody>
      </p:sp>
      <p:pic>
        <p:nvPicPr>
          <p:cNvPr id="3" name="Slika 2" descr="Slika, ki vsebuje besede besedilo&#10;&#10;Opis je samodejno ustvarjen">
            <a:extLst>
              <a:ext uri="{FF2B5EF4-FFF2-40B4-BE49-F238E27FC236}">
                <a16:creationId xmlns:a16="http://schemas.microsoft.com/office/drawing/2014/main" id="{093CFD81-7644-45F4-9D18-9657BA9489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6096000" y="2816932"/>
            <a:ext cx="4105276" cy="3266078"/>
          </a:xfrm>
          <a:prstGeom prst="rect">
            <a:avLst/>
          </a:prstGeom>
        </p:spPr>
      </p:pic>
      <p:pic>
        <p:nvPicPr>
          <p:cNvPr id="4" name="Slika 3" descr="Slika, ki vsebuje besede besedilo, miza, lesen, računalnik&#10;&#10;Opis je samodejno ustvarjen">
            <a:extLst>
              <a:ext uri="{FF2B5EF4-FFF2-40B4-BE49-F238E27FC236}">
                <a16:creationId xmlns:a16="http://schemas.microsoft.com/office/drawing/2014/main" id="{80961852-33CD-4D3B-909F-55379E9ABF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200141" y="2825458"/>
            <a:ext cx="4214276" cy="3314701"/>
          </a:xfrm>
          <a:prstGeom prst="rect">
            <a:avLst/>
          </a:prstGeom>
        </p:spPr>
      </p:pic>
      <p:sp>
        <p:nvSpPr>
          <p:cNvPr id="5" name="PoljeZBesedilom 4">
            <a:extLst>
              <a:ext uri="{FF2B5EF4-FFF2-40B4-BE49-F238E27FC236}">
                <a16:creationId xmlns:a16="http://schemas.microsoft.com/office/drawing/2014/main" id="{A3DA8164-F61B-4E86-911A-FF6B5550B60F}"/>
              </a:ext>
            </a:extLst>
          </p:cNvPr>
          <p:cNvSpPr txBox="1"/>
          <p:nvPr/>
        </p:nvSpPr>
        <p:spPr>
          <a:xfrm>
            <a:off x="306508" y="842687"/>
            <a:ext cx="11221375" cy="369332"/>
          </a:xfrm>
          <a:prstGeom prst="rect">
            <a:avLst/>
          </a:prstGeom>
          <a:noFill/>
        </p:spPr>
        <p:txBody>
          <a:bodyPr wrap="square" rtlCol="0">
            <a:spAutoFit/>
          </a:bodyPr>
          <a:lstStyle/>
          <a:p>
            <a:r>
              <a:rPr lang="sl-SI" dirty="0"/>
              <a:t>9. Zunanje obrise mreže izrišemo z debelo polno črto. Tudi mesta, kjer bomo zarezali, označimo z debelo polno črto.</a:t>
            </a:r>
          </a:p>
        </p:txBody>
      </p:sp>
      <p:sp>
        <p:nvSpPr>
          <p:cNvPr id="6" name="PoljeZBesedilom 5">
            <a:extLst>
              <a:ext uri="{FF2B5EF4-FFF2-40B4-BE49-F238E27FC236}">
                <a16:creationId xmlns:a16="http://schemas.microsoft.com/office/drawing/2014/main" id="{141BA85C-5AAC-4418-A847-06A3C1BBA78F}"/>
              </a:ext>
            </a:extLst>
          </p:cNvPr>
          <p:cNvSpPr txBox="1"/>
          <p:nvPr/>
        </p:nvSpPr>
        <p:spPr>
          <a:xfrm>
            <a:off x="227348" y="1284736"/>
            <a:ext cx="11221375" cy="369332"/>
          </a:xfrm>
          <a:prstGeom prst="rect">
            <a:avLst/>
          </a:prstGeom>
          <a:noFill/>
        </p:spPr>
        <p:txBody>
          <a:bodyPr wrap="square" rtlCol="0">
            <a:spAutoFit/>
          </a:bodyPr>
          <a:lstStyle/>
          <a:p>
            <a:r>
              <a:rPr lang="sl-SI" dirty="0"/>
              <a:t>10. Pregibe bomo označili z debelo črtkano črto.</a:t>
            </a:r>
          </a:p>
        </p:txBody>
      </p:sp>
      <p:sp>
        <p:nvSpPr>
          <p:cNvPr id="7" name="PoljeZBesedilom 6">
            <a:extLst>
              <a:ext uri="{FF2B5EF4-FFF2-40B4-BE49-F238E27FC236}">
                <a16:creationId xmlns:a16="http://schemas.microsoft.com/office/drawing/2014/main" id="{A1823D72-8488-4395-91BA-752E1E3F957E}"/>
              </a:ext>
            </a:extLst>
          </p:cNvPr>
          <p:cNvSpPr txBox="1"/>
          <p:nvPr/>
        </p:nvSpPr>
        <p:spPr>
          <a:xfrm>
            <a:off x="6108821" y="2190217"/>
            <a:ext cx="4564401" cy="369332"/>
          </a:xfrm>
          <a:prstGeom prst="rect">
            <a:avLst/>
          </a:prstGeom>
          <a:noFill/>
        </p:spPr>
        <p:txBody>
          <a:bodyPr wrap="square" rtlCol="0">
            <a:spAutoFit/>
          </a:bodyPr>
          <a:lstStyle/>
          <a:p>
            <a:r>
              <a:rPr lang="sl-SI" dirty="0"/>
              <a:t>Skica mreže embalažne škatlice je končana.</a:t>
            </a:r>
          </a:p>
        </p:txBody>
      </p:sp>
    </p:spTree>
    <p:extLst>
      <p:ext uri="{BB962C8B-B14F-4D97-AF65-F5344CB8AC3E}">
        <p14:creationId xmlns:p14="http://schemas.microsoft.com/office/powerpoint/2010/main" val="177360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750"/>
                            </p:stCondLst>
                            <p:childTnLst>
                              <p:par>
                                <p:cTn id="17" presetID="22" presetClass="entr" presetSubtype="8" fill="hold" nodeType="afterEffect">
                                  <p:stCondLst>
                                    <p:cond delay="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000"/>
                                        <p:tgtEl>
                                          <p:spTgt spid="3"/>
                                        </p:tgtEl>
                                      </p:cBhvr>
                                    </p:animEffect>
                                  </p:childTnLst>
                                </p:cTn>
                              </p:par>
                            </p:childTnLst>
                          </p:cTn>
                        </p:par>
                        <p:par>
                          <p:cTn id="20" fill="hold">
                            <p:stCondLst>
                              <p:cond delay="5000"/>
                            </p:stCondLst>
                            <p:childTnLst>
                              <p:par>
                                <p:cTn id="21" presetID="22" presetClass="entr" presetSubtype="8" fill="hold" grpId="0"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F89566-1F1F-4E44-8849-DAC08D61734B}"/>
              </a:ext>
            </a:extLst>
          </p:cNvPr>
          <p:cNvSpPr>
            <a:spLocks noGrp="1"/>
          </p:cNvSpPr>
          <p:nvPr>
            <p:ph type="title"/>
          </p:nvPr>
        </p:nvSpPr>
        <p:spPr>
          <a:xfrm>
            <a:off x="838200" y="272060"/>
            <a:ext cx="10515600" cy="651607"/>
          </a:xfrm>
        </p:spPr>
        <p:txBody>
          <a:bodyPr>
            <a:normAutofit/>
          </a:bodyPr>
          <a:lstStyle/>
          <a:p>
            <a:r>
              <a:rPr lang="sl-SI" sz="3600" dirty="0"/>
              <a:t>Postopek risanja skice mreže embalažne škatlice</a:t>
            </a:r>
          </a:p>
        </p:txBody>
      </p:sp>
      <p:pic>
        <p:nvPicPr>
          <p:cNvPr id="4" name="Slika 3">
            <a:extLst>
              <a:ext uri="{FF2B5EF4-FFF2-40B4-BE49-F238E27FC236}">
                <a16:creationId xmlns:a16="http://schemas.microsoft.com/office/drawing/2014/main" id="{D4099038-99F2-4D59-A3FE-A5ECDA5F31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199456" y="1592796"/>
            <a:ext cx="5648326" cy="4221786"/>
          </a:xfrm>
          <a:prstGeom prst="rect">
            <a:avLst/>
          </a:prstGeom>
        </p:spPr>
      </p:pic>
      <p:sp>
        <p:nvSpPr>
          <p:cNvPr id="9" name="PoljeZBesedilom 8">
            <a:extLst>
              <a:ext uri="{FF2B5EF4-FFF2-40B4-BE49-F238E27FC236}">
                <a16:creationId xmlns:a16="http://schemas.microsoft.com/office/drawing/2014/main" id="{193B4F15-307E-46A5-B044-AC1BB366A694}"/>
              </a:ext>
            </a:extLst>
          </p:cNvPr>
          <p:cNvSpPr txBox="1"/>
          <p:nvPr/>
        </p:nvSpPr>
        <p:spPr>
          <a:xfrm>
            <a:off x="472483" y="924903"/>
            <a:ext cx="11221375" cy="369332"/>
          </a:xfrm>
          <a:prstGeom prst="rect">
            <a:avLst/>
          </a:prstGeom>
          <a:noFill/>
        </p:spPr>
        <p:txBody>
          <a:bodyPr wrap="square" rtlCol="0">
            <a:spAutoFit/>
          </a:bodyPr>
          <a:lstStyle/>
          <a:p>
            <a:r>
              <a:rPr lang="sl-SI" dirty="0"/>
              <a:t>Sedaj je potrebno preveriti, ali skupna dolžina mreže in skupna širina mreže ne presegata največjih dovoljenih mer.</a:t>
            </a:r>
          </a:p>
        </p:txBody>
      </p:sp>
      <p:sp>
        <p:nvSpPr>
          <p:cNvPr id="10" name="PoljeZBesedilom 9">
            <a:extLst>
              <a:ext uri="{FF2B5EF4-FFF2-40B4-BE49-F238E27FC236}">
                <a16:creationId xmlns:a16="http://schemas.microsoft.com/office/drawing/2014/main" id="{4D2DBF90-24E7-4B90-B725-2DC9025C6C5F}"/>
              </a:ext>
            </a:extLst>
          </p:cNvPr>
          <p:cNvSpPr txBox="1"/>
          <p:nvPr/>
        </p:nvSpPr>
        <p:spPr>
          <a:xfrm rot="16200000">
            <a:off x="-192821" y="3733835"/>
            <a:ext cx="2275145" cy="369332"/>
          </a:xfrm>
          <a:prstGeom prst="rect">
            <a:avLst/>
          </a:prstGeom>
          <a:noFill/>
        </p:spPr>
        <p:txBody>
          <a:bodyPr wrap="square" rtlCol="0">
            <a:spAutoFit/>
          </a:bodyPr>
          <a:lstStyle/>
          <a:p>
            <a:r>
              <a:rPr lang="sl-SI" dirty="0"/>
              <a:t>Dovoljeno 190 mm</a:t>
            </a:r>
          </a:p>
        </p:txBody>
      </p:sp>
      <p:sp>
        <p:nvSpPr>
          <p:cNvPr id="11" name="PoljeZBesedilom 10">
            <a:extLst>
              <a:ext uri="{FF2B5EF4-FFF2-40B4-BE49-F238E27FC236}">
                <a16:creationId xmlns:a16="http://schemas.microsoft.com/office/drawing/2014/main" id="{19FF9B49-805B-4FAE-8B52-8F546AE468BA}"/>
              </a:ext>
            </a:extLst>
          </p:cNvPr>
          <p:cNvSpPr txBox="1"/>
          <p:nvPr/>
        </p:nvSpPr>
        <p:spPr>
          <a:xfrm>
            <a:off x="4108457" y="5856468"/>
            <a:ext cx="2275145" cy="369332"/>
          </a:xfrm>
          <a:prstGeom prst="rect">
            <a:avLst/>
          </a:prstGeom>
          <a:noFill/>
        </p:spPr>
        <p:txBody>
          <a:bodyPr wrap="square" rtlCol="0">
            <a:spAutoFit/>
          </a:bodyPr>
          <a:lstStyle/>
          <a:p>
            <a:r>
              <a:rPr lang="sl-SI" dirty="0"/>
              <a:t>Dovoljeno 277 mm</a:t>
            </a:r>
          </a:p>
        </p:txBody>
      </p:sp>
      <p:sp>
        <p:nvSpPr>
          <p:cNvPr id="12" name="PoljeZBesedilom 11">
            <a:extLst>
              <a:ext uri="{FF2B5EF4-FFF2-40B4-BE49-F238E27FC236}">
                <a16:creationId xmlns:a16="http://schemas.microsoft.com/office/drawing/2014/main" id="{6A6286EC-3859-4445-9EDF-BD52C5FB0EDC}"/>
              </a:ext>
            </a:extLst>
          </p:cNvPr>
          <p:cNvSpPr txBox="1"/>
          <p:nvPr/>
        </p:nvSpPr>
        <p:spPr>
          <a:xfrm>
            <a:off x="7176120" y="4933138"/>
            <a:ext cx="3960440" cy="923330"/>
          </a:xfrm>
          <a:prstGeom prst="rect">
            <a:avLst/>
          </a:prstGeom>
          <a:noFill/>
        </p:spPr>
        <p:txBody>
          <a:bodyPr wrap="square" rtlCol="0">
            <a:spAutoFit/>
          </a:bodyPr>
          <a:lstStyle/>
          <a:p>
            <a:r>
              <a:rPr lang="sl-SI" dirty="0"/>
              <a:t>Ugotovimo, da so mere mreže ustrezne,</a:t>
            </a:r>
          </a:p>
          <a:p>
            <a:r>
              <a:rPr lang="sl-SI" dirty="0"/>
              <a:t>če ne, je potrebno izdelati embalažno škatlico za manjši predmet.</a:t>
            </a:r>
          </a:p>
        </p:txBody>
      </p:sp>
    </p:spTree>
    <p:extLst>
      <p:ext uri="{BB962C8B-B14F-4D97-AF65-F5344CB8AC3E}">
        <p14:creationId xmlns:p14="http://schemas.microsoft.com/office/powerpoint/2010/main" val="427148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250"/>
                            </p:stCondLst>
                            <p:childTnLst>
                              <p:par>
                                <p:cTn id="9" presetID="22" presetClass="entr" presetSubtype="8"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nodeType="afterEffect">
                                  <p:stCondLst>
                                    <p:cond delay="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par>
                          <p:cTn id="16" fill="hold">
                            <p:stCondLst>
                              <p:cond delay="3750"/>
                            </p:stCondLst>
                            <p:childTnLst>
                              <p:par>
                                <p:cTn id="17" presetID="22" presetClass="entr" presetSubtype="4" fill="hold" grpId="0" nodeType="afterEffect">
                                  <p:stCondLst>
                                    <p:cond delay="25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childTnLst>
                          </p:cTn>
                        </p:par>
                        <p:par>
                          <p:cTn id="20" fill="hold">
                            <p:stCondLst>
                              <p:cond delay="5000"/>
                            </p:stCondLst>
                            <p:childTnLst>
                              <p:par>
                                <p:cTn id="21" presetID="22" presetClass="entr" presetSubtype="8" fill="hold" grpId="0" nodeType="afterEffect">
                                  <p:stCondLst>
                                    <p:cond delay="25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1000"/>
                                        <p:tgtEl>
                                          <p:spTgt spid="11"/>
                                        </p:tgtEl>
                                      </p:cBhvr>
                                    </p:animEffect>
                                  </p:childTnLst>
                                </p:cTn>
                              </p:par>
                            </p:childTnLst>
                          </p:cTn>
                        </p:par>
                        <p:par>
                          <p:cTn id="24" fill="hold">
                            <p:stCondLst>
                              <p:cond delay="6250"/>
                            </p:stCondLst>
                            <p:childTnLst>
                              <p:par>
                                <p:cTn id="25" presetID="22" presetClass="entr" presetSubtype="8" fill="hold" grpId="0" nodeType="after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8A5F0A-831B-48F9-82D9-EF8B56364315}"/>
              </a:ext>
            </a:extLst>
          </p:cNvPr>
          <p:cNvSpPr>
            <a:spLocks noGrp="1"/>
          </p:cNvSpPr>
          <p:nvPr>
            <p:ph type="title"/>
          </p:nvPr>
        </p:nvSpPr>
        <p:spPr/>
        <p:txBody>
          <a:bodyPr/>
          <a:lstStyle/>
          <a:p>
            <a:endParaRPr lang="sl-SI"/>
          </a:p>
        </p:txBody>
      </p:sp>
    </p:spTree>
    <p:extLst>
      <p:ext uri="{BB962C8B-B14F-4D97-AF65-F5344CB8AC3E}">
        <p14:creationId xmlns:p14="http://schemas.microsoft.com/office/powerpoint/2010/main" val="109722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5070AF89-A922-40EA-B860-4194D02EBFC6}"/>
              </a:ext>
            </a:extLst>
          </p:cNvPr>
          <p:cNvSpPr>
            <a:spLocks noGrp="1"/>
          </p:cNvSpPr>
          <p:nvPr>
            <p:ph type="title"/>
          </p:nvPr>
        </p:nvSpPr>
        <p:spPr>
          <a:xfrm>
            <a:off x="113189" y="89917"/>
            <a:ext cx="10515600" cy="780095"/>
          </a:xfrm>
        </p:spPr>
        <p:txBody>
          <a:bodyPr>
            <a:normAutofit/>
          </a:bodyPr>
          <a:lstStyle/>
          <a:p>
            <a:r>
              <a:rPr lang="sl-SI" dirty="0"/>
              <a:t>VELIKOST EMBALAŽNE ŠKATLICE</a:t>
            </a:r>
          </a:p>
        </p:txBody>
      </p:sp>
      <p:pic>
        <p:nvPicPr>
          <p:cNvPr id="6" name="Slika 5">
            <a:extLst>
              <a:ext uri="{FF2B5EF4-FFF2-40B4-BE49-F238E27FC236}">
                <a16:creationId xmlns:a16="http://schemas.microsoft.com/office/drawing/2014/main" id="{DC804BA7-D661-44A2-B8DA-685CA43997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5368270" y="3648726"/>
            <a:ext cx="2982897" cy="2823099"/>
          </a:xfrm>
          <a:prstGeom prst="rect">
            <a:avLst/>
          </a:prstGeom>
          <a:ln>
            <a:noFill/>
          </a:ln>
          <a:effectLst>
            <a:outerShdw blurRad="292100" dist="139700" dir="2700000" algn="tl" rotWithShape="0">
              <a:srgbClr val="333333">
                <a:alpha val="65000"/>
              </a:srgbClr>
            </a:outerShdw>
          </a:effectLst>
        </p:spPr>
      </p:pic>
      <p:pic>
        <p:nvPicPr>
          <p:cNvPr id="8" name="Slika 7">
            <a:extLst>
              <a:ext uri="{FF2B5EF4-FFF2-40B4-BE49-F238E27FC236}">
                <a16:creationId xmlns:a16="http://schemas.microsoft.com/office/drawing/2014/main" id="{BDED2CCD-FAE0-46AD-B23B-755F989FCBA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4190" y="3836627"/>
            <a:ext cx="3136294" cy="2293899"/>
          </a:xfrm>
          <a:prstGeom prst="rect">
            <a:avLst/>
          </a:prstGeom>
          <a:ln>
            <a:noFill/>
          </a:ln>
          <a:effectLst>
            <a:outerShdw blurRad="292100" dist="139700" dir="2700000" algn="tl" rotWithShape="0">
              <a:srgbClr val="333333">
                <a:alpha val="65000"/>
              </a:srgbClr>
            </a:outerShdw>
          </a:effectLst>
        </p:spPr>
      </p:pic>
      <p:pic>
        <p:nvPicPr>
          <p:cNvPr id="10" name="Slika 9">
            <a:extLst>
              <a:ext uri="{FF2B5EF4-FFF2-40B4-BE49-F238E27FC236}">
                <a16:creationId xmlns:a16="http://schemas.microsoft.com/office/drawing/2014/main" id="{AD4D4130-122E-4774-A93E-50536DC7D3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082004" y="3262740"/>
            <a:ext cx="4003448" cy="2574522"/>
          </a:xfrm>
          <a:prstGeom prst="rect">
            <a:avLst/>
          </a:prstGeom>
          <a:ln>
            <a:noFill/>
          </a:ln>
          <a:effectLst>
            <a:outerShdw blurRad="292100" dist="139700" dir="2700000" algn="tl" rotWithShape="0">
              <a:srgbClr val="333333">
                <a:alpha val="65000"/>
              </a:srgbClr>
            </a:outerShdw>
          </a:effectLst>
        </p:spPr>
      </p:pic>
      <p:pic>
        <p:nvPicPr>
          <p:cNvPr id="12" name="Slika 11">
            <a:extLst>
              <a:ext uri="{FF2B5EF4-FFF2-40B4-BE49-F238E27FC236}">
                <a16:creationId xmlns:a16="http://schemas.microsoft.com/office/drawing/2014/main" id="{5B6D8CAB-AF4F-4F42-B226-B0E3816F411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893960" y="2623075"/>
            <a:ext cx="4410498" cy="3451694"/>
          </a:xfrm>
          <a:prstGeom prst="rect">
            <a:avLst/>
          </a:prstGeom>
          <a:ln>
            <a:noFill/>
          </a:ln>
          <a:effectLst>
            <a:outerShdw blurRad="292100" dist="139700" dir="2700000" algn="tl" rotWithShape="0">
              <a:srgbClr val="333333">
                <a:alpha val="65000"/>
              </a:srgbClr>
            </a:outerShdw>
          </a:effectLst>
        </p:spPr>
      </p:pic>
      <p:sp>
        <p:nvSpPr>
          <p:cNvPr id="13" name="PoljeZBesedilom 12">
            <a:extLst>
              <a:ext uri="{FF2B5EF4-FFF2-40B4-BE49-F238E27FC236}">
                <a16:creationId xmlns:a16="http://schemas.microsoft.com/office/drawing/2014/main" id="{37D238FE-F25F-4C1B-A230-7985440A150E}"/>
              </a:ext>
            </a:extLst>
          </p:cNvPr>
          <p:cNvSpPr txBox="1"/>
          <p:nvPr/>
        </p:nvSpPr>
        <p:spPr>
          <a:xfrm>
            <a:off x="113189" y="870012"/>
            <a:ext cx="5422254" cy="369332"/>
          </a:xfrm>
          <a:prstGeom prst="rect">
            <a:avLst/>
          </a:prstGeom>
          <a:noFill/>
        </p:spPr>
        <p:txBody>
          <a:bodyPr wrap="none" rtlCol="0">
            <a:spAutoFit/>
          </a:bodyPr>
          <a:lstStyle/>
          <a:p>
            <a:r>
              <a:rPr lang="sl-SI" dirty="0"/>
              <a:t>Razmisli, od česa je odvisna velikost embalažne škatlice!</a:t>
            </a:r>
          </a:p>
        </p:txBody>
      </p:sp>
    </p:spTree>
    <p:extLst>
      <p:ext uri="{BB962C8B-B14F-4D97-AF65-F5344CB8AC3E}">
        <p14:creationId xmlns:p14="http://schemas.microsoft.com/office/powerpoint/2010/main" val="332541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3750"/>
                            </p:stCondLst>
                            <p:childTnLst>
                              <p:par>
                                <p:cTn id="17" presetID="22" presetClass="entr" presetSubtype="8"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750"/>
                                        <p:tgtEl>
                                          <p:spTgt spid="10"/>
                                        </p:tgtEl>
                                      </p:cBhvr>
                                    </p:animEffect>
                                  </p:childTnLst>
                                </p:cTn>
                              </p:par>
                            </p:childTnLst>
                          </p:cTn>
                        </p:par>
                        <p:par>
                          <p:cTn id="20" fill="hold">
                            <p:stCondLst>
                              <p:cond delay="5000"/>
                            </p:stCondLst>
                            <p:childTnLst>
                              <p:par>
                                <p:cTn id="21" presetID="22" presetClass="entr" presetSubtype="8" fill="hold" nodeType="after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childTnLst>
                          </p:cTn>
                        </p:par>
                        <p:par>
                          <p:cTn id="24" fill="hold">
                            <p:stCondLst>
                              <p:cond delay="6250"/>
                            </p:stCondLst>
                            <p:childTnLst>
                              <p:par>
                                <p:cTn id="25" presetID="22" presetClass="entr" presetSubtype="8" fill="hold" nodeType="afterEffect">
                                  <p:stCondLst>
                                    <p:cond delay="50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7E7218-B6C5-4A4E-9770-AE87C02433AA}"/>
              </a:ext>
            </a:extLst>
          </p:cNvPr>
          <p:cNvSpPr>
            <a:spLocks noGrp="1"/>
          </p:cNvSpPr>
          <p:nvPr>
            <p:ph type="title"/>
          </p:nvPr>
        </p:nvSpPr>
        <p:spPr>
          <a:xfrm>
            <a:off x="673500" y="152062"/>
            <a:ext cx="10515600" cy="753460"/>
          </a:xfrm>
        </p:spPr>
        <p:txBody>
          <a:bodyPr>
            <a:normAutofit/>
          </a:bodyPr>
          <a:lstStyle/>
          <a:p>
            <a:r>
              <a:rPr lang="sl-SI" dirty="0"/>
              <a:t>ZGRADBA EMBALAŽNE ŠKATLICE</a:t>
            </a:r>
          </a:p>
        </p:txBody>
      </p:sp>
      <p:pic>
        <p:nvPicPr>
          <p:cNvPr id="6" name="Slika 5">
            <a:extLst>
              <a:ext uri="{FF2B5EF4-FFF2-40B4-BE49-F238E27FC236}">
                <a16:creationId xmlns:a16="http://schemas.microsoft.com/office/drawing/2014/main" id="{2EDAB324-9CBA-4455-B0D9-7EC966B658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500" y="2216151"/>
            <a:ext cx="8705850" cy="4276724"/>
          </a:xfrm>
          <a:prstGeom prst="rect">
            <a:avLst/>
          </a:prstGeom>
        </p:spPr>
      </p:pic>
      <p:sp>
        <p:nvSpPr>
          <p:cNvPr id="3" name="PoljeZBesedilom 2">
            <a:extLst>
              <a:ext uri="{FF2B5EF4-FFF2-40B4-BE49-F238E27FC236}">
                <a16:creationId xmlns:a16="http://schemas.microsoft.com/office/drawing/2014/main" id="{85197439-17F5-406C-BFD4-B58BA4C90EBA}"/>
              </a:ext>
            </a:extLst>
          </p:cNvPr>
          <p:cNvSpPr txBox="1"/>
          <p:nvPr/>
        </p:nvSpPr>
        <p:spPr>
          <a:xfrm>
            <a:off x="568171" y="1162975"/>
            <a:ext cx="10135532" cy="369332"/>
          </a:xfrm>
          <a:prstGeom prst="rect">
            <a:avLst/>
          </a:prstGeom>
          <a:noFill/>
        </p:spPr>
        <p:txBody>
          <a:bodyPr wrap="none" rtlCol="0">
            <a:spAutoFit/>
          </a:bodyPr>
          <a:lstStyle/>
          <a:p>
            <a:r>
              <a:rPr lang="sl-SI" dirty="0"/>
              <a:t>Embalažne škatlice so zgrajene na različne načine: pri nekaterih je dno zalepljeno in se odpira le pokrovček.</a:t>
            </a:r>
          </a:p>
        </p:txBody>
      </p:sp>
      <p:sp>
        <p:nvSpPr>
          <p:cNvPr id="5" name="PoljeZBesedilom 4">
            <a:extLst>
              <a:ext uri="{FF2B5EF4-FFF2-40B4-BE49-F238E27FC236}">
                <a16:creationId xmlns:a16="http://schemas.microsoft.com/office/drawing/2014/main" id="{2452FA19-1DAA-457E-8E9A-8A62039636B4}"/>
              </a:ext>
            </a:extLst>
          </p:cNvPr>
          <p:cNvSpPr txBox="1"/>
          <p:nvPr/>
        </p:nvSpPr>
        <p:spPr>
          <a:xfrm>
            <a:off x="568171" y="1567818"/>
            <a:ext cx="8485721" cy="369332"/>
          </a:xfrm>
          <a:prstGeom prst="rect">
            <a:avLst/>
          </a:prstGeom>
          <a:noFill/>
        </p:spPr>
        <p:txBody>
          <a:bodyPr wrap="none" rtlCol="0">
            <a:spAutoFit/>
          </a:bodyPr>
          <a:lstStyle/>
          <a:p>
            <a:r>
              <a:rPr lang="sl-SI" dirty="0"/>
              <a:t>Naša embalažna škatlica pa se bo odpirala zgoraj in spodaj, podobno, kot škatlica na sliki.</a:t>
            </a:r>
          </a:p>
        </p:txBody>
      </p:sp>
    </p:spTree>
    <p:extLst>
      <p:ext uri="{BB962C8B-B14F-4D97-AF65-F5344CB8AC3E}">
        <p14:creationId xmlns:p14="http://schemas.microsoft.com/office/powerpoint/2010/main" val="40938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8"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750"/>
                                        <p:tgtEl>
                                          <p:spTgt spid="5"/>
                                        </p:tgtEl>
                                      </p:cBhvr>
                                    </p:animEffect>
                                  </p:childTnLst>
                                </p:cTn>
                              </p:par>
                            </p:childTnLst>
                          </p:cTn>
                        </p:par>
                        <p:par>
                          <p:cTn id="16" fill="hold">
                            <p:stCondLst>
                              <p:cond delay="3750"/>
                            </p:stCondLst>
                            <p:childTnLst>
                              <p:par>
                                <p:cTn id="17" presetID="22" presetClass="entr" presetSubtype="8" fill="hold" nodeType="after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7E7218-B6C5-4A4E-9770-AE87C02433AA}"/>
              </a:ext>
            </a:extLst>
          </p:cNvPr>
          <p:cNvSpPr>
            <a:spLocks noGrp="1"/>
          </p:cNvSpPr>
          <p:nvPr>
            <p:ph type="title"/>
          </p:nvPr>
        </p:nvSpPr>
        <p:spPr>
          <a:xfrm>
            <a:off x="657225" y="203200"/>
            <a:ext cx="10515600" cy="739775"/>
          </a:xfrm>
        </p:spPr>
        <p:txBody>
          <a:bodyPr/>
          <a:lstStyle/>
          <a:p>
            <a:r>
              <a:rPr lang="sl-SI" dirty="0"/>
              <a:t>MREŽA EMBALAŽNE ŠKATLICE</a:t>
            </a:r>
          </a:p>
        </p:txBody>
      </p:sp>
      <p:pic>
        <p:nvPicPr>
          <p:cNvPr id="8" name="Slika 7" descr="Slika, ki vsebuje besede hladilnik&#10;&#10;Opis je samodejno ustvarjen">
            <a:extLst>
              <a:ext uri="{FF2B5EF4-FFF2-40B4-BE49-F238E27FC236}">
                <a16:creationId xmlns:a16="http://schemas.microsoft.com/office/drawing/2014/main" id="{70CD6852-9448-4157-BB8B-54852A43BB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838200" y="2007418"/>
            <a:ext cx="4856565" cy="4536000"/>
          </a:xfrm>
          <a:prstGeom prst="rect">
            <a:avLst/>
          </a:prstGeom>
          <a:ln>
            <a:noFill/>
          </a:ln>
          <a:effectLst>
            <a:outerShdw blurRad="292100" dist="139700" dir="2700000" algn="tl" rotWithShape="0">
              <a:srgbClr val="333333">
                <a:alpha val="65000"/>
              </a:srgbClr>
            </a:outerShdw>
          </a:effectLst>
        </p:spPr>
      </p:pic>
      <p:pic>
        <p:nvPicPr>
          <p:cNvPr id="7" name="Slika 6" descr="Slika, ki vsebuje besede stavba, notranji, opeka, sedeče&#10;&#10;Opis je samodejno ustvarjen">
            <a:extLst>
              <a:ext uri="{FF2B5EF4-FFF2-40B4-BE49-F238E27FC236}">
                <a16:creationId xmlns:a16="http://schemas.microsoft.com/office/drawing/2014/main" id="{5338740A-FB55-4C38-8577-35658F5F45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3638" y="2007418"/>
            <a:ext cx="4772308" cy="4536000"/>
          </a:xfrm>
          <a:prstGeom prst="rect">
            <a:avLst/>
          </a:prstGeom>
          <a:ln>
            <a:noFill/>
          </a:ln>
          <a:effectLst>
            <a:outerShdw blurRad="292100" dist="139700" dir="2700000" algn="tl" rotWithShape="0">
              <a:srgbClr val="333333">
                <a:alpha val="65000"/>
              </a:srgbClr>
            </a:outerShdw>
          </a:effectLst>
        </p:spPr>
      </p:pic>
      <p:sp>
        <p:nvSpPr>
          <p:cNvPr id="3" name="PoljeZBesedilom 2">
            <a:extLst>
              <a:ext uri="{FF2B5EF4-FFF2-40B4-BE49-F238E27FC236}">
                <a16:creationId xmlns:a16="http://schemas.microsoft.com/office/drawing/2014/main" id="{7A565B7F-5FC8-4A2D-9868-3DE748788932}"/>
              </a:ext>
            </a:extLst>
          </p:cNvPr>
          <p:cNvSpPr txBox="1"/>
          <p:nvPr/>
        </p:nvSpPr>
        <p:spPr>
          <a:xfrm>
            <a:off x="838200" y="1104900"/>
            <a:ext cx="8832803" cy="369332"/>
          </a:xfrm>
          <a:prstGeom prst="rect">
            <a:avLst/>
          </a:prstGeom>
          <a:noFill/>
        </p:spPr>
        <p:txBody>
          <a:bodyPr wrap="none" rtlCol="0">
            <a:spAutoFit/>
          </a:bodyPr>
          <a:lstStyle/>
          <a:p>
            <a:r>
              <a:rPr lang="sl-SI" dirty="0"/>
              <a:t>Zalepljeni rob previdno odlepimo. </a:t>
            </a:r>
            <a:r>
              <a:rPr lang="sl-SI" b="1" dirty="0"/>
              <a:t>Ko škatlico razgrnemo, dobimo mrežo embalažne </a:t>
            </a:r>
            <a:r>
              <a:rPr lang="sl-SI" b="1" dirty="0" err="1"/>
              <a:t>škalice</a:t>
            </a:r>
            <a:r>
              <a:rPr lang="sl-SI" dirty="0"/>
              <a:t>.</a:t>
            </a:r>
          </a:p>
        </p:txBody>
      </p:sp>
    </p:spTree>
    <p:extLst>
      <p:ext uri="{BB962C8B-B14F-4D97-AF65-F5344CB8AC3E}">
        <p14:creationId xmlns:p14="http://schemas.microsoft.com/office/powerpoint/2010/main" val="27844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childTnLst>
                          </p:cTn>
                        </p:par>
                        <p:par>
                          <p:cTn id="8" fill="hold">
                            <p:stCondLst>
                              <p:cond delay="1250"/>
                            </p:stCondLst>
                            <p:childTnLst>
                              <p:par>
                                <p:cTn id="9" presetID="22" presetClass="entr" presetSubtype="4" fill="hold" grpId="0"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750"/>
                                        <p:tgtEl>
                                          <p:spTgt spid="3"/>
                                        </p:tgtEl>
                                      </p:cBhvr>
                                    </p:animEffect>
                                  </p:childTnLst>
                                </p:cTn>
                              </p:par>
                            </p:childTnLst>
                          </p:cTn>
                        </p:par>
                        <p:par>
                          <p:cTn id="12" fill="hold">
                            <p:stCondLst>
                              <p:cond delay="2500"/>
                            </p:stCondLst>
                            <p:childTnLst>
                              <p:par>
                                <p:cTn id="13" presetID="22" presetClass="entr" presetSubtype="4"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750"/>
                                        <p:tgtEl>
                                          <p:spTgt spid="8"/>
                                        </p:tgtEl>
                                      </p:cBhvr>
                                    </p:animEffect>
                                  </p:childTnLst>
                                </p:cTn>
                              </p:par>
                            </p:childTnLst>
                          </p:cTn>
                        </p:par>
                        <p:par>
                          <p:cTn id="16" fill="hold">
                            <p:stCondLst>
                              <p:cond delay="3750"/>
                            </p:stCondLst>
                            <p:childTnLst>
                              <p:par>
                                <p:cTn id="17" presetID="22" presetClass="entr" presetSubtype="4"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7E7218-B6C5-4A4E-9770-AE87C02433AA}"/>
              </a:ext>
            </a:extLst>
          </p:cNvPr>
          <p:cNvSpPr>
            <a:spLocks noGrp="1"/>
          </p:cNvSpPr>
          <p:nvPr>
            <p:ph type="title"/>
          </p:nvPr>
        </p:nvSpPr>
        <p:spPr>
          <a:xfrm>
            <a:off x="838200" y="127000"/>
            <a:ext cx="10515600" cy="682625"/>
          </a:xfrm>
        </p:spPr>
        <p:txBody>
          <a:bodyPr>
            <a:normAutofit fontScale="90000"/>
          </a:bodyPr>
          <a:lstStyle/>
          <a:p>
            <a:r>
              <a:rPr lang="sl-SI" dirty="0"/>
              <a:t>PLAŠČ IN MREŽA ŠKATLICE</a:t>
            </a:r>
          </a:p>
        </p:txBody>
      </p:sp>
      <p:pic>
        <p:nvPicPr>
          <p:cNvPr id="10" name="Slika 9" descr="Slika, ki vsebuje besede stavba, notranji, opeka, sedeče&#10;&#10;Opis je samodejno ustvarjen">
            <a:extLst>
              <a:ext uri="{FF2B5EF4-FFF2-40B4-BE49-F238E27FC236}">
                <a16:creationId xmlns:a16="http://schemas.microsoft.com/office/drawing/2014/main" id="{58729782-C2F9-41CA-9AC8-1AD5DDAA9B8D}"/>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917725" y="1252601"/>
            <a:ext cx="5662848" cy="5382444"/>
          </a:xfrm>
          <a:prstGeom prst="rect">
            <a:avLst/>
          </a:prstGeom>
          <a:ln>
            <a:noFill/>
          </a:ln>
          <a:effectLst>
            <a:outerShdw blurRad="292100" dist="139700" dir="2700000" algn="tl" rotWithShape="0">
              <a:srgbClr val="333333">
                <a:alpha val="65000"/>
              </a:srgbClr>
            </a:outerShdw>
          </a:effectLst>
        </p:spPr>
      </p:pic>
      <p:sp>
        <p:nvSpPr>
          <p:cNvPr id="15" name="PoljeZBesedilom 14">
            <a:extLst>
              <a:ext uri="{FF2B5EF4-FFF2-40B4-BE49-F238E27FC236}">
                <a16:creationId xmlns:a16="http://schemas.microsoft.com/office/drawing/2014/main" id="{D45AFD70-34FE-4693-AEDC-76117AEA5AFC}"/>
              </a:ext>
            </a:extLst>
          </p:cNvPr>
          <p:cNvSpPr txBox="1"/>
          <p:nvPr/>
        </p:nvSpPr>
        <p:spPr>
          <a:xfrm>
            <a:off x="7199051" y="1526959"/>
            <a:ext cx="4154749" cy="646331"/>
          </a:xfrm>
          <a:prstGeom prst="rect">
            <a:avLst/>
          </a:prstGeom>
          <a:noFill/>
        </p:spPr>
        <p:txBody>
          <a:bodyPr wrap="square" rtlCol="0">
            <a:spAutoFit/>
          </a:bodyPr>
          <a:lstStyle/>
          <a:p>
            <a:r>
              <a:rPr lang="sl-SI" dirty="0"/>
              <a:t>Mrežo predstavlja kompletna razvita škatlica z zavihki in pokrovčki.</a:t>
            </a:r>
          </a:p>
        </p:txBody>
      </p:sp>
      <p:sp>
        <p:nvSpPr>
          <p:cNvPr id="16" name="PoljeZBesedilom 15">
            <a:extLst>
              <a:ext uri="{FF2B5EF4-FFF2-40B4-BE49-F238E27FC236}">
                <a16:creationId xmlns:a16="http://schemas.microsoft.com/office/drawing/2014/main" id="{70BC0092-D82A-4B5B-BABB-C2B9D7CA8B29}"/>
              </a:ext>
            </a:extLst>
          </p:cNvPr>
          <p:cNvSpPr txBox="1"/>
          <p:nvPr/>
        </p:nvSpPr>
        <p:spPr>
          <a:xfrm>
            <a:off x="7021131" y="3609641"/>
            <a:ext cx="3639845" cy="646331"/>
          </a:xfrm>
          <a:prstGeom prst="rect">
            <a:avLst/>
          </a:prstGeom>
          <a:solidFill>
            <a:srgbClr val="4472C4">
              <a:alpha val="34902"/>
            </a:srgbClr>
          </a:solidFill>
        </p:spPr>
        <p:txBody>
          <a:bodyPr wrap="square" rtlCol="0">
            <a:spAutoFit/>
          </a:bodyPr>
          <a:lstStyle/>
          <a:p>
            <a:r>
              <a:rPr lang="sl-SI" dirty="0"/>
              <a:t>Plašč škatlice je osrednji del mreže, brez zavihkov in pokrovčkov.</a:t>
            </a:r>
          </a:p>
        </p:txBody>
      </p:sp>
      <p:sp>
        <p:nvSpPr>
          <p:cNvPr id="17" name="Pravokotnik 16">
            <a:extLst>
              <a:ext uri="{FF2B5EF4-FFF2-40B4-BE49-F238E27FC236}">
                <a16:creationId xmlns:a16="http://schemas.microsoft.com/office/drawing/2014/main" id="{1F0D72B1-B5CE-4453-A694-39A817B6CD6D}"/>
              </a:ext>
            </a:extLst>
          </p:cNvPr>
          <p:cNvSpPr/>
          <p:nvPr/>
        </p:nvSpPr>
        <p:spPr>
          <a:xfrm>
            <a:off x="1358283" y="3062796"/>
            <a:ext cx="4429958" cy="1740023"/>
          </a:xfrm>
          <a:prstGeom prst="rect">
            <a:avLst/>
          </a:prstGeom>
          <a:solidFill>
            <a:srgbClr val="4472C4">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8" name="PoljeZBesedilom 17">
            <a:extLst>
              <a:ext uri="{FF2B5EF4-FFF2-40B4-BE49-F238E27FC236}">
                <a16:creationId xmlns:a16="http://schemas.microsoft.com/office/drawing/2014/main" id="{5DB4F384-BCCC-406B-B6F4-E543785F6F8D}"/>
              </a:ext>
            </a:extLst>
          </p:cNvPr>
          <p:cNvSpPr txBox="1"/>
          <p:nvPr/>
        </p:nvSpPr>
        <p:spPr>
          <a:xfrm>
            <a:off x="7128770" y="5024761"/>
            <a:ext cx="3639846" cy="646331"/>
          </a:xfrm>
          <a:prstGeom prst="rect">
            <a:avLst/>
          </a:prstGeom>
          <a:noFill/>
        </p:spPr>
        <p:txBody>
          <a:bodyPr wrap="square" rtlCol="0">
            <a:spAutoFit/>
          </a:bodyPr>
          <a:lstStyle/>
          <a:p>
            <a:r>
              <a:rPr lang="sl-SI" dirty="0"/>
              <a:t>Ta embalažna škatlica ima kvadratno obliko dna in pokrovčka.</a:t>
            </a:r>
          </a:p>
        </p:txBody>
      </p:sp>
    </p:spTree>
    <p:extLst>
      <p:ext uri="{BB962C8B-B14F-4D97-AF65-F5344CB8AC3E}">
        <p14:creationId xmlns:p14="http://schemas.microsoft.com/office/powerpoint/2010/main" val="26356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8"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75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750"/>
                                        <p:tgtEl>
                                          <p:spTgt spid="17"/>
                                        </p:tgtEl>
                                      </p:cBhvr>
                                    </p:animEffect>
                                  </p:childTnLst>
                                </p:cTn>
                              </p:par>
                            </p:childTnLst>
                          </p:cTn>
                        </p:par>
                        <p:par>
                          <p:cTn id="21" fill="hold">
                            <p:stCondLst>
                              <p:cond delay="750"/>
                            </p:stCondLst>
                            <p:childTnLst>
                              <p:par>
                                <p:cTn id="22" presetID="22" presetClass="entr" presetSubtype="8" fill="hold" grpId="0"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750"/>
                                        <p:tgtEl>
                                          <p:spTgt spid="16"/>
                                        </p:tgtEl>
                                      </p:cBhvr>
                                    </p:animEffect>
                                  </p:childTnLst>
                                </p:cTn>
                              </p:par>
                            </p:childTnLst>
                          </p:cTn>
                        </p:par>
                        <p:par>
                          <p:cTn id="25" fill="hold">
                            <p:stCondLst>
                              <p:cond delay="2000"/>
                            </p:stCondLst>
                            <p:childTnLst>
                              <p:par>
                                <p:cTn id="26" presetID="22" presetClass="entr" presetSubtype="8" fill="hold" grpId="0" nodeType="after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animBg="1"/>
      <p:bldP spid="17"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645319C-F43F-41B0-9CDC-98EB45248A65}"/>
              </a:ext>
            </a:extLst>
          </p:cNvPr>
          <p:cNvSpPr>
            <a:spLocks noGrp="1"/>
          </p:cNvSpPr>
          <p:nvPr>
            <p:ph type="title"/>
          </p:nvPr>
        </p:nvSpPr>
        <p:spPr/>
        <p:txBody>
          <a:bodyPr/>
          <a:lstStyle/>
          <a:p>
            <a:pPr algn="ctr"/>
            <a:r>
              <a:rPr lang="sl-SI" dirty="0"/>
              <a:t>EMBALAŽNA ŠKATLICA S PRAVOKOTNIM DNOM IN POKROVČKOM</a:t>
            </a:r>
          </a:p>
        </p:txBody>
      </p:sp>
      <p:pic>
        <p:nvPicPr>
          <p:cNvPr id="4" name="Slika 3">
            <a:extLst>
              <a:ext uri="{FF2B5EF4-FFF2-40B4-BE49-F238E27FC236}">
                <a16:creationId xmlns:a16="http://schemas.microsoft.com/office/drawing/2014/main" id="{81651C5B-0843-4F00-A8AB-254A1A7A47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10914" y="3186547"/>
            <a:ext cx="4947039" cy="2446338"/>
          </a:xfrm>
          <a:prstGeom prst="rect">
            <a:avLst/>
          </a:prstGeom>
          <a:ln>
            <a:noFill/>
          </a:ln>
          <a:effectLst>
            <a:outerShdw blurRad="292100" dist="139700" dir="2700000" algn="tl" rotWithShape="0">
              <a:srgbClr val="333333">
                <a:alpha val="65000"/>
              </a:srgbClr>
            </a:outerShdw>
          </a:effectLst>
        </p:spPr>
      </p:pic>
      <p:pic>
        <p:nvPicPr>
          <p:cNvPr id="6" name="Slika 5">
            <a:extLst>
              <a:ext uri="{FF2B5EF4-FFF2-40B4-BE49-F238E27FC236}">
                <a16:creationId xmlns:a16="http://schemas.microsoft.com/office/drawing/2014/main" id="{AC4DBA85-37B1-4D41-B2D9-3897570834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56602" y="3426283"/>
            <a:ext cx="2446338" cy="1966866"/>
          </a:xfrm>
          <a:prstGeom prst="rect">
            <a:avLst/>
          </a:prstGeom>
          <a:ln>
            <a:noFill/>
          </a:ln>
          <a:effectLst>
            <a:outerShdw blurRad="292100" dist="139700" dir="2700000" algn="tl" rotWithShape="0">
              <a:srgbClr val="333333">
                <a:alpha val="65000"/>
              </a:srgbClr>
            </a:outerShdw>
          </a:effectLst>
        </p:spPr>
      </p:pic>
      <p:pic>
        <p:nvPicPr>
          <p:cNvPr id="8" name="Slika 7">
            <a:extLst>
              <a:ext uri="{FF2B5EF4-FFF2-40B4-BE49-F238E27FC236}">
                <a16:creationId xmlns:a16="http://schemas.microsoft.com/office/drawing/2014/main" id="{C9C90D1A-9FC8-4D09-ABAF-0ABCB7FB95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263890" y="3223819"/>
            <a:ext cx="2446338" cy="23717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73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750"/>
                                        <p:tgtEl>
                                          <p:spTgt spid="8"/>
                                        </p:tgtEl>
                                      </p:cBhvr>
                                    </p:animEffect>
                                  </p:childTnLst>
                                </p:cTn>
                              </p:par>
                            </p:childTnLst>
                          </p:cTn>
                        </p:par>
                        <p:par>
                          <p:cTn id="16" fill="hold">
                            <p:stCondLst>
                              <p:cond delay="3750"/>
                            </p:stCondLst>
                            <p:childTnLst>
                              <p:par>
                                <p:cTn id="17" presetID="22" presetClass="entr" presetSubtype="8" fill="hold"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DC0DE2-2314-4BED-8AE2-03AE89CCAD74}"/>
              </a:ext>
            </a:extLst>
          </p:cNvPr>
          <p:cNvSpPr>
            <a:spLocks noGrp="1"/>
          </p:cNvSpPr>
          <p:nvPr>
            <p:ph type="title"/>
          </p:nvPr>
        </p:nvSpPr>
        <p:spPr>
          <a:xfrm>
            <a:off x="580748" y="107674"/>
            <a:ext cx="10515600" cy="780094"/>
          </a:xfrm>
        </p:spPr>
        <p:txBody>
          <a:bodyPr/>
          <a:lstStyle/>
          <a:p>
            <a:r>
              <a:rPr lang="sl-SI" dirty="0"/>
              <a:t>PLAŠČ IN MREŽA PRAVOKOTNE ŠKATLICE</a:t>
            </a:r>
          </a:p>
        </p:txBody>
      </p:sp>
      <p:pic>
        <p:nvPicPr>
          <p:cNvPr id="4" name="Slika 3" descr="Slika, ki vsebuje besede lesen, hladilnik, škatla, sedeče&#10;&#10;Opis je samodejno ustvarjen">
            <a:extLst>
              <a:ext uri="{FF2B5EF4-FFF2-40B4-BE49-F238E27FC236}">
                <a16:creationId xmlns:a16="http://schemas.microsoft.com/office/drawing/2014/main" id="{5DDA3957-3622-451C-A403-FC54AA7990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32126" y="1891587"/>
            <a:ext cx="5069149" cy="4380485"/>
          </a:xfrm>
          <a:prstGeom prst="rect">
            <a:avLst/>
          </a:prstGeom>
          <a:ln>
            <a:noFill/>
          </a:ln>
          <a:effectLst>
            <a:outerShdw blurRad="292100" dist="139700" dir="2700000" algn="tl" rotWithShape="0">
              <a:srgbClr val="333333">
                <a:alpha val="65000"/>
              </a:srgbClr>
            </a:outerShdw>
          </a:effectLst>
        </p:spPr>
      </p:pic>
      <p:pic>
        <p:nvPicPr>
          <p:cNvPr id="6" name="Slika 5">
            <a:extLst>
              <a:ext uri="{FF2B5EF4-FFF2-40B4-BE49-F238E27FC236}">
                <a16:creationId xmlns:a16="http://schemas.microsoft.com/office/drawing/2014/main" id="{BC62ED6D-62AF-4B04-A1A9-086FEDBC6F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703762" y="1891587"/>
            <a:ext cx="4702738" cy="4380485"/>
          </a:xfrm>
          <a:prstGeom prst="rect">
            <a:avLst/>
          </a:prstGeom>
          <a:ln>
            <a:noFill/>
          </a:ln>
          <a:effectLst>
            <a:outerShdw blurRad="292100" dist="139700" dir="2700000" algn="tl" rotWithShape="0">
              <a:srgbClr val="333333">
                <a:alpha val="65000"/>
              </a:srgbClr>
            </a:outerShdw>
          </a:effectLst>
        </p:spPr>
      </p:pic>
      <p:sp>
        <p:nvSpPr>
          <p:cNvPr id="7" name="PoljeZBesedilom 6">
            <a:extLst>
              <a:ext uri="{FF2B5EF4-FFF2-40B4-BE49-F238E27FC236}">
                <a16:creationId xmlns:a16="http://schemas.microsoft.com/office/drawing/2014/main" id="{753286FD-9EEB-4002-A9E0-B0032AC85B19}"/>
              </a:ext>
            </a:extLst>
          </p:cNvPr>
          <p:cNvSpPr txBox="1"/>
          <p:nvPr/>
        </p:nvSpPr>
        <p:spPr>
          <a:xfrm>
            <a:off x="7260828" y="964096"/>
            <a:ext cx="3639845" cy="646331"/>
          </a:xfrm>
          <a:prstGeom prst="rect">
            <a:avLst/>
          </a:prstGeom>
          <a:solidFill>
            <a:srgbClr val="4472C4">
              <a:alpha val="34902"/>
            </a:srgbClr>
          </a:solidFill>
        </p:spPr>
        <p:txBody>
          <a:bodyPr wrap="square" rtlCol="0">
            <a:spAutoFit/>
          </a:bodyPr>
          <a:lstStyle/>
          <a:p>
            <a:r>
              <a:rPr lang="sl-SI" dirty="0"/>
              <a:t>Plašč škatlice je osrednji del mreže, brez zavihkov in pokrovčkov.</a:t>
            </a:r>
          </a:p>
        </p:txBody>
      </p:sp>
      <p:sp>
        <p:nvSpPr>
          <p:cNvPr id="8" name="Pravokotnik 7">
            <a:extLst>
              <a:ext uri="{FF2B5EF4-FFF2-40B4-BE49-F238E27FC236}">
                <a16:creationId xmlns:a16="http://schemas.microsoft.com/office/drawing/2014/main" id="{B7A5EE66-8983-42FA-9635-B2044393DE09}"/>
              </a:ext>
            </a:extLst>
          </p:cNvPr>
          <p:cNvSpPr/>
          <p:nvPr/>
        </p:nvSpPr>
        <p:spPr>
          <a:xfrm>
            <a:off x="6773661" y="2814222"/>
            <a:ext cx="3923932" cy="2441360"/>
          </a:xfrm>
          <a:prstGeom prst="rect">
            <a:avLst/>
          </a:prstGeom>
          <a:solidFill>
            <a:srgbClr val="4472C4">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3760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8"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par>
                          <p:cTn id="12" fill="hold">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3750"/>
                            </p:stCondLst>
                            <p:childTnLst>
                              <p:par>
                                <p:cTn id="17" presetID="22" presetClass="entr" presetSubtype="8" fill="hold" grpId="0" nodeType="after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750"/>
                                        <p:tgtEl>
                                          <p:spTgt spid="8"/>
                                        </p:tgtEl>
                                      </p:cBhvr>
                                    </p:animEffect>
                                  </p:childTnLst>
                                </p:cTn>
                              </p:par>
                            </p:childTnLst>
                          </p:cTn>
                        </p:par>
                        <p:par>
                          <p:cTn id="20" fill="hold">
                            <p:stCondLst>
                              <p:cond delay="5000"/>
                            </p:stCondLst>
                            <p:childTnLst>
                              <p:par>
                                <p:cTn id="21" presetID="22" presetClass="entr" presetSubtype="8"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F2EC7C-9AFF-455D-8ABD-940D359068F0}"/>
              </a:ext>
            </a:extLst>
          </p:cNvPr>
          <p:cNvSpPr>
            <a:spLocks noGrp="1"/>
          </p:cNvSpPr>
          <p:nvPr>
            <p:ph type="title"/>
          </p:nvPr>
        </p:nvSpPr>
        <p:spPr>
          <a:xfrm>
            <a:off x="106532" y="265307"/>
            <a:ext cx="11247268" cy="611419"/>
          </a:xfrm>
        </p:spPr>
        <p:txBody>
          <a:bodyPr>
            <a:normAutofit/>
          </a:bodyPr>
          <a:lstStyle/>
          <a:p>
            <a:pPr algn="ctr"/>
            <a:r>
              <a:rPr lang="sl-SI" sz="3200" b="1" dirty="0">
                <a:effectLst>
                  <a:outerShdw blurRad="38100" dist="38100" dir="2700000" algn="tl">
                    <a:srgbClr val="000000">
                      <a:alpha val="43137"/>
                    </a:srgbClr>
                  </a:outerShdw>
                </a:effectLst>
              </a:rPr>
              <a:t>RISANJE SKICE MREŽE EMBALAŽNE ŠKATLICE ZA MANJŠI PREDMET</a:t>
            </a:r>
          </a:p>
        </p:txBody>
      </p:sp>
      <p:sp>
        <p:nvSpPr>
          <p:cNvPr id="3" name="PoljeZBesedilom 2">
            <a:extLst>
              <a:ext uri="{FF2B5EF4-FFF2-40B4-BE49-F238E27FC236}">
                <a16:creationId xmlns:a16="http://schemas.microsoft.com/office/drawing/2014/main" id="{4B2039B4-9501-473D-AF87-0149002B660F}"/>
              </a:ext>
            </a:extLst>
          </p:cNvPr>
          <p:cNvSpPr txBox="1"/>
          <p:nvPr/>
        </p:nvSpPr>
        <p:spPr>
          <a:xfrm>
            <a:off x="2308194" y="800758"/>
            <a:ext cx="7084381" cy="830997"/>
          </a:xfrm>
          <a:prstGeom prst="rect">
            <a:avLst/>
          </a:prstGeom>
          <a:noFill/>
        </p:spPr>
        <p:txBody>
          <a:bodyPr wrap="square" rtlCol="0">
            <a:spAutoFit/>
          </a:bodyPr>
          <a:lstStyle/>
          <a:p>
            <a:r>
              <a:rPr lang="sl-SI" sz="2400" dirty="0"/>
              <a:t>Ponovi pravila, ki veljajo za risanje tehnične skice! </a:t>
            </a:r>
          </a:p>
          <a:p>
            <a:r>
              <a:rPr lang="sl-SI" sz="2400" dirty="0"/>
              <a:t>Če je potrebno, preberi  zapise in si oglej skice v zvezku!</a:t>
            </a:r>
          </a:p>
        </p:txBody>
      </p:sp>
      <p:pic>
        <p:nvPicPr>
          <p:cNvPr id="8" name="Slika 7">
            <a:extLst>
              <a:ext uri="{FF2B5EF4-FFF2-40B4-BE49-F238E27FC236}">
                <a16:creationId xmlns:a16="http://schemas.microsoft.com/office/drawing/2014/main" id="{A4DE6740-19A5-4E32-9990-E67CCC99F0C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a:xfrm>
            <a:off x="653383" y="1686758"/>
            <a:ext cx="5840498" cy="4299751"/>
          </a:xfrm>
          <a:prstGeom prst="rect">
            <a:avLst/>
          </a:prstGeom>
        </p:spPr>
      </p:pic>
      <p:sp>
        <p:nvSpPr>
          <p:cNvPr id="9" name="PoljeZBesedilom 8">
            <a:extLst>
              <a:ext uri="{FF2B5EF4-FFF2-40B4-BE49-F238E27FC236}">
                <a16:creationId xmlns:a16="http://schemas.microsoft.com/office/drawing/2014/main" id="{29BE9E18-AE88-4D77-B82B-D386DF9F55D0}"/>
              </a:ext>
            </a:extLst>
          </p:cNvPr>
          <p:cNvSpPr txBox="1"/>
          <p:nvPr/>
        </p:nvSpPr>
        <p:spPr>
          <a:xfrm>
            <a:off x="6462843" y="2517812"/>
            <a:ext cx="4254191" cy="3539430"/>
          </a:xfrm>
          <a:prstGeom prst="rect">
            <a:avLst/>
          </a:prstGeom>
          <a:noFill/>
        </p:spPr>
        <p:txBody>
          <a:bodyPr wrap="square" rtlCol="0">
            <a:spAutoFit/>
          </a:bodyPr>
          <a:lstStyle/>
          <a:p>
            <a:pPr marL="457200" indent="-457200">
              <a:buFont typeface="Arial" panose="020B0604020202020204" pitchFamily="34" charset="0"/>
              <a:buChar char="•"/>
            </a:pPr>
            <a:r>
              <a:rPr lang="sl-SI" sz="2800" b="1" dirty="0"/>
              <a:t>prostoročna risba,</a:t>
            </a:r>
          </a:p>
          <a:p>
            <a:pPr marL="457200" indent="-457200">
              <a:buFont typeface="Arial" panose="020B0604020202020204" pitchFamily="34" charset="0"/>
              <a:buChar char="•"/>
            </a:pPr>
            <a:r>
              <a:rPr lang="sl-SI" sz="2800" b="1" dirty="0"/>
              <a:t>ni v merilu,</a:t>
            </a:r>
          </a:p>
          <a:p>
            <a:pPr marL="457200" indent="-457200">
              <a:buFont typeface="Arial" panose="020B0604020202020204" pitchFamily="34" charset="0"/>
              <a:buChar char="•"/>
            </a:pPr>
            <a:r>
              <a:rPr lang="sl-SI" sz="2800" b="1" dirty="0">
                <a:solidFill>
                  <a:srgbClr val="FF0000"/>
                </a:solidFill>
              </a:rPr>
              <a:t>dolžine robov na risbi morajo biti sorazmerne z dolžinami robov na predmetu,</a:t>
            </a:r>
          </a:p>
          <a:p>
            <a:pPr marL="457200" indent="-457200">
              <a:buFont typeface="Arial" panose="020B0604020202020204" pitchFamily="34" charset="0"/>
              <a:buChar char="•"/>
            </a:pPr>
            <a:r>
              <a:rPr lang="sl-SI" sz="2800" b="1" dirty="0"/>
              <a:t>narisana po pravilih tehničnega risanja</a:t>
            </a:r>
          </a:p>
        </p:txBody>
      </p:sp>
    </p:spTree>
    <p:extLst>
      <p:ext uri="{BB962C8B-B14F-4D97-AF65-F5344CB8AC3E}">
        <p14:creationId xmlns:p14="http://schemas.microsoft.com/office/powerpoint/2010/main" val="2714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1250"/>
                            </p:stCondLst>
                            <p:childTnLst>
                              <p:par>
                                <p:cTn id="9" presetID="22" presetClass="entr" presetSubtype="8"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500"/>
                                        <p:tgtEl>
                                          <p:spTgt spid="9">
                                            <p:txEl>
                                              <p:pRg st="1" end="1"/>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wipe(left)">
                                      <p:cBhvr>
                                        <p:cTn id="26" dur="500"/>
                                        <p:tgtEl>
                                          <p:spTgt spid="9">
                                            <p:txEl>
                                              <p:pRg st="2" end="2"/>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wipe(left)">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4B2039B4-9501-473D-AF87-0149002B660F}"/>
              </a:ext>
            </a:extLst>
          </p:cNvPr>
          <p:cNvSpPr txBox="1"/>
          <p:nvPr/>
        </p:nvSpPr>
        <p:spPr>
          <a:xfrm>
            <a:off x="473476" y="749655"/>
            <a:ext cx="10942468" cy="923330"/>
          </a:xfrm>
          <a:prstGeom prst="rect">
            <a:avLst/>
          </a:prstGeom>
          <a:noFill/>
        </p:spPr>
        <p:txBody>
          <a:bodyPr wrap="square" rtlCol="0">
            <a:spAutoFit/>
          </a:bodyPr>
          <a:lstStyle/>
          <a:p>
            <a:r>
              <a:rPr lang="sl-SI" dirty="0"/>
              <a:t>Izberi manjši predmet, za katerega boš narisal mrežo embalažne škatlice. Skupna dolžina in višina mreže morata biti vsaj za 2 cm manjša od velikosti lista A4. </a:t>
            </a:r>
            <a:r>
              <a:rPr lang="sl-SI" b="1" dirty="0"/>
              <a:t>Načrt mreže bomo kasneje narisali z računalniškim orodjem </a:t>
            </a:r>
            <a:r>
              <a:rPr lang="sl-SI" b="1" dirty="0" err="1"/>
              <a:t>CiciCAD</a:t>
            </a:r>
            <a:r>
              <a:rPr lang="sl-SI" b="1" dirty="0"/>
              <a:t> in natisnili na karton A4</a:t>
            </a:r>
            <a:r>
              <a:rPr lang="sl-SI" dirty="0"/>
              <a:t>. Tako lahko izdelamo celo serijo enakih embalažnih škatlic.</a:t>
            </a:r>
          </a:p>
        </p:txBody>
      </p:sp>
      <p:sp>
        <p:nvSpPr>
          <p:cNvPr id="11" name="Naslov 1">
            <a:extLst>
              <a:ext uri="{FF2B5EF4-FFF2-40B4-BE49-F238E27FC236}">
                <a16:creationId xmlns:a16="http://schemas.microsoft.com/office/drawing/2014/main" id="{288A87FB-F6E0-49D1-9FDF-84CC800DE69B}"/>
              </a:ext>
            </a:extLst>
          </p:cNvPr>
          <p:cNvSpPr>
            <a:spLocks noGrp="1"/>
          </p:cNvSpPr>
          <p:nvPr>
            <p:ph type="title"/>
          </p:nvPr>
        </p:nvSpPr>
        <p:spPr>
          <a:xfrm>
            <a:off x="106532" y="178694"/>
            <a:ext cx="11247268" cy="611419"/>
          </a:xfrm>
        </p:spPr>
        <p:txBody>
          <a:bodyPr>
            <a:normAutofit/>
          </a:bodyPr>
          <a:lstStyle/>
          <a:p>
            <a:pPr algn="ctr"/>
            <a:r>
              <a:rPr lang="sl-SI" sz="3200" b="1" dirty="0">
                <a:effectLst>
                  <a:outerShdw blurRad="38100" dist="38100" dir="2700000" algn="tl">
                    <a:srgbClr val="000000">
                      <a:alpha val="43137"/>
                    </a:srgbClr>
                  </a:outerShdw>
                </a:effectLst>
              </a:rPr>
              <a:t>RISANJE SKICE MREŽE EMBALAŽNE ŠKATLICE ZA MANJŠI PREDMET</a:t>
            </a:r>
          </a:p>
        </p:txBody>
      </p:sp>
      <p:grpSp>
        <p:nvGrpSpPr>
          <p:cNvPr id="12" name="Skupina 11">
            <a:extLst>
              <a:ext uri="{FF2B5EF4-FFF2-40B4-BE49-F238E27FC236}">
                <a16:creationId xmlns:a16="http://schemas.microsoft.com/office/drawing/2014/main" id="{975954D7-573C-4434-AB9A-0AF1CA3C1A82}"/>
              </a:ext>
            </a:extLst>
          </p:cNvPr>
          <p:cNvGrpSpPr>
            <a:grpSpLocks noChangeAspect="1"/>
          </p:cNvGrpSpPr>
          <p:nvPr/>
        </p:nvGrpSpPr>
        <p:grpSpPr>
          <a:xfrm>
            <a:off x="3013446" y="2155657"/>
            <a:ext cx="6013833" cy="4252205"/>
            <a:chOff x="648071" y="514905"/>
            <a:chExt cx="10692000" cy="7560000"/>
          </a:xfrm>
        </p:grpSpPr>
        <p:sp>
          <p:nvSpPr>
            <p:cNvPr id="10" name="Pravokotnik 9">
              <a:extLst>
                <a:ext uri="{FF2B5EF4-FFF2-40B4-BE49-F238E27FC236}">
                  <a16:creationId xmlns:a16="http://schemas.microsoft.com/office/drawing/2014/main" id="{DC201FD0-C316-441A-AB07-5C9C3D300384}"/>
                </a:ext>
              </a:extLst>
            </p:cNvPr>
            <p:cNvSpPr>
              <a:spLocks noChangeAspect="1"/>
            </p:cNvSpPr>
            <p:nvPr/>
          </p:nvSpPr>
          <p:spPr>
            <a:xfrm>
              <a:off x="648071" y="514905"/>
              <a:ext cx="10692000" cy="7560000"/>
            </a:xfrm>
            <a:prstGeom prst="rect">
              <a:avLst/>
            </a:prstGeom>
            <a:solidFill>
              <a:schemeClr val="bg1">
                <a:lumMod val="9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Pravokotnik 12">
              <a:extLst>
                <a:ext uri="{FF2B5EF4-FFF2-40B4-BE49-F238E27FC236}">
                  <a16:creationId xmlns:a16="http://schemas.microsoft.com/office/drawing/2014/main" id="{3CBA13C8-4D9F-4614-957A-622FEBD54921}"/>
                </a:ext>
              </a:extLst>
            </p:cNvPr>
            <p:cNvSpPr>
              <a:spLocks noChangeAspect="1"/>
            </p:cNvSpPr>
            <p:nvPr/>
          </p:nvSpPr>
          <p:spPr>
            <a:xfrm>
              <a:off x="1143371" y="883205"/>
              <a:ext cx="9673720" cy="6840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pSp>
      <p:sp>
        <p:nvSpPr>
          <p:cNvPr id="14" name="PoljeZBesedilom 13">
            <a:extLst>
              <a:ext uri="{FF2B5EF4-FFF2-40B4-BE49-F238E27FC236}">
                <a16:creationId xmlns:a16="http://schemas.microsoft.com/office/drawing/2014/main" id="{34FDF1FB-BD09-4962-839E-561ABAA7EB05}"/>
              </a:ext>
            </a:extLst>
          </p:cNvPr>
          <p:cNvSpPr txBox="1"/>
          <p:nvPr/>
        </p:nvSpPr>
        <p:spPr>
          <a:xfrm>
            <a:off x="5591175" y="1825458"/>
            <a:ext cx="957313" cy="369332"/>
          </a:xfrm>
          <a:prstGeom prst="rect">
            <a:avLst/>
          </a:prstGeom>
          <a:noFill/>
        </p:spPr>
        <p:txBody>
          <a:bodyPr wrap="none" rtlCol="0">
            <a:spAutoFit/>
          </a:bodyPr>
          <a:lstStyle/>
          <a:p>
            <a:r>
              <a:rPr lang="sl-SI" dirty="0"/>
              <a:t>297 mm</a:t>
            </a:r>
          </a:p>
        </p:txBody>
      </p:sp>
      <p:sp>
        <p:nvSpPr>
          <p:cNvPr id="16" name="PoljeZBesedilom 15">
            <a:extLst>
              <a:ext uri="{FF2B5EF4-FFF2-40B4-BE49-F238E27FC236}">
                <a16:creationId xmlns:a16="http://schemas.microsoft.com/office/drawing/2014/main" id="{96D63A16-AA9B-42FF-8435-25E3BEEB7493}"/>
              </a:ext>
            </a:extLst>
          </p:cNvPr>
          <p:cNvSpPr txBox="1"/>
          <p:nvPr/>
        </p:nvSpPr>
        <p:spPr>
          <a:xfrm rot="16200000">
            <a:off x="2343149" y="3835233"/>
            <a:ext cx="957313" cy="369332"/>
          </a:xfrm>
          <a:prstGeom prst="rect">
            <a:avLst/>
          </a:prstGeom>
          <a:noFill/>
        </p:spPr>
        <p:txBody>
          <a:bodyPr wrap="none" rtlCol="0">
            <a:spAutoFit/>
          </a:bodyPr>
          <a:lstStyle/>
          <a:p>
            <a:r>
              <a:rPr lang="sl-SI" dirty="0"/>
              <a:t>210 mm</a:t>
            </a:r>
          </a:p>
        </p:txBody>
      </p:sp>
      <p:pic>
        <p:nvPicPr>
          <p:cNvPr id="19" name="Slika 18" descr="Slika, ki vsebuje besede stavba, notranji, opeka, sedeče&#10;&#10;Opis je samodejno ustvarjen">
            <a:extLst>
              <a:ext uri="{FF2B5EF4-FFF2-40B4-BE49-F238E27FC236}">
                <a16:creationId xmlns:a16="http://schemas.microsoft.com/office/drawing/2014/main" id="{62948666-7D2C-4507-A56E-532BC39A2F7C}"/>
              </a:ext>
            </a:extLst>
          </p:cNvPr>
          <p:cNvPicPr preferRelativeResize="0">
            <a:picLocks/>
          </p:cNvPicPr>
          <p:nvPr/>
        </p:nvPicPr>
        <p:blipFill rotWithShape="1">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p:blipFill>
        <p:spPr>
          <a:xfrm>
            <a:off x="3305175" y="2415442"/>
            <a:ext cx="5381625" cy="3747234"/>
          </a:xfrm>
          <a:prstGeom prst="rect">
            <a:avLst/>
          </a:prstGeom>
          <a:ln>
            <a:noFill/>
          </a:ln>
          <a:effectLst>
            <a:outerShdw blurRad="292100" dist="139700" dir="2700000" algn="tl" rotWithShape="0">
              <a:srgbClr val="333333">
                <a:alpha val="65000"/>
              </a:srgbClr>
            </a:outerShdw>
          </a:effectLst>
        </p:spPr>
      </p:pic>
      <p:sp>
        <p:nvSpPr>
          <p:cNvPr id="17" name="PoljeZBesedilom 16">
            <a:extLst>
              <a:ext uri="{FF2B5EF4-FFF2-40B4-BE49-F238E27FC236}">
                <a16:creationId xmlns:a16="http://schemas.microsoft.com/office/drawing/2014/main" id="{27504C8A-CBC2-4BD0-9774-634C52DAC12C}"/>
              </a:ext>
            </a:extLst>
          </p:cNvPr>
          <p:cNvSpPr txBox="1"/>
          <p:nvPr/>
        </p:nvSpPr>
        <p:spPr>
          <a:xfrm rot="16200000">
            <a:off x="3028949" y="3835233"/>
            <a:ext cx="957313" cy="369332"/>
          </a:xfrm>
          <a:prstGeom prst="rect">
            <a:avLst/>
          </a:prstGeom>
          <a:noFill/>
        </p:spPr>
        <p:txBody>
          <a:bodyPr wrap="none" rtlCol="0">
            <a:spAutoFit/>
          </a:bodyPr>
          <a:lstStyle/>
          <a:p>
            <a:r>
              <a:rPr lang="sl-SI" dirty="0"/>
              <a:t>190 mm</a:t>
            </a:r>
          </a:p>
        </p:txBody>
      </p:sp>
      <p:sp>
        <p:nvSpPr>
          <p:cNvPr id="18" name="PoljeZBesedilom 17">
            <a:extLst>
              <a:ext uri="{FF2B5EF4-FFF2-40B4-BE49-F238E27FC236}">
                <a16:creationId xmlns:a16="http://schemas.microsoft.com/office/drawing/2014/main" id="{18DC1D8A-FF40-47DE-876F-7939F21681AF}"/>
              </a:ext>
            </a:extLst>
          </p:cNvPr>
          <p:cNvSpPr txBox="1"/>
          <p:nvPr/>
        </p:nvSpPr>
        <p:spPr>
          <a:xfrm>
            <a:off x="5610225" y="2358858"/>
            <a:ext cx="957313" cy="369332"/>
          </a:xfrm>
          <a:prstGeom prst="rect">
            <a:avLst/>
          </a:prstGeom>
          <a:noFill/>
        </p:spPr>
        <p:txBody>
          <a:bodyPr wrap="none" rtlCol="0">
            <a:spAutoFit/>
          </a:bodyPr>
          <a:lstStyle/>
          <a:p>
            <a:r>
              <a:rPr lang="sl-SI" dirty="0"/>
              <a:t>277 mm</a:t>
            </a:r>
          </a:p>
        </p:txBody>
      </p:sp>
      <p:sp>
        <p:nvSpPr>
          <p:cNvPr id="15" name="PoljeZBesedilom 14">
            <a:extLst>
              <a:ext uri="{FF2B5EF4-FFF2-40B4-BE49-F238E27FC236}">
                <a16:creationId xmlns:a16="http://schemas.microsoft.com/office/drawing/2014/main" id="{2CFF7E9D-7A7D-49A6-973D-7DE3617945DB}"/>
              </a:ext>
            </a:extLst>
          </p:cNvPr>
          <p:cNvSpPr txBox="1"/>
          <p:nvPr/>
        </p:nvSpPr>
        <p:spPr>
          <a:xfrm>
            <a:off x="1866900" y="2152650"/>
            <a:ext cx="1019831" cy="1015663"/>
          </a:xfrm>
          <a:prstGeom prst="rect">
            <a:avLst/>
          </a:prstGeom>
          <a:noFill/>
        </p:spPr>
        <p:txBody>
          <a:bodyPr wrap="none" rtlCol="0">
            <a:spAutoFit/>
          </a:bodyPr>
          <a:lstStyle/>
          <a:p>
            <a:r>
              <a:rPr lang="sl-SI" sz="6000" dirty="0"/>
              <a:t>A4</a:t>
            </a:r>
          </a:p>
        </p:txBody>
      </p:sp>
    </p:spTree>
    <p:extLst>
      <p:ext uri="{BB962C8B-B14F-4D97-AF65-F5344CB8AC3E}">
        <p14:creationId xmlns:p14="http://schemas.microsoft.com/office/powerpoint/2010/main" val="32205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750"/>
                                        <p:tgtEl>
                                          <p:spTgt spid="14"/>
                                        </p:tgtEl>
                                      </p:cBhvr>
                                    </p:animEffect>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750"/>
                                        <p:tgtEl>
                                          <p:spTgt spid="19"/>
                                        </p:tgtEl>
                                      </p:cBhvr>
                                    </p:animEffect>
                                  </p:childTnLst>
                                </p:cTn>
                              </p:par>
                            </p:childTnLst>
                          </p:cTn>
                        </p:par>
                        <p:par>
                          <p:cTn id="32" fill="hold">
                            <p:stCondLst>
                              <p:cond delay="525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750"/>
                                        <p:tgtEl>
                                          <p:spTgt spid="17"/>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P spid="16" grpId="0"/>
      <p:bldP spid="17" grpId="0"/>
      <p:bldP spid="18" grpId="0"/>
      <p:bldP spid="15" grpId="0"/>
    </p:bld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801</Words>
  <Application>Microsoft Office PowerPoint</Application>
  <PresentationFormat>Širokozaslonsko</PresentationFormat>
  <Paragraphs>89</Paragraphs>
  <Slides>17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17</vt:i4>
      </vt:variant>
    </vt:vector>
  </HeadingPairs>
  <TitlesOfParts>
    <vt:vector size="21" baseType="lpstr">
      <vt:lpstr>Arial</vt:lpstr>
      <vt:lpstr>Calibri</vt:lpstr>
      <vt:lpstr>Calibri Light</vt:lpstr>
      <vt:lpstr>Officeova tema</vt:lpstr>
      <vt:lpstr>RISANJE SKICE MREŽE EMBALAŽNE ŠKATLE</vt:lpstr>
      <vt:lpstr>VELIKOST EMBALAŽNE ŠKATLICE</vt:lpstr>
      <vt:lpstr>ZGRADBA EMBALAŽNE ŠKATLICE</vt:lpstr>
      <vt:lpstr>MREŽA EMBALAŽNE ŠKATLICE</vt:lpstr>
      <vt:lpstr>PLAŠČ IN MREŽA ŠKATLICE</vt:lpstr>
      <vt:lpstr>EMBALAŽNA ŠKATLICA S PRAVOKOTNIM DNOM IN POKROVČKOM</vt:lpstr>
      <vt:lpstr>PLAŠČ IN MREŽA PRAVOKOTNE ŠKATLICE</vt:lpstr>
      <vt:lpstr>RISANJE SKICE MREŽE EMBALAŽNE ŠKATLICE ZA MANJŠI PREDMET</vt:lpstr>
      <vt:lpstr>RISANJE SKICE MREŽE EMBALAŽNE ŠKATLICE ZA MANJŠI PREDMET</vt:lpstr>
      <vt:lpstr>RISANJE SKICE MREŽE EMBALAŽNE ŠKATLICE ZA MANJŠI PREDMET</vt:lpstr>
      <vt:lpstr>RISANJE SKICE MREŽE EMBALAŽNE ŠKATLICE ZA MANJŠI PREDMET</vt:lpstr>
      <vt:lpstr>Postopek risanja skice mreže embalažne škatlice</vt:lpstr>
      <vt:lpstr>Postopek risanja skice mreže embalažne škatlice</vt:lpstr>
      <vt:lpstr>Postopek risanja skice mreže embalažne škatlice</vt:lpstr>
      <vt:lpstr>Postopek risanja skice mreže embalažne škatlice</vt:lpstr>
      <vt:lpstr>Postopek risanja skice mreže embalažne škatlice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RISANJE SKICE MREŽE EMBALAŽNE ŠKATLE</dc:title>
  <dc:creator>Martin Knuplež</dc:creator>
  <cp:lastModifiedBy>Martin Knuplež</cp:lastModifiedBy>
  <cp:revision>39</cp:revision>
  <dcterms:created xsi:type="dcterms:W3CDTF">2020-03-27T15:20:18Z</dcterms:created>
  <dcterms:modified xsi:type="dcterms:W3CDTF">2020-05-24T08:51:51Z</dcterms:modified>
</cp:coreProperties>
</file>