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8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7C80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032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41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9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196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45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3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25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7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890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255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88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60EA-AA74-4300-9BCD-F111000730B6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884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4.m4a"/><Relationship Id="rId7" Type="http://schemas.openxmlformats.org/officeDocument/2006/relationships/image" Target="../media/image13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5.m4a"/><Relationship Id="rId7" Type="http://schemas.openxmlformats.org/officeDocument/2006/relationships/image" Target="../media/image19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6.m4a"/><Relationship Id="rId7" Type="http://schemas.openxmlformats.org/officeDocument/2006/relationships/image" Target="../media/image24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5616" y="188640"/>
            <a:ext cx="6696744" cy="3024336"/>
          </a:xfrm>
          <a:prstGeom prst="roundRect">
            <a:avLst>
              <a:gd name="adj" fmla="val 48735"/>
            </a:avLst>
          </a:prstGeom>
          <a:ln w="5715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2852" y="542369"/>
            <a:ext cx="63792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b="1" cap="none" spc="0" dirty="0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_HKSCS-ExtB" pitchFamily="18" charset="-120"/>
                <a:ea typeface="MingLiU_HKSCS-ExtB" pitchFamily="18" charset="-120"/>
              </a:rPr>
              <a:t>NADPOMENKE,</a:t>
            </a:r>
          </a:p>
          <a:p>
            <a:pPr algn="ctr"/>
            <a:r>
              <a:rPr lang="sl-SI" sz="7200" b="1" cap="none" spc="0" dirty="0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_HKSCS-ExtB" pitchFamily="18" charset="-120"/>
                <a:ea typeface="MingLiU_HKSCS-ExtB" pitchFamily="18" charset="-120"/>
              </a:rPr>
              <a:t>PODPOMENKE</a:t>
            </a:r>
            <a:endParaRPr lang="en-US" sz="7200" b="1" cap="none" spc="0" dirty="0">
              <a:ln w="10541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_HKSCS-ExtB" pitchFamily="18" charset="-120"/>
              <a:ea typeface="MingLiU_HKSCS-ExtB" pitchFamily="18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3790950" cy="3790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9672" y="3429000"/>
            <a:ext cx="3024336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2699792" y="4077072"/>
            <a:ext cx="1944216" cy="6713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1619672" y="342900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Slovenski jezik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40770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95000"/>
                  </a:schemeClr>
                </a:solidFill>
                <a:latin typeface="Ink Free" pitchFamily="66" charset="0"/>
              </a:rPr>
              <a:t>DZ, str: 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6409878"/>
            <a:ext cx="525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Pripravili Eliza Štromajer in Edita Logar</a:t>
            </a:r>
          </a:p>
        </p:txBody>
      </p:sp>
      <p:pic>
        <p:nvPicPr>
          <p:cNvPr id="13" name="Zvok 12">
            <a:hlinkClick r:id="" action="ppaction://media"/>
            <a:extLst>
              <a:ext uri="{FF2B5EF4-FFF2-40B4-BE49-F238E27FC236}">
                <a16:creationId xmlns:a16="http://schemas.microsoft.com/office/drawing/2014/main" id="{542F58A7-C6E2-4AE1-A22A-91D503C00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3"/>
    </mc:Choice>
    <mc:Fallback xmlns="">
      <p:transition spd="slow" advTm="17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r="15278"/>
          <a:stretch/>
        </p:blipFill>
        <p:spPr>
          <a:xfrm>
            <a:off x="162615" y="2683616"/>
            <a:ext cx="2162111" cy="3163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r="5666"/>
          <a:stretch/>
        </p:blipFill>
        <p:spPr>
          <a:xfrm>
            <a:off x="2253165" y="2972274"/>
            <a:ext cx="2282831" cy="2949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4500" r="4317"/>
          <a:stretch/>
        </p:blipFill>
        <p:spPr>
          <a:xfrm>
            <a:off x="4551364" y="2631299"/>
            <a:ext cx="2347583" cy="340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r="10164"/>
          <a:stretch/>
        </p:blipFill>
        <p:spPr>
          <a:xfrm>
            <a:off x="6856043" y="2789610"/>
            <a:ext cx="2081807" cy="29516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4975" y="2264388"/>
            <a:ext cx="25031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palačinke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33153" y="2301070"/>
            <a:ext cx="2808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s</a:t>
            </a:r>
            <a:r>
              <a:rPr lang="sl-SI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ladkorna pena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4901" y="2292489"/>
            <a:ext cx="22205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torta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418" y="2354788"/>
            <a:ext cx="22205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sladoled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28583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Besede z ožjim pomenom - </a:t>
            </a:r>
            <a:r>
              <a:rPr lang="sl-SI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PODPOMENKE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843" y="446472"/>
            <a:ext cx="88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Besede s širšim pomenom - </a:t>
            </a:r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NADPOMENKE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5856" y="1124744"/>
            <a:ext cx="2220507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5855" y="1275096"/>
            <a:ext cx="22205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SLADICE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pic>
        <p:nvPicPr>
          <p:cNvPr id="18" name="Zvok 17">
            <a:hlinkClick r:id="" action="ppaction://media"/>
            <a:extLst>
              <a:ext uri="{FF2B5EF4-FFF2-40B4-BE49-F238E27FC236}">
                <a16:creationId xmlns:a16="http://schemas.microsoft.com/office/drawing/2014/main" id="{531A74F2-72F9-4A96-A3B3-98720D98EB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91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51"/>
    </mc:Choice>
    <mc:Fallback xmlns="">
      <p:transition spd="slow" advTm="52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11078" r="16011"/>
          <a:stretch/>
        </p:blipFill>
        <p:spPr>
          <a:xfrm>
            <a:off x="179512" y="4016696"/>
            <a:ext cx="1926098" cy="270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9616" r="11993"/>
          <a:stretch/>
        </p:blipFill>
        <p:spPr>
          <a:xfrm>
            <a:off x="2339752" y="3356992"/>
            <a:ext cx="1859704" cy="2254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14002" r="9434"/>
          <a:stretch/>
        </p:blipFill>
        <p:spPr>
          <a:xfrm>
            <a:off x="4003785" y="4016696"/>
            <a:ext cx="2534276" cy="2615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15098" r="3586" b="4135"/>
          <a:stretch/>
        </p:blipFill>
        <p:spPr>
          <a:xfrm>
            <a:off x="6538061" y="3024877"/>
            <a:ext cx="2580893" cy="2586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07" y="3308810"/>
            <a:ext cx="22205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boben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21700" y="2670934"/>
            <a:ext cx="21820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violina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4199456" y="3278108"/>
            <a:ext cx="218208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klavir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6737464" y="2297717"/>
            <a:ext cx="218208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kitara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6227" y="980728"/>
            <a:ext cx="2868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GLASBILA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pic>
        <p:nvPicPr>
          <p:cNvPr id="13" name="Zvok 12">
            <a:hlinkClick r:id="" action="ppaction://media"/>
            <a:extLst>
              <a:ext uri="{FF2B5EF4-FFF2-40B4-BE49-F238E27FC236}">
                <a16:creationId xmlns:a16="http://schemas.microsoft.com/office/drawing/2014/main" id="{BCB08CDA-4B9D-4D43-90B1-FF50CBD49D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9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36"/>
    </mc:Choice>
    <mc:Fallback xmlns="">
      <p:transition spd="slow" advTm="52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5" t="5231" r="11992"/>
          <a:stretch/>
        </p:blipFill>
        <p:spPr>
          <a:xfrm>
            <a:off x="32404" y="4553609"/>
            <a:ext cx="1425224" cy="2186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9982" r="5048"/>
          <a:stretch/>
        </p:blipFill>
        <p:spPr>
          <a:xfrm>
            <a:off x="1561129" y="3742582"/>
            <a:ext cx="1653429" cy="1689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1444" r="5779"/>
          <a:stretch/>
        </p:blipFill>
        <p:spPr>
          <a:xfrm>
            <a:off x="4387517" y="3251090"/>
            <a:ext cx="1800080" cy="199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90" y="4757562"/>
            <a:ext cx="2069229" cy="2069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t="8886" r="16609" b="-605"/>
          <a:stretch/>
        </p:blipFill>
        <p:spPr>
          <a:xfrm>
            <a:off x="5940152" y="4533069"/>
            <a:ext cx="1747195" cy="2227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11626"/>
          <a:stretch/>
        </p:blipFill>
        <p:spPr>
          <a:xfrm>
            <a:off x="7348850" y="2420887"/>
            <a:ext cx="1795150" cy="241969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391090" y="548680"/>
            <a:ext cx="1992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ŽIVALI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9804" y="3651600"/>
            <a:ext cx="17814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morski pes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8281" y="3120063"/>
            <a:ext cx="1519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kača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667377" y="262466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pikapolonica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3" name="Subtitle 11"/>
          <p:cNvSpPr txBox="1">
            <a:spLocks/>
          </p:cNvSpPr>
          <p:nvPr/>
        </p:nvSpPr>
        <p:spPr>
          <a:xfrm>
            <a:off x="6813749" y="1888557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medved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4" name="Subtitle 11"/>
          <p:cNvSpPr txBox="1">
            <a:spLocks/>
          </p:cNvSpPr>
          <p:nvPr/>
        </p:nvSpPr>
        <p:spPr>
          <a:xfrm>
            <a:off x="5648623" y="3892996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čebela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5" name="Subtitle 11"/>
          <p:cNvSpPr txBox="1">
            <a:spLocks/>
          </p:cNvSpPr>
          <p:nvPr/>
        </p:nvSpPr>
        <p:spPr>
          <a:xfrm>
            <a:off x="2771800" y="4141604"/>
            <a:ext cx="188517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rak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pic>
        <p:nvPicPr>
          <p:cNvPr id="17" name="Zvok 16">
            <a:hlinkClick r:id="" action="ppaction://media"/>
            <a:extLst>
              <a:ext uri="{FF2B5EF4-FFF2-40B4-BE49-F238E27FC236}">
                <a16:creationId xmlns:a16="http://schemas.microsoft.com/office/drawing/2014/main" id="{2BE87FD0-6C52-4ADB-B4D3-B43CBF10816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3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58"/>
    </mc:Choice>
    <mc:Fallback xmlns="">
      <p:transition spd="slow" advTm="56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2" grpId="0"/>
      <p:bldP spid="11" grpId="0"/>
      <p:bldP spid="12" grpId="0" build="p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836712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ZELENJAVA</a:t>
            </a:r>
            <a:endParaRPr lang="sl-SI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9251" r="2514"/>
          <a:stretch/>
        </p:blipFill>
        <p:spPr>
          <a:xfrm>
            <a:off x="9988" y="4515972"/>
            <a:ext cx="2232248" cy="2157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7423" r="7241"/>
          <a:stretch/>
        </p:blipFill>
        <p:spPr>
          <a:xfrm>
            <a:off x="1691680" y="3363212"/>
            <a:ext cx="1977849" cy="2236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14185"/>
          <a:stretch/>
        </p:blipFill>
        <p:spPr>
          <a:xfrm>
            <a:off x="3776888" y="4515972"/>
            <a:ext cx="1806247" cy="2327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49" y="2924943"/>
            <a:ext cx="2183507" cy="2183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9"/>
          <a:stretch/>
        </p:blipFill>
        <p:spPr>
          <a:xfrm>
            <a:off x="6622917" y="5108451"/>
            <a:ext cx="2521083" cy="1735044"/>
          </a:xfrm>
          <a:prstGeom prst="rect">
            <a:avLst/>
          </a:prstGeom>
        </p:spPr>
      </p:pic>
      <p:sp>
        <p:nvSpPr>
          <p:cNvPr id="10" name="Subtitle 11"/>
          <p:cNvSpPr txBox="1">
            <a:spLocks/>
          </p:cNvSpPr>
          <p:nvPr/>
        </p:nvSpPr>
        <p:spPr>
          <a:xfrm>
            <a:off x="5242586" y="2492896"/>
            <a:ext cx="2760662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paradižnik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1" name="Subtitle 11"/>
          <p:cNvSpPr txBox="1">
            <a:spLocks/>
          </p:cNvSpPr>
          <p:nvPr/>
        </p:nvSpPr>
        <p:spPr>
          <a:xfrm>
            <a:off x="1822698" y="2687374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čebula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3" name="Subtitle 11"/>
          <p:cNvSpPr txBox="1">
            <a:spLocks/>
          </p:cNvSpPr>
          <p:nvPr/>
        </p:nvSpPr>
        <p:spPr>
          <a:xfrm>
            <a:off x="-114120" y="3833881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jajčevec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4" name="Subtitle 11"/>
          <p:cNvSpPr txBox="1">
            <a:spLocks noGrp="1"/>
          </p:cNvSpPr>
          <p:nvPr>
            <p:ph type="subTitle" idx="1"/>
          </p:nvPr>
        </p:nvSpPr>
        <p:spPr>
          <a:xfrm>
            <a:off x="3275856" y="3971304"/>
            <a:ext cx="2469968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korenje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5" name="Subtitle 11"/>
          <p:cNvSpPr txBox="1">
            <a:spLocks/>
          </p:cNvSpPr>
          <p:nvPr/>
        </p:nvSpPr>
        <p:spPr>
          <a:xfrm>
            <a:off x="6842412" y="4499739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česen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pic>
        <p:nvPicPr>
          <p:cNvPr id="16" name="Zvok 15">
            <a:hlinkClick r:id="" action="ppaction://media"/>
            <a:extLst>
              <a:ext uri="{FF2B5EF4-FFF2-40B4-BE49-F238E27FC236}">
                <a16:creationId xmlns:a16="http://schemas.microsoft.com/office/drawing/2014/main" id="{781396CC-5ECA-4890-854E-1CAC4A14F6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8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90"/>
    </mc:Choice>
    <mc:Fallback xmlns="">
      <p:transition spd="slow" advTm="50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10" grpId="0"/>
      <p:bldP spid="11" grpId="0"/>
      <p:bldP spid="13" grpId="0"/>
      <p:bldP spid="14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Rectangle 3"/>
          <p:cNvSpPr/>
          <p:nvPr/>
        </p:nvSpPr>
        <p:spPr>
          <a:xfrm>
            <a:off x="2405268" y="476672"/>
            <a:ext cx="4511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PREVOZNA SREDSTAVA</a:t>
            </a:r>
            <a:endParaRPr lang="sl-SI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2" r="11261" b="19849"/>
          <a:stretch/>
        </p:blipFill>
        <p:spPr>
          <a:xfrm>
            <a:off x="11338" y="5260691"/>
            <a:ext cx="2980647" cy="1571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7" b="12010"/>
          <a:stretch/>
        </p:blipFill>
        <p:spPr>
          <a:xfrm>
            <a:off x="1717155" y="3789040"/>
            <a:ext cx="2638822" cy="1624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3"/>
          <a:stretch/>
        </p:blipFill>
        <p:spPr>
          <a:xfrm>
            <a:off x="4355977" y="4885426"/>
            <a:ext cx="2599786" cy="2033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10713" r="13088"/>
          <a:stretch/>
        </p:blipFill>
        <p:spPr>
          <a:xfrm>
            <a:off x="7418916" y="4437112"/>
            <a:ext cx="1725084" cy="2236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b="11581"/>
          <a:stretch/>
        </p:blipFill>
        <p:spPr>
          <a:xfrm>
            <a:off x="5148064" y="2789825"/>
            <a:ext cx="2458802" cy="1820774"/>
          </a:xfrm>
          <a:prstGeom prst="rect">
            <a:avLst/>
          </a:prstGeom>
        </p:spPr>
      </p:pic>
      <p:sp>
        <p:nvSpPr>
          <p:cNvPr id="10" name="Subtitle 11"/>
          <p:cNvSpPr txBox="1">
            <a:spLocks/>
          </p:cNvSpPr>
          <p:nvPr/>
        </p:nvSpPr>
        <p:spPr>
          <a:xfrm>
            <a:off x="11338" y="4581561"/>
            <a:ext cx="193680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avto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1" name="Subtitle 11"/>
          <p:cNvSpPr txBox="1">
            <a:spLocks noGrp="1"/>
          </p:cNvSpPr>
          <p:nvPr>
            <p:ph type="ctrTitle"/>
          </p:nvPr>
        </p:nvSpPr>
        <p:spPr>
          <a:xfrm>
            <a:off x="2143258" y="3146562"/>
            <a:ext cx="169745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čoln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2" name="Subtitle 11"/>
          <p:cNvSpPr txBox="1">
            <a:spLocks/>
          </p:cNvSpPr>
          <p:nvPr/>
        </p:nvSpPr>
        <p:spPr>
          <a:xfrm>
            <a:off x="4483498" y="4531483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vlak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3" name="Subtitle 11"/>
          <p:cNvSpPr txBox="1">
            <a:spLocks/>
          </p:cNvSpPr>
          <p:nvPr/>
        </p:nvSpPr>
        <p:spPr>
          <a:xfrm>
            <a:off x="5655870" y="2219130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letalo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4" name="Subtitle 11"/>
          <p:cNvSpPr txBox="1">
            <a:spLocks/>
          </p:cNvSpPr>
          <p:nvPr/>
        </p:nvSpPr>
        <p:spPr>
          <a:xfrm>
            <a:off x="7116332" y="3729226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rolka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4FD5C31D-F7A6-4B4C-B7D9-F3780F688B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2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66"/>
    </mc:Choice>
    <mc:Fallback xmlns="">
      <p:transition spd="slow" advTm="5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294" y="1844824"/>
            <a:ext cx="7094106" cy="1152128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OBLAČILA:</a:t>
            </a:r>
            <a:r>
              <a:rPr lang="sl-SI" dirty="0"/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krilo, hlače, majica, plašč in pulover.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540568" y="26043"/>
            <a:ext cx="4260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ZAPIS V ZVEZEK: </a:t>
            </a:r>
            <a:endParaRPr lang="sl-SI" sz="240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3BF0E28-846F-4566-BCF1-7640B303F3C6}"/>
              </a:ext>
            </a:extLst>
          </p:cNvPr>
          <p:cNvSpPr/>
          <p:nvPr/>
        </p:nvSpPr>
        <p:spPr>
          <a:xfrm>
            <a:off x="678294" y="518485"/>
            <a:ext cx="7302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NADPOMENKE IN PODPOMENKE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6DF2EEB-5B79-4D86-A0C5-423E67EB86F2}"/>
              </a:ext>
            </a:extLst>
          </p:cNvPr>
          <p:cNvSpPr txBox="1">
            <a:spLocks/>
          </p:cNvSpPr>
          <p:nvPr/>
        </p:nvSpPr>
        <p:spPr>
          <a:xfrm>
            <a:off x="539552" y="3406890"/>
            <a:ext cx="8102386" cy="2448272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Beseda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b="1" dirty="0">
                <a:solidFill>
                  <a:srgbClr val="00B050"/>
                </a:solidFill>
              </a:rPr>
              <a:t>oblačila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je beseda </a:t>
            </a:r>
            <a:r>
              <a:rPr lang="sl-SI" b="1" dirty="0">
                <a:solidFill>
                  <a:srgbClr val="00B050"/>
                </a:solidFill>
              </a:rPr>
              <a:t>s širšim pomenom </a:t>
            </a:r>
            <a:r>
              <a:rPr lang="sl-SI" dirty="0">
                <a:solidFill>
                  <a:schemeClr val="tx1"/>
                </a:solidFill>
              </a:rPr>
              <a:t>ali nadpomenka.</a:t>
            </a:r>
          </a:p>
          <a:p>
            <a:r>
              <a:rPr lang="sl-SI" dirty="0">
                <a:solidFill>
                  <a:schemeClr val="tx1"/>
                </a:solidFill>
              </a:rPr>
              <a:t>Besede 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krilo</a:t>
            </a:r>
            <a:r>
              <a:rPr lang="sl-SI" dirty="0">
                <a:solidFill>
                  <a:schemeClr val="tx1"/>
                </a:solidFill>
              </a:rPr>
              <a:t>,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hlače</a:t>
            </a:r>
            <a:r>
              <a:rPr lang="sl-SI" dirty="0">
                <a:solidFill>
                  <a:schemeClr val="tx1"/>
                </a:solidFill>
              </a:rPr>
              <a:t>,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majica</a:t>
            </a:r>
            <a:r>
              <a:rPr lang="sl-SI" dirty="0">
                <a:solidFill>
                  <a:schemeClr val="tx1"/>
                </a:solidFill>
              </a:rPr>
              <a:t>,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plašč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in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pulover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so besede 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ožjim pomenom</a:t>
            </a:r>
            <a:r>
              <a:rPr lang="sl-SI" dirty="0">
                <a:solidFill>
                  <a:schemeClr val="tx1"/>
                </a:solidFill>
              </a:rPr>
              <a:t> ali podpomenke.</a:t>
            </a: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5E4F8DD2-2F5E-4769-8B7C-671B096F31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6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1"/>
    </mc:Choice>
    <mc:Fallback xmlns="">
      <p:transition spd="slow" advTm="14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F944C43C-9C49-4D5E-B0E9-8096BA8353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t="11397" r="24021"/>
          <a:stretch/>
        </p:blipFill>
        <p:spPr>
          <a:xfrm>
            <a:off x="0" y="3573016"/>
            <a:ext cx="2304256" cy="3358902"/>
          </a:xfrm>
          <a:prstGeom prst="rect">
            <a:avLst/>
          </a:prstGeom>
        </p:spPr>
      </p:pic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E521FD9A-8AB8-4B3E-B767-E1A8FB0CDF1D}"/>
              </a:ext>
            </a:extLst>
          </p:cNvPr>
          <p:cNvSpPr/>
          <p:nvPr/>
        </p:nvSpPr>
        <p:spPr>
          <a:xfrm>
            <a:off x="2411760" y="1628800"/>
            <a:ext cx="5256584" cy="2808312"/>
          </a:xfrm>
          <a:prstGeom prst="wedgeEllipseCallout">
            <a:avLst>
              <a:gd name="adj1" fmla="val -53316"/>
              <a:gd name="adj2" fmla="val 62832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>
                <a:solidFill>
                  <a:srgbClr val="FFC000"/>
                </a:solidFill>
              </a:rPr>
              <a:t>REŠI NALOGE V DELOVNEM ZVEZKU NA STRANI 57.</a:t>
            </a: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F3B1A9C8-065D-4098-899D-BE35930587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2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4"/>
    </mc:Choice>
    <mc:Fallback xmlns="">
      <p:transition spd="slow" advTm="13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8|1.8|2.2|6.5|14.8|12.5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7|1.1|2.4|1.2|1.8|1.9|1.5|2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|1.1|1.8|1.5|1.7|1.8|1.4|2.4|2.1|1.6|1.8|2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7.2|1.1|1.4|1.1|1.8|1.2|1.6|1.4|1.9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3.8|1.5|2|1.3|2|1.4|2.5|2|1.9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3.8|1.5|2|1.3|2|1.4|2.5|2|1.9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116</Words>
  <Application>Microsoft Office PowerPoint</Application>
  <PresentationFormat>Diaprojekcija na zaslonu (4:3)</PresentationFormat>
  <Paragraphs>42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MingLiU_HKSCS-ExtB</vt:lpstr>
      <vt:lpstr>Arial</vt:lpstr>
      <vt:lpstr>Calibri</vt:lpstr>
      <vt:lpstr>Comic Sans MS</vt:lpstr>
      <vt:lpstr>Ink Free</vt:lpstr>
      <vt:lpstr>Sitka Display</vt:lpstr>
      <vt:lpstr>Office Theme</vt:lpstr>
      <vt:lpstr>PowerPointova predstavitev</vt:lpstr>
      <vt:lpstr>sladkorna pena</vt:lpstr>
      <vt:lpstr>violina</vt:lpstr>
      <vt:lpstr>ŽIVALI</vt:lpstr>
      <vt:lpstr>PowerPointova predstavitev</vt:lpstr>
      <vt:lpstr>čoln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</dc:creator>
  <cp:lastModifiedBy>Edita Logar</cp:lastModifiedBy>
  <cp:revision>21</cp:revision>
  <dcterms:created xsi:type="dcterms:W3CDTF">2020-04-21T12:49:52Z</dcterms:created>
  <dcterms:modified xsi:type="dcterms:W3CDTF">2021-04-06T20:12:08Z</dcterms:modified>
</cp:coreProperties>
</file>