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5" r:id="rId5"/>
    <p:sldId id="269" r:id="rId6"/>
    <p:sldId id="290" r:id="rId7"/>
    <p:sldId id="274" r:id="rId8"/>
    <p:sldId id="276" r:id="rId9"/>
    <p:sldId id="277" r:id="rId10"/>
    <p:sldId id="278" r:id="rId11"/>
    <p:sldId id="279" r:id="rId12"/>
    <p:sldId id="283" r:id="rId13"/>
    <p:sldId id="285" r:id="rId14"/>
    <p:sldId id="287" r:id="rId15"/>
    <p:sldId id="289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496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892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841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2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6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729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748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06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53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8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780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7A45-5901-423A-BB67-8487F849D596}" type="datetimeFigureOut">
              <a:rPr lang="sl-SI" smtClean="0"/>
              <a:t>7. 12. 2020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D057-C256-4AB3-BB69-043166C1A1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5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31"/>
            <a:ext cx="12192000" cy="6977062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49083" y="1718913"/>
            <a:ext cx="9144000" cy="4016724"/>
          </a:xfrm>
        </p:spPr>
        <p:txBody>
          <a:bodyPr>
            <a:noAutofit/>
          </a:bodyPr>
          <a:lstStyle/>
          <a:p>
            <a:r>
              <a:rPr lang="sl-SI" sz="8000" dirty="0">
                <a:solidFill>
                  <a:srgbClr val="FF0000"/>
                </a:solidFill>
                <a:latin typeface="Snap ITC" panose="04040A07060A02020202" pitchFamily="82" charset="0"/>
              </a:rPr>
              <a:t>PRAZNIKI in OBIČAJI V DECEMBRU</a:t>
            </a:r>
          </a:p>
        </p:txBody>
      </p:sp>
    </p:spTree>
    <p:extLst>
      <p:ext uri="{BB962C8B-B14F-4D97-AF65-F5344CB8AC3E}">
        <p14:creationId xmlns:p14="http://schemas.microsoft.com/office/powerpoint/2010/main" val="41533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92D050"/>
                </a:solidFill>
                <a:latin typeface="Snap ITC" panose="04040A07060A02020202" pitchFamily="82" charset="0"/>
              </a:rPr>
              <a:t> 28. december - TEPEŽNI DAN</a:t>
            </a:r>
            <a:endParaRPr lang="sl-SI" dirty="0">
              <a:solidFill>
                <a:srgbClr val="92D050"/>
              </a:solidFill>
              <a:latin typeface="Snap ITC" panose="04040A07060A02020202" pitchFamily="82" charset="0"/>
            </a:endParaRPr>
          </a:p>
        </p:txBody>
      </p:sp>
      <p:pic>
        <p:nvPicPr>
          <p:cNvPr id="4" name="Picture 2" descr="C:\Users\Teo\AppData\Local\Microsoft\Windows\Temporary Internet Files\Content.IE5\BJ2AQW7Z\MC900014754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0182" y="1966589"/>
            <a:ext cx="3943927" cy="33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932" y="2523397"/>
            <a:ext cx="4682134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6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9255" y="848807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chemeClr val="accent4">
                    <a:lumMod val="50000"/>
                  </a:schemeClr>
                </a:solidFill>
                <a:latin typeface="Snap ITC" panose="04040A07060A02020202" pitchFamily="82" charset="0"/>
              </a:rPr>
              <a:t>31. december - SILVESTROVO</a:t>
            </a:r>
            <a:endParaRPr lang="sl-SI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73" y="2174370"/>
            <a:ext cx="4036290" cy="4036290"/>
          </a:xfrm>
        </p:spPr>
      </p:pic>
    </p:spTree>
    <p:extLst>
      <p:ext uri="{BB962C8B-B14F-4D97-AF65-F5344CB8AC3E}">
        <p14:creationId xmlns:p14="http://schemas.microsoft.com/office/powerpoint/2010/main" val="39439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0927" y="500062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chemeClr val="accent4">
                    <a:lumMod val="50000"/>
                  </a:schemeClr>
                </a:solidFill>
                <a:latin typeface="Snap ITC" panose="04040A07060A02020202" pitchFamily="82" charset="0"/>
              </a:rPr>
              <a:t>  </a:t>
            </a:r>
            <a:r>
              <a:rPr lang="sl-SI" b="1" dirty="0">
                <a:solidFill>
                  <a:srgbClr val="FF33CC"/>
                </a:solidFill>
                <a:latin typeface="Snap ITC" panose="04040A07060A02020202" pitchFamily="82" charset="0"/>
              </a:rPr>
              <a:t>1. januar – NOVO LETO</a:t>
            </a:r>
            <a:endParaRPr lang="sl-SI" dirty="0">
              <a:solidFill>
                <a:srgbClr val="FF33CC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15291" y="1668607"/>
            <a:ext cx="10515600" cy="4351338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  <a:t>DELA PROST DAN</a:t>
            </a: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  <a:latin typeface="Snap ITC" panose="04040A07060A02020202" pitchFamily="82" charset="0"/>
            </a:endParaRPr>
          </a:p>
          <a:p>
            <a:pPr marL="0" lvl="0" indent="0">
              <a:buNone/>
            </a:pPr>
            <a: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  <a:t>V starih časih so okoli novega leta hodili </a:t>
            </a:r>
          </a:p>
          <a:p>
            <a:pPr marL="0" lvl="0" indent="0">
              <a:buNone/>
            </a:pPr>
            <a: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  <a:t>koledniki in peli ter želeli zdravja, sreče in </a:t>
            </a:r>
          </a:p>
          <a:p>
            <a:pPr marL="0" lvl="0" indent="0">
              <a:buNone/>
            </a:pPr>
            <a: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  <a:t>dobre letine. Prinašali so srečo in peli pesmi. </a:t>
            </a:r>
          </a:p>
          <a:p>
            <a:pPr marL="0" lvl="0" indent="0">
              <a:buNone/>
            </a:pPr>
            <a: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  <a:t>Ena izmed njih je bila:</a:t>
            </a:r>
          </a:p>
          <a:p>
            <a:endParaRPr lang="sl-SI" dirty="0">
              <a:solidFill>
                <a:srgbClr val="0070C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3" y="188641"/>
            <a:ext cx="7125113" cy="924475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620689"/>
            <a:ext cx="8496944" cy="56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 </a:t>
            </a: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i="1" dirty="0">
                <a:solidFill>
                  <a:schemeClr val="tx2"/>
                </a:solidFill>
                <a:latin typeface="Snap ITC" panose="04040A07060A02020202" pitchFamily="82" charset="0"/>
              </a:rPr>
              <a:t>Veselje vam darujemo,</a:t>
            </a:r>
            <a:endParaRPr lang="sl-SI" dirty="0">
              <a:solidFill>
                <a:schemeClr val="tx2"/>
              </a:solidFill>
              <a:latin typeface="Snap ITC" panose="04040A07060A02020202" pitchFamily="82" charset="0"/>
            </a:endParaRPr>
          </a:p>
          <a:p>
            <a:pPr marL="0" indent="0">
              <a:buNone/>
            </a:pPr>
            <a:r>
              <a:rPr lang="sl-SI" i="1" dirty="0">
                <a:solidFill>
                  <a:schemeClr val="tx2"/>
                </a:solidFill>
                <a:latin typeface="Snap ITC" panose="04040A07060A02020202" pitchFamily="82" charset="0"/>
              </a:rPr>
              <a:t>veselje vam pošiljamo</a:t>
            </a:r>
            <a:endParaRPr lang="sl-SI" dirty="0">
              <a:solidFill>
                <a:schemeClr val="tx2"/>
              </a:solidFill>
              <a:latin typeface="Snap ITC" panose="04040A07060A02020202" pitchFamily="82" charset="0"/>
            </a:endParaRPr>
          </a:p>
          <a:p>
            <a:pPr marL="0" indent="0">
              <a:buNone/>
            </a:pPr>
            <a:r>
              <a:rPr lang="sl-SI" i="1" dirty="0">
                <a:solidFill>
                  <a:schemeClr val="tx2"/>
                </a:solidFill>
                <a:latin typeface="Snap ITC" panose="04040A07060A02020202" pitchFamily="82" charset="0"/>
              </a:rPr>
              <a:t>na sveto mlado leto ...</a:t>
            </a:r>
            <a:endParaRPr lang="sl-SI" dirty="0">
              <a:solidFill>
                <a:schemeClr val="tx2"/>
              </a:solidFill>
              <a:latin typeface="Snap ITC" panose="04040A07060A02020202" pitchFamily="82" charset="0"/>
            </a:endParaRPr>
          </a:p>
          <a:p>
            <a:pPr marL="0" indent="0">
              <a:buNone/>
            </a:pPr>
            <a:r>
              <a:rPr lang="sl-SI" i="1" dirty="0"/>
              <a:t> 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>
                <a:solidFill>
                  <a:schemeClr val="tx2"/>
                </a:solidFill>
                <a:latin typeface="Snap ITC" panose="04040A07060A02020202" pitchFamily="82" charset="0"/>
              </a:rPr>
              <a:t>                           V zameno za pesem</a:t>
            </a:r>
          </a:p>
          <a:p>
            <a:pPr marL="0" indent="0" algn="ctr">
              <a:buNone/>
            </a:pPr>
            <a:r>
              <a:rPr lang="sl-SI" dirty="0">
                <a:solidFill>
                  <a:schemeClr val="tx2"/>
                </a:solidFill>
                <a:latin typeface="Snap ITC" panose="04040A07060A02020202" pitchFamily="82" charset="0"/>
              </a:rPr>
              <a:t>                   in obisk pa so želeli tudi  kaj dobiti.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DEDEK MRAZ-TRETJI DOBRI MOŽ</a:t>
            </a:r>
          </a:p>
        </p:txBody>
      </p:sp>
      <p:pic>
        <p:nvPicPr>
          <p:cNvPr id="11266" name="Picture 2" descr="C:\Users\Teo\AppData\Local\Microsoft\Windows\Temporary Internet Files\Content.IE5\BJ2AQW7Z\MC900410823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056" y="1223532"/>
            <a:ext cx="3816424" cy="26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RJUSKA KOLEDNI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1655" y="2576060"/>
            <a:ext cx="1109649" cy="110964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F3F4ED9-3B52-4B83-AC62-85FC4B10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3130885"/>
            <a:ext cx="3116698" cy="233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5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797" y="565448"/>
            <a:ext cx="7125113" cy="924475"/>
          </a:xfrm>
        </p:spPr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681" y="211015"/>
            <a:ext cx="8712968" cy="5467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 </a:t>
            </a:r>
          </a:p>
          <a:p>
            <a:pPr marL="0" indent="0">
              <a:buNone/>
            </a:pPr>
            <a:endParaRPr lang="sl-SI" sz="2400" dirty="0">
              <a:latin typeface="Snap ITC" panose="04040A07060A02020202" pitchFamily="82" charset="0"/>
            </a:endParaRPr>
          </a:p>
          <a:p>
            <a:pPr marL="0" indent="0">
              <a:buNone/>
            </a:pPr>
            <a:r>
              <a:rPr lang="sl-SI" sz="2400" dirty="0">
                <a:solidFill>
                  <a:srgbClr val="FF0000"/>
                </a:solidFill>
                <a:latin typeface="Snap ITC" panose="04040A07060A02020202" pitchFamily="82" charset="0"/>
              </a:rPr>
              <a:t>Na novoletni dan je bilo potrebno zelo zgodaj vstati, zato da bi bili vso leto zdravi. </a:t>
            </a:r>
          </a:p>
          <a:p>
            <a:pPr marL="0" indent="0">
              <a:buNone/>
            </a:pPr>
            <a:r>
              <a:rPr lang="sl-SI" sz="2400" dirty="0">
                <a:latin typeface="Snap ITC" panose="04040A07060A02020202" pitchFamily="82" charset="0"/>
              </a:rPr>
              <a:t>Na novo leto je moralo biti vse pospravljeno, zato da bi bilo vso leto tako. Nihče se ni smel prepirati ali biti lačen, zato da bi bilo vso leto tako ... </a:t>
            </a:r>
          </a:p>
          <a:p>
            <a:pPr marL="0" indent="0">
              <a:buNone/>
            </a:pPr>
            <a:r>
              <a:rPr lang="sl-SI" sz="2400" dirty="0">
                <a:latin typeface="Snap ITC" panose="04040A07060A02020202" pitchFamily="82" charset="0"/>
              </a:rPr>
              <a:t>Ohranila se je modrost: </a:t>
            </a:r>
            <a:r>
              <a:rPr lang="sl-SI" sz="2400" i="1" dirty="0">
                <a:solidFill>
                  <a:srgbClr val="FF0000"/>
                </a:solidFill>
                <a:latin typeface="Snap ITC" panose="04040A07060A02020202" pitchFamily="82" charset="0"/>
              </a:rPr>
              <a:t>»Kakor na novo leto, tako vse leto.«</a:t>
            </a:r>
            <a:endParaRPr lang="sl-SI" sz="2400" dirty="0">
              <a:solidFill>
                <a:srgbClr val="FF0000"/>
              </a:solidFill>
              <a:latin typeface="Snap ITC" panose="04040A07060A02020202" pitchFamily="82" charset="0"/>
            </a:endParaRPr>
          </a:p>
          <a:p>
            <a:pPr marL="0" indent="0">
              <a:buNone/>
            </a:pPr>
            <a:r>
              <a:rPr lang="sl-SI" sz="2400" dirty="0">
                <a:latin typeface="Snap ITC" panose="04040A07060A02020202" pitchFamily="82" charset="0"/>
              </a:rPr>
              <a:t>Če je bila prva obiskovalka v novem letu ženska, je to prinašalo nesrečo.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73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6983" y="3164090"/>
            <a:ext cx="6624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>
                <a:solidFill>
                  <a:srgbClr val="FFFF00"/>
                </a:solidFill>
              </a:rPr>
              <a:t>PRAZNIKI V DECEMBRU</a:t>
            </a:r>
            <a:endParaRPr lang="sl-SI" sz="3600" dirty="0"/>
          </a:p>
        </p:txBody>
      </p:sp>
      <p:sp>
        <p:nvSpPr>
          <p:cNvPr id="3" name="TextBox 2"/>
          <p:cNvSpPr txBox="1"/>
          <p:nvPr/>
        </p:nvSpPr>
        <p:spPr>
          <a:xfrm rot="20733783">
            <a:off x="1666465" y="142189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BOŽIČ – </a:t>
            </a:r>
          </a:p>
          <a:p>
            <a:r>
              <a:rPr lang="sl-SI" sz="2400" b="1" dirty="0"/>
              <a:t>25. december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96" y="65582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DAN SAMOSTOJNOSTI IN ENOTNOSTI – 26. december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6592" y="23572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7860196" y="237311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8" name="TextBox 7"/>
          <p:cNvSpPr txBox="1"/>
          <p:nvPr/>
        </p:nvSpPr>
        <p:spPr>
          <a:xfrm rot="778634">
            <a:off x="7754994" y="1757100"/>
            <a:ext cx="334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TEPEŽNI DAN – </a:t>
            </a:r>
          </a:p>
          <a:p>
            <a:r>
              <a:rPr lang="sl-SI" sz="2400" b="1" dirty="0"/>
              <a:t>28. december</a:t>
            </a:r>
            <a:br>
              <a:rPr lang="sl-SI" sz="2400" b="1" dirty="0"/>
            </a:br>
            <a:endParaRPr lang="sl-SI" sz="2400" b="1" dirty="0"/>
          </a:p>
        </p:txBody>
      </p:sp>
      <p:sp>
        <p:nvSpPr>
          <p:cNvPr id="9" name="TextBox 8"/>
          <p:cNvSpPr txBox="1"/>
          <p:nvPr/>
        </p:nvSpPr>
        <p:spPr>
          <a:xfrm rot="521161">
            <a:off x="2027548" y="449864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SILVESTROVO – 31. december</a:t>
            </a:r>
          </a:p>
        </p:txBody>
      </p:sp>
      <p:sp>
        <p:nvSpPr>
          <p:cNvPr id="10" name="TextBox 9"/>
          <p:cNvSpPr txBox="1"/>
          <p:nvPr/>
        </p:nvSpPr>
        <p:spPr>
          <a:xfrm rot="20989885">
            <a:off x="7536160" y="4333036"/>
            <a:ext cx="296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NOVO LETO – </a:t>
            </a:r>
          </a:p>
          <a:p>
            <a:r>
              <a:rPr lang="sl-SI" sz="2400" b="1" dirty="0"/>
              <a:t>1. januar</a:t>
            </a:r>
            <a:br>
              <a:rPr lang="sl-SI" sz="2400" b="1" dirty="0"/>
            </a:br>
            <a:endParaRPr lang="sl-SI" sz="2400" b="1" dirty="0"/>
          </a:p>
        </p:txBody>
      </p:sp>
      <p:sp>
        <p:nvSpPr>
          <p:cNvPr id="13" name="Curved Right Arrow 12"/>
          <p:cNvSpPr/>
          <p:nvPr/>
        </p:nvSpPr>
        <p:spPr>
          <a:xfrm>
            <a:off x="2198231" y="3318063"/>
            <a:ext cx="585401" cy="1145607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1819588">
            <a:off x="5930719" y="1408548"/>
            <a:ext cx="571277" cy="1784883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11819588">
            <a:off x="7944877" y="2327406"/>
            <a:ext cx="687271" cy="1048593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8304856">
            <a:off x="6262040" y="3698352"/>
            <a:ext cx="576064" cy="171606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rot="11819588">
            <a:off x="3310179" y="2206249"/>
            <a:ext cx="631729" cy="1003029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20" name="Picture 2" descr="C:\Users\Teo\AppData\Local\Microsoft\Windows\Temporary Internet Files\Content.IE5\S7WC8BUT\MC900435424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753539"/>
            <a:ext cx="1080120" cy="108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896" y="1486816"/>
            <a:ext cx="1197930" cy="72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696536">
            <a:off x="8767808" y="1019809"/>
            <a:ext cx="900793" cy="7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978" y="5277868"/>
            <a:ext cx="1116011" cy="11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C:\Users\Teo\AppData\Local\Microsoft\Windows\Temporary Internet Files\Content.IE5\S7WC8BUT\MC900410591[1].w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462" y="4812094"/>
            <a:ext cx="1482014" cy="15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rved Right Arrow 17"/>
          <p:cNvSpPr/>
          <p:nvPr/>
        </p:nvSpPr>
        <p:spPr>
          <a:xfrm rot="2640938">
            <a:off x="4272680" y="3879569"/>
            <a:ext cx="1257333" cy="671778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821382" y="5163127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400" b="1" dirty="0">
                <a:solidFill>
                  <a:prstClr val="black"/>
                </a:solidFill>
              </a:rPr>
              <a:t>MIKLAVŽ – </a:t>
            </a:r>
          </a:p>
          <a:p>
            <a:pPr lvl="0"/>
            <a:r>
              <a:rPr lang="sl-SI" sz="2400" b="1" dirty="0">
                <a:solidFill>
                  <a:prstClr val="black"/>
                </a:solidFill>
              </a:rPr>
              <a:t>6. december</a:t>
            </a:r>
          </a:p>
        </p:txBody>
      </p:sp>
    </p:spTree>
    <p:extLst>
      <p:ext uri="{BB962C8B-B14F-4D97-AF65-F5344CB8AC3E}">
        <p14:creationId xmlns:p14="http://schemas.microsoft.com/office/powerpoint/2010/main" val="26710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7249" y="1251815"/>
            <a:ext cx="6180442" cy="4093908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Snap ITC" panose="04040A07060A02020202" pitchFamily="82" charset="0"/>
              </a:rPr>
              <a:t>6. DECEMBER – SV. MIKLAVŽ (PRVI DOBRI MOŽ V DECEMBRU)</a:t>
            </a:r>
            <a:br>
              <a:rPr lang="sl-SI" dirty="0">
                <a:solidFill>
                  <a:srgbClr val="FF0000"/>
                </a:solidFill>
                <a:latin typeface="Snap ITC" panose="04040A07060A02020202" pitchFamily="82" charset="0"/>
              </a:rPr>
            </a:br>
            <a:endParaRPr lang="sl-SI" dirty="0"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9DCC4-C19E-4E80-8E16-6D001D02A3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6333" y="892943"/>
            <a:ext cx="3232403" cy="4824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67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75582" y="815926"/>
            <a:ext cx="4994030" cy="1533379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SVETI MIKLAVŽ IMA: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7351" y="2866634"/>
            <a:ext cx="10515600" cy="2830781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ŠKOFOVSKO OPRAVO</a:t>
            </a:r>
          </a:p>
          <a:p>
            <a:pPr algn="ctr"/>
            <a:r>
              <a:rPr lang="sl-SI" b="1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BELO HALJO, ČEZ MAŠNI PLAŠČ</a:t>
            </a:r>
          </a:p>
          <a:p>
            <a:pPr algn="ctr"/>
            <a:r>
              <a:rPr lang="sl-SI" b="1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 POKRIVALO IN BELE ROKAVICE</a:t>
            </a:r>
          </a:p>
          <a:p>
            <a:pPr algn="ctr"/>
            <a:r>
              <a:rPr lang="sl-SI" b="1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JE VISOK, IMA DOLGO BELO BRADO </a:t>
            </a:r>
          </a:p>
          <a:p>
            <a:pPr algn="ctr"/>
            <a:r>
              <a:rPr lang="sl-SI" b="1" dirty="0">
                <a:solidFill>
                  <a:schemeClr val="accent2">
                    <a:lumMod val="50000"/>
                  </a:schemeClr>
                </a:solidFill>
                <a:latin typeface="Snap ITC" panose="04040A07060A02020202" pitchFamily="82" charset="0"/>
              </a:rPr>
              <a:t>V ROKI IMA KNJIGO</a:t>
            </a:r>
          </a:p>
          <a:p>
            <a:endParaRPr lang="sl-SI" b="1" dirty="0">
              <a:solidFill>
                <a:schemeClr val="accent2">
                  <a:lumMod val="50000"/>
                </a:schemeClr>
              </a:solidFill>
              <a:latin typeface="Snap ITC" panose="04040A07060A02020202" pitchFamily="82" charset="0"/>
            </a:endParaRPr>
          </a:p>
          <a:p>
            <a:endParaRPr lang="sl-SI" b="1" dirty="0">
              <a:solidFill>
                <a:schemeClr val="accent2">
                  <a:lumMod val="50000"/>
                </a:schemeClr>
              </a:solidFill>
              <a:latin typeface="Snap ITC" panose="04040A07060A02020202" pitchFamily="82" charset="0"/>
            </a:endParaRPr>
          </a:p>
          <a:p>
            <a:endParaRPr lang="sl-S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0664" y="815926"/>
            <a:ext cx="1575754" cy="2032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6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DARILA NOSI V OČIŠČENE ČEVLJE:</a:t>
            </a:r>
          </a:p>
        </p:txBody>
      </p:sp>
      <p:pic>
        <p:nvPicPr>
          <p:cNvPr id="4" name="Picture 2" descr="C:\Documents and Settings\pouk\Local Settings\Temporary Internet Files\Content.IE5\ECZGX8EL\MCj0439999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9710" y="2723809"/>
            <a:ext cx="1952900" cy="2737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Documents and Settings\pouk\Local Settings\Temporary Internet Files\Content.IE5\GP3BTTUF\MCHH00983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471" y="3429000"/>
            <a:ext cx="2928958" cy="216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značba mesta vsebine 3">
            <a:extLst>
              <a:ext uri="{FF2B5EF4-FFF2-40B4-BE49-F238E27FC236}">
                <a16:creationId xmlns:a16="http://schemas.microsoft.com/office/drawing/2014/main" id="{E8C0D4CE-3AF2-469A-822D-AA52A4FB24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6" t="15791" r="46935" b="7000"/>
          <a:stretch/>
        </p:blipFill>
        <p:spPr>
          <a:xfrm>
            <a:off x="2652646" y="1526824"/>
            <a:ext cx="919089" cy="4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0742" y="1223254"/>
            <a:ext cx="10515600" cy="1325563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  <a:latin typeface="Snap ITC" panose="04040A07060A02020202" pitchFamily="82" charset="0"/>
              </a:rPr>
              <a:t>PARKELJ – SPREMLJEVALEC MIKLAVŽA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034" y="2265863"/>
            <a:ext cx="2605859" cy="4022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60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A680A107-84FB-4372-8790-2FD95E16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627" y="4755534"/>
            <a:ext cx="8318695" cy="1392047"/>
          </a:xfrm>
        </p:spPr>
        <p:txBody>
          <a:bodyPr>
            <a:normAutofit/>
          </a:bodyPr>
          <a:lstStyle/>
          <a:p>
            <a:r>
              <a:rPr lang="sl-SI" sz="6000" b="1" dirty="0">
                <a:solidFill>
                  <a:srgbClr val="FF0000"/>
                </a:solidFill>
              </a:rPr>
              <a:t>25. DECEMBER-BOŽIČ</a:t>
            </a:r>
          </a:p>
        </p:txBody>
      </p:sp>
      <p:pic>
        <p:nvPicPr>
          <p:cNvPr id="4" name="Picture 2" descr="C:\Users\Teo\AppData\Local\Microsoft\Windows\Temporary Internet Files\Content.IE5\S7WC8BUT\MC900436386[1].png">
            <a:extLst>
              <a:ext uri="{FF2B5EF4-FFF2-40B4-BE49-F238E27FC236}">
                <a16:creationId xmlns:a16="http://schemas.microsoft.com/office/drawing/2014/main" id="{3B783747-5FDB-4276-ABC3-2C939CC1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73884" y="307731"/>
            <a:ext cx="360897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eo\AppData\Local\Microsoft\Windows\Temporary Internet Files\Content.IE5\S7WC8BUT\MC900435424[1].wmf">
            <a:extLst>
              <a:ext uri="{FF2B5EF4-FFF2-40B4-BE49-F238E27FC236}">
                <a16:creationId xmlns:a16="http://schemas.microsoft.com/office/drawing/2014/main" id="{F9328452-C3C8-4981-BFC7-B53E00506B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1086" y="406205"/>
            <a:ext cx="397703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7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112" y="554868"/>
            <a:ext cx="3729310" cy="2874132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BOŽIČEK-</a:t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>DRUGI DOBRI MOŽ!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96" y="554868"/>
            <a:ext cx="5313583" cy="5539693"/>
          </a:xfrm>
        </p:spPr>
      </p:pic>
      <p:pic>
        <p:nvPicPr>
          <p:cNvPr id="5" name="MS900431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6379" y="5366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00018" y="3357707"/>
            <a:ext cx="10515600" cy="2091748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0070C0"/>
                </a:solidFill>
                <a:latin typeface="Snap ITC" panose="04040A07060A02020202" pitchFamily="82" charset="0"/>
              </a:rPr>
              <a:t>Prvi korak k samostojni Sloveniji – plebiscit,</a:t>
            </a:r>
            <a:br>
              <a:rPr lang="sl-SI" sz="2800" dirty="0">
                <a:solidFill>
                  <a:srgbClr val="0070C0"/>
                </a:solidFill>
                <a:latin typeface="Snap ITC" panose="04040A07060A02020202" pitchFamily="82" charset="0"/>
              </a:rPr>
            </a:br>
            <a:r>
              <a:rPr lang="sl-SI" sz="2800" dirty="0">
                <a:solidFill>
                  <a:srgbClr val="0070C0"/>
                </a:solidFill>
                <a:latin typeface="Snap ITC" panose="04040A07060A02020202" pitchFamily="82" charset="0"/>
              </a:rPr>
              <a:t>ko se je večina Slovencev odločila živeti v samostojni državi in ne več kot del nekdanje države Jugoslavije (23. 12. 1990).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1782" y="840508"/>
            <a:ext cx="3928732" cy="22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03CB38B4-1755-44E6-9F24-69E0E8E28740}"/>
              </a:ext>
            </a:extLst>
          </p:cNvPr>
          <p:cNvSpPr/>
          <p:nvPr/>
        </p:nvSpPr>
        <p:spPr>
          <a:xfrm>
            <a:off x="1106659" y="1085379"/>
            <a:ext cx="6630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 </a:t>
            </a:r>
            <a:r>
              <a:rPr lang="sl-SI" sz="3200" b="1" dirty="0">
                <a:solidFill>
                  <a:srgbClr val="FF0000"/>
                </a:solidFill>
                <a:latin typeface="Snap ITC" panose="04040A07060A02020202" pitchFamily="82" charset="0"/>
              </a:rPr>
              <a:t>26. december – DAN</a:t>
            </a:r>
            <a:br>
              <a:rPr lang="sl-SI" sz="3200" b="1" dirty="0">
                <a:solidFill>
                  <a:srgbClr val="FF0000"/>
                </a:solidFill>
                <a:latin typeface="Snap ITC" panose="04040A07060A02020202" pitchFamily="82" charset="0"/>
              </a:rPr>
            </a:br>
            <a:r>
              <a:rPr lang="sl-SI" sz="3200" b="1" dirty="0">
                <a:solidFill>
                  <a:srgbClr val="FF0000"/>
                </a:solidFill>
                <a:latin typeface="Snap ITC" panose="04040A07060A02020202" pitchFamily="82" charset="0"/>
              </a:rPr>
              <a:t>SAMOSTOJNOSTI IN ENOTNOSTI</a:t>
            </a:r>
            <a:endParaRPr lang="sl-SI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4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</a:br>
            <a: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  <a:t>Naša država ima svoje državne simbole:</a:t>
            </a:r>
            <a:b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  <a:t>          </a:t>
            </a: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  <a:latin typeface="Snap ITC" panose="04040A07060A02020202" pitchFamily="82" charset="0"/>
            </a:endParaRP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  <a:t>    </a:t>
            </a: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  <a:latin typeface="Snap ITC" panose="04040A07060A02020202" pitchFamily="82" charset="0"/>
            </a:endParaRP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  <a:latin typeface="Snap ITC" panose="04040A07060A02020202" pitchFamily="82" charset="0"/>
            </a:endParaRP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  <a:latin typeface="Snap ITC" panose="04040A07060A02020202" pitchFamily="82" charset="0"/>
            </a:endParaRP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  <a:t>         </a:t>
            </a:r>
          </a:p>
          <a:p>
            <a:pPr marL="0" indent="0" algn="ctr">
              <a:buNone/>
            </a:pPr>
            <a:r>
              <a:rPr lang="sl-SI" dirty="0">
                <a:solidFill>
                  <a:srgbClr val="0070C0"/>
                </a:solidFill>
                <a:latin typeface="Snap ITC" panose="04040A07060A02020202" pitchFamily="82" charset="0"/>
              </a:rPr>
              <a:t>Dobila je tudi prvega predsednika.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AutoShape 2" descr="data:image/png;base64,iVBORw0KGgoAAAANSUhEUgAAAMYAAAD/CAMAAACdMFkKAAABOFBMVEUAXaT////tHCTsAAAAW6P/3QAAVKAAX6gAUZ8AV6EAYKoAT54AWaIAVqEAXqUATJ3wGiD/4QD1FhYAWKfyGBvyGRz3FBEAUKsAV6iUrs4ASZztABDxGR4AVKn0FxftChZdiLm3yN3a4+7b5O7n7fSmu9avwtpxlcDM2OfUKT/x9fmLp8p+nsXkIC368vNFVZVQgLUubayqO2PsYGXLLUhBd7GMRXZWeo70v8G0N1vxm57PLEX32drrNj09Vpf0ysy+M1N6jX+UQnH45eZmTojvi47xq67tc3fYJzucQGxxTINDcpX33uBaUY2sqmLrQEfaxjsraJzhTFaipGjEuFCGlHjv1CCDR3rjzDHvfYG2sFhuh4UATK2gomvQwEbBt1LztLexOV6Tm3LvjpLwn6M0a5lyiIPrWl+BKEDYAAAXiUlEQVR4nNVdaWPauBY14BgbGxtngZAVkoApkBSakmbapmkn3TPdp+n22tfpa6f//x882Vos2ZY3bEjOl2bGUazDXXQkXQmhkC32dnvtbqc5tKzWaDIZj3WE8XgyGbUsa9jsdNu93b2MXytk8lf6O73OwJroqqGqsixVq4qiiZooCqKAAH4E/0NTlGpVkmUV/KI+sQad3k4/kw5MSaO/025aE9lQQd8VkXQ6DkRRAYxUQ55Yzfa0bNLT2OkORpoBPntFS9J7PzQF2MfQRoPuzmxp9DrW2FCl6pT997CpSqoxtjq9WdDY6w7HBrBAIv+JDxH4mTEedpOmgCQ0djqtqpEbA4qLIhnVVieJi8WlsdtpyeoMKFBUVLnV2c2QRr9tKaqkzYwCoaJJqma14ySxSBo7zcmaPDsr+Kgo8tqkGelf4TR6Q1GNl49S8ozVTKuq4jA8gYXQ6FmSrMTsjvYmFQ/xTdycrciSFcKER6NnyQlcSTt/t5qGxuq789hjD3AvmcskkMbOUEoWDqtfPzZSsBAaH78moQ+YVIeBceKnsdfU1aQh3Xht6im8StTN1wnpi4qqN/2Do5dGe2RUk3RoaXXJ1rGm+X4JOPBq7M92dRWE3dJ707S1L/gjSZhUjVE7jMbuUJaT6aSl95+/6I3GA9P89p/G5q2vn2M21z5/vbXZ+M8303zQaOhfPr9PwgM0l+XhLodGe5LMEA4af5vmxefX5sLCu9emuRDXtUR9wTRfv1tYMF9/vjDNvxNHFjDJpO2n0W9KCQ2B0Phmgh4tgA7ZLOImaEHRnQZ2swXzW6r8oMnVZp+h8dehIaUdwBq2KSDeJHCNpTe4FQjztO+WjMO/CI3Tt6WSnu4P2X+r8RF151ciB1/6heh/TMsCQC+V3p46NL6flDaK9fR/afUW6o75MpFvNF7idrdSDZ0OxHpxo3TyvSDsl2rFYrF+L605ls6JT5k/EvBo/HDbnSfLUy70e3XQ+VppXzgp2lh8kZIGcA0TxyoYPDbjttt8TzVL6I4u9BeLTvdPhLc1h8bDdDS0X+bF3z9+Af+40B58/mjGzf9g4Pv4+YF2ATzx14+/L8xf6ab1+kOHRu2tcLhh/7D1oZzq7yhf3jQ2l0B4mC83lzYbS//GbfjvEmi3+dIEgQHavfkSO1MzKH/Ysnu/cSh82rZ/WD5KR0OA6qsB4tTuiBh/3LDbKSA7OOEUvx2L8tGy3fvtT8IjSONZShoQm/810ylc87+xoykI5WeQxiPh9rr9w8qNqWgsPfiWqjub3x6kTVIOyjdW7N6v3xYeOzQ2/qhM8+dEPV13lh6k0fcuKn84kb3+WPju0Kjdn8oaqZ17yrWK8n0nz65/F45LDo07U1ljXqjccWiUToW7kMbJ1aRxAmncFf5yaBSLV5MG7HvpL+EM0tiaLjbmhDLUIqUz4QDSqM+7R+lQhzQOhAKiIaafccwNuohoFDCNxetXkcb1RUJjfzqlPk9gnb4PaLxyctbW86tI47kjcGuvAI3fUyn1uQLr9N+AxpPplPo8gXX6E0AjE6U+HxCdDmhApb4xnVKfD8o3oMC9DWggpT6lxJ0LyveRTrfXqaA2vHkVadyEyvA7oIGU+rUrqA0r1yCNY0ADKfX9q0hjH+l0QCN3pa7nNrASnQ5oYImbV2ws/fvvVMsGIShjgWuvqOes1Dc/f55qEScMWOBSNFIvRkegsbCQag0rGnAhGtPYzkupLy1p9pa5adqb39pS5q6Fdfq2QwNOy7NX6ktff5w3NhvvTPMd+Of8x9eseSCdXjtxaLzNSamL2oW58O3Hx4WFjz++LZgXmZcAYZ3+1qEx3Zp6CDTxAu5h2JsYF2KmJX02yHq6QwMp9T+zz7jKeAFvjC2MU64rhqD8J9bpNg2o1FfyUOrudmuSTdq4KD9bQTrdpoGU+j850Fj9gq3xJf02JRflf7BOt2nkp9TJJu102608uDrdpnGcl1JfOkfbm84/qbdbucA6/dihcQppPM1aG4KBb+Hb1/PXpvn6/CvIuPErwGKi8hStpzs0oFIvZq7UlQdg9Fvd/GGaP8A/jfMHWeeqClxiAzrdpoEWo1cyV+q2FhG0N6bpVBRqmTtVZQXSOHNo5KzUGxcXOUlDV6c7pS/5KvXVly9zSLYOiMClaeSk1JVbt7IfwG1QOt2hUcxLqUNomYspCKzTi4jGyVRlI3MDLhg5QTSwUr9iK1VlV6c7NA63c1Lq+QLp9O1DRONTbko9V2Cd/gnR+F8WZSOzBy4Y+R+i8ROVjVw1Gqhg5Cei8TiTspGZAxeMPEY0cNnIVaNxh+h0WIebk1LPGZROd2jkpdRzBqXTHRq4bOSq0dgiOt2hgZX6VRMjrk6Hpfa4bGTeHUsG0RW4DI2clHqy89exQet0SAMp9XzKRkR9urJIHnDBSJHQeJWnUpeaTSmPv4t1+itCI8+yEVEtFNQ8zOEWjGAaeZaNSM1CIRdzuAUjmMan/MpGRNl+gZyDOXDByCdCI0elbhsjH3PQOh3S+JlFgXcgoDFyMUeF0umQRjYF3kGAxsjFHKSwm9DIrWwEGyMPc7gFI5jGaV4F3tgYeZgDF3afEhp5lY24xsjBHG7BCKaBlPpi1rHhGiMHc5DCbkIjpwJv2hg5mIPS6ehMbD4F3rQxMjeHTut0RGMdOlW2i9GsMbI2B16IXqdo5FLgzRoja3O4hd0ujTwKvL3GyNgcbmG3SyOPshGvMTI2B1UwQmjkUDbiN0a25qAKRgiNHAq8/cbI1hxuYbdLAx3FzLBsJMgYmZqj/A86gEnRQEr9fnZqJMgYmZqDKhghNDIv8A42RpbmcAu7XRqZK/VgY2RpDkanIxqnKRejeeWDPGPwzZG4hI9eiCb3jEAatYQ0lNY4uFc8Y3DNIY5bCWsAKjVKpyMaB6mUuigWdtYCH3CNwTPH2m4h4Rop1ukHFI10ZSNrO4VCRw54wDcGxxxqp8D5RPigBa6HRqLFaPvdhcLI7wxhxgg0h9KyHwR+IjwwC9GERooCb2UEm/qdIcwYQeYAzlngfCJ8Gm5hN0UjedkIfrffGcKNEWCONXyPWYLwoAtGXBrJlTp5d6Gjsk/CjeE3B3TOwE8khAaj0zGNxErdfXehwObKKGN4zYGdM+gT4YPV6ZhGUqUOgxKDcYYoY3jMQZwz4BMJo8HodEwjYYE3+27GGaKNwZpjjb2dNG54UIXdFI2EBd6ed9POEG0Mxhy0c3o/kVAabmE3RSNZgbf33ZQzxDEGZQ7WOT2fSCgNRqdjGomUuv/drjPEMYZrDo9zsp9IOA1Gp2MaScpGxKALNnehM8QzBjGH1zmZTyQUdMGISyNJ2Ujgu5EzxDMGNoffOW3sxgkPVqdjGmgxeiMGjeB3Q2eIawxojiDntBEnPCobkMYZQwMr9ehRnPdu8KfE2MZwzBHonA5ihIfO6HRyy2Rcpc5/N3CG+MawzbHGvzo5RngwAtdLI1Kph7y70FmLbQxgjjWOc9qIHD08Op3QgFPCyMVoXmBAjMIeJvrlqPDAC9E1D414Sp0fGFkjIjw8Op3QQGUj4QXeIYGROcIv9UaF3bBghKKBlHp42UjwiJEPwsOjfMTodEIjToF3eGBkjdDwoAu7aRoxykZmFxgQYeHBFIxQNKILvEV9tixCw4Mu7KZpRBd4zzIwIELEFV3YTdOILPCebWBA8MODLuymaUQp9VkHBgQ3PDw6ndCIUOqzHDFo8MLDo9MJDXwUk+NUsw8MCF54lJcZnU5ohBd4zyMwIDjhQRd20zRCC7yrcwkMiFY1qEciK3B9NIKU+uxHDBpBNdVene7SCCkbmVdgQASFB1swUqBo8Bej5xcYEAHh4VmIpmhwJe48AwPCHx5egevS4FVGzzcwIHzhwVRE2yA0bnO04XwDA8IXHlgZ3sa/QWigkmLv8ue8AwPCGx5o6XP9O/4FQiN4h3/+gQHhCQ+sRbCkcmkEFrFehsCAYMODKV614Uq+oPHvMgQGBBMevtGPolEs+pZ4LkdgQNDhgZZ34LEmBy4NuMRDH6m5LIEBQYUHOkhDlndoGnD7j9o3uzyBAeGGB9oxwxt/BZoGmo27NVWXJzAg3PBAtVRkJk7TQPO/ZWyNyxQYECQ88KTpLnnk0jhgU9V8Jt/hQFNzkqgOyBNqjg2DHy3jXrbAgICfMFrApRIVTQNWKqCFQ3E8+05GAxbToSVDXKFgg6Lxk4lxI5vvaM4UfYOJ8J/uE4rGKbOqILdn3stItGHhGF5PcCOcpoGv6YfzWGU4815GYuiEOJ7BlqgnNA04j0Uzp8sY43AARHMmdwZbYGk8gsGBvt/FyPob2afGHgoNuH67/oh6RNNgg0PqzrqbUehKTGicUo9oGniPH4pc7dKNfy2NlrfU4Of5Sk8YHHjLSZ1xLyMBfQqNGkxosDTgsgKeyMqpvnc9P/RgukUTWHc5wQZD4y4jqxRrtt2MgqUwguou/Yzdt4DWQPuxSSpAZgFYg4X2YNF5PwyWBpRVeM/pcnkV9im4z0QLqoKXxvEl9iqPTx0zDz2bYSXaqwRjhr2MBMpTyKdK7EMPjUPGqy7TCIjGvmCf8tJgvUqbzK6bUZhoIT7lpYG8Co+AxqVZVdhlxj6vT/lowFxVLEIal0etQ40ulGHvvD7lo4Hk4SLcdRJjCZKdbnNotaxhs53AeLtt1KgbUvbnAl7joz9f9MtCG75te0i3dhMFedQqz15zYsiSpNioyqra6saY/Pa7I1WVq04jSZKNScDX0LPooACHGwL0YgKHBtJVKMgjJk/2N6uzB/Y0yWhFjJq9liF5GrHfeR4AOGHCAc7qqUAaZ2yQh03J23rgN6srxiTET3YmRlAhiCbrYW+S2QA/8/6CvxYELkkXN9DqoTrkeElvzL12SjRanCjZbRm845aiOuaYsT9Ey4U66tpv36/4aaAgJweEqoYV8OF2x2rY8U/FGAX0qTcKtASxiDoOGG93LAOtpaP9V3+AB9HAQe5unymqMOxRNtntsN4tgjiVQJxX6W991WTZalORu9e2ZJlpVHUaSUwjEFkdypD93lBQCXP0/Ub+AA+k8RNd10EXs1ZlQ5lYw8HAao0NleYAnoytZqfb7nYGLd2Q3V6JiqzKkxZoNGxNwI/ME0NvDZxGTWtsyNTOniapxrhlgUbWRGGelFG2pZfZQmigkdxbIiZqIKVWFeZQsqYKA8Z5+p7PXICNFOZ/2XZiAq43EBgXBa9yGrGxh+SUbwTn0XiEcm7UYUYlOLe2J2Fho6mBuRVk4YhjAvpDlG0fBTQPonEQbA4PQDriDVr8JMZPR4W9lhFaCE2McRDQOLD4DhZehJoDDA5ho1zwkBI+OBR6wUMKBDaGW2ARSePMaw6NGXbtCA1KwiyR0RqThEA6WxuFkbABkqvMfMm1+2JiDN/Qx6WBdS5OVprVGcm2dLJzJEgyVlR3HPS7raohy1K1ajeqxlJbgL6l242cVxnyqGNBHjhN+bRtGA1kjuI+HspBD/Z6IDt2Ou0df2/2eu1utxv0pN9rd5rNTrsX8GjHadTzBxh40gGv6tqP+mgAL8PVKY4xODRwdGyhSbnCPzOy0xypzscHP/JOrAXsvQ40lNNIHTX5HorOkJf/3AqJDC4NlKyKy8gzjXbgr/Wbulplx3MjSFCw6I6BCKDH7qqqN4M9rm2g31ku8tMUnwY6QVBcwVc2KkEkhkbVnyPB6BZ+el8OSGJi1QiUoChzVf6A0pacEIhLAy0gFuvoXoKqf82qaQTWloI+SQrXIl1F4owOVcPP3oJv0K/DZOtZKoxD47En6RrsMLE3kDkkHMh64LSxo4dd+1CVB6xFesilSLJ9HPRHQ2mgQ1vFRVQLQ5/C3etMGHcSNSCdWAkkAq3KCqd+G+hi5lecRnQr4FoTOkeg43/lI3Ss7KTAA58GmncUt0RcttDu9UD+HLQ0ujsikLgSkKSWNRrbMtbtlC1jrSZIqSAdN+3RgHmmyuMRaNQaS0DGUn9OMjSgfZ1X4aIEEe3mB8wzomngMXADrS6AEVWW7dFMozkY4wE1Juy1h5pK9daeiTiNmAFdUbUhNRXp9wZj2riiVoWNUCao3NwIG/miaOCkW+ddFCFK0sA/We1ZvNCHALNJvxrbHUi80C9/qIcn2wgaOMqJW3kgVTmrP/0BX+IpxoCjSTrVwFuGXJfixncEjcIraE28xez5UAf8hn1rLZCIsmaFCKtBkBnR9nFx4xW/YQQNLK0WvccBFVmJOMW7N1RZrerMaYcRUqWpyB765T8XQ8VUHBqFnzg83Mt5NJCZtADv9qPdklXJnvWCzCpJqtxqx2jUszSQucgwTwa+UsAEPDYN4lb7mIZmNdvxyxd2uwOrNZm0rEGC5d29dtPCPPT9OC4VSQNnqxV8yZ6Y6DB1WoyQO1bur0RnKRtRJ8i+Y7fCha3SDDYELZSzykfYpb5HtIg8CHeINjzqLxAPOSRDZYMBEl7lF4jF9mFUk+jzfEW0VFcTUHwYOZeEdpAg1EX85oBlQg+iaeD7sGsnOOuutTPoLBdtXG5bRuIU35YXhhinK/FgvoLFlbCW475/D7Oo3MThHTZ8I8Q5JPoETaEWb+B0ZeTGo4fX3Co30Li3HqIICWKddT3ZwOmK8Ii1YZccO4QFTlIb/EkGhVg0DpA5inW8yp6TPYgtys8Ri+J6xIgBEe/kMapQotJuLjxcFjjVeuqNuIh5gPoY81i8jnlkn6/aa5gF/pZLXzUCD3HPgd/GPLauk7ybcUVJh2Ral4Vvy5WD2MfZP/l5hM04kmNgEBZbmAVnjdCP+KfyD9d9PNQM9ZUl+1isR2oQggSXC7z185AyK/GZSH4Wb+M3T3JHwqttHOcv8Hiu6JnUTu/peNJXwd+NVdyOmGIwSHTVwwnmUX+OeYicRepEaJPtsgoZL7ZjDXsYyW6scHkckVUGY+pipSEObnfsTsgiIQ2Kxw3CQ5pMdWKlT8IC6KiULJLSoOLjfpnMz6c5stIm2wR6+T6Oi/UkcWEj8TUoJF8tPxVwwhKN1JnXImFRFp4up8hREMlvcznE42CtRhKvIOmpJO+OThyq/KJWw6Ne/PECI8WlNE8wDzrQxbUUkT5cIwtybnAnGLtdpLlb57bLww0QoSom1Lw9kax1grBwWcTVUTRSXRH0nfBY3r/nHgU2WglSVp+qrSjf218hLGJqWhbpbjq6u76BAwQ4FjGIErB9x0HTXXTXgUPhsNhYjze/8CLlhU0HJzhhFRdviu5CtRRaFELQdkNbKIs3cZ4trp/Emuv5kfreKTfQN1aeuxsHohpaEuOgN6EKfCrPV7Bli6U4qweBSH991uMS9oRi/abgGkQzRqHJd2dEVU0CU5DYrsVZyeFgilvA7ha3iUGWP7gREkqEIaFXPiwTU2wX04WFg6kuMyMjIYiQp/eoLSmNU23Vm9D1q5V7T0lUpBnzKEx3JxvlWLX6DcqzAotRu0zRW1n4p+62nsKhbEx5tdzZK9cgy7WjCkVElKUBXcA6kOhb4MuVo9qya4pXoVtiudOwh3TykRYX959TISKIVVLP1h6t0WUNeuX5vutPtVQDN4PpL/qjDVKrP31BE7HLeYa93pAt2tErL566/jS9KTKhYW90blNE7rBEREVmt2QBiTsUie2Izcl4yOTaxYNDyrNq9WsPK5y6BjsmHl6jSNRKhynHbRYZ3R55uu96FiBy8qEcSKRc/nBCkSiW9vnVLImQ2SWYP0vrFJHF4jOh4inR0CvCs+IiRWI9E39ykOFdno+oEAHpt34f+BZhogNvul9fpn5huxRUpZ0SWV5JevCEIbKxuP/sHoyScuXes/3FDYbEk0yCAiHbm1XPDhkiwCTXjoRKRTi6xhgCkDicPsnSyPqC2DPWIsXaVv3mzfpWjSXxJFsS2dMArvWJDnabCcMBBPanLN0JIo/reg9+1kps111KpdrP7EnkQwPg+K3HJMgQb1MtGEQjt8uTzx5ts1EC/vNR1iFBkOcd0MeHpRJKshul0mFOhnCQ81XW33+XStvbpdLvqEqiKZH/jdzHT57kaQeI/wMPuosDcYzuGQAAAABJRU5ErkJggg=="/>
          <p:cNvSpPr>
            <a:spLocks noChangeAspect="1" noChangeArrowheads="1"/>
          </p:cNvSpPr>
          <p:nvPr/>
        </p:nvSpPr>
        <p:spPr bwMode="auto">
          <a:xfrm flipV="1">
            <a:off x="648277" y="450057"/>
            <a:ext cx="304800" cy="4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4" descr="Rezultat iskanja slik za grb slovenij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91" y="1572419"/>
            <a:ext cx="1885950" cy="2428875"/>
          </a:xfrm>
          <a:prstGeom prst="rect">
            <a:avLst/>
          </a:prstGeom>
        </p:spPr>
      </p:pic>
      <p:sp>
        <p:nvSpPr>
          <p:cNvPr id="9" name="AutoShape 6" descr="Rezultat iskanja slik za zastava slovenije"/>
          <p:cNvSpPr>
            <a:spLocks noChangeAspect="1" noChangeArrowheads="1"/>
          </p:cNvSpPr>
          <p:nvPr/>
        </p:nvSpPr>
        <p:spPr bwMode="auto">
          <a:xfrm>
            <a:off x="155575" y="-1058863"/>
            <a:ext cx="39814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564" y="2727541"/>
            <a:ext cx="4114800" cy="22860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/>
          <a:srcRect l="23087" t="8185" r="15331" b="23634"/>
          <a:stretch/>
        </p:blipFill>
        <p:spPr>
          <a:xfrm>
            <a:off x="8370277" y="1715293"/>
            <a:ext cx="2913864" cy="35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341</Words>
  <Application>Microsoft Office PowerPoint</Application>
  <PresentationFormat>Širokozaslonsko</PresentationFormat>
  <Paragraphs>61</Paragraphs>
  <Slides>15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Snap ITC</vt:lpstr>
      <vt:lpstr>Officeova tema</vt:lpstr>
      <vt:lpstr>PowerPointova predstavitev</vt:lpstr>
      <vt:lpstr>6. DECEMBER – SV. MIKLAVŽ (PRVI DOBRI MOŽ V DECEMBRU) </vt:lpstr>
      <vt:lpstr>SVETI MIKLAVŽ IMA:</vt:lpstr>
      <vt:lpstr>DARILA NOSI V OČIŠČENE ČEVLJE:</vt:lpstr>
      <vt:lpstr>PARKELJ – SPREMLJEVALEC MIKLAVŽA</vt:lpstr>
      <vt:lpstr>PowerPointova predstavitev</vt:lpstr>
      <vt:lpstr>BOŽIČEK- DRUGI DOBRI MOŽ!</vt:lpstr>
      <vt:lpstr>Prvi korak k samostojni Sloveniji – plebiscit, ko se je večina Slovencev odločila živeti v samostojni državi in ne več kot del nekdanje države Jugoslavije (23. 12. 1990).</vt:lpstr>
      <vt:lpstr> Naša država ima svoje državne simbole: </vt:lpstr>
      <vt:lpstr> 28. december - TEPEŽNI DAN</vt:lpstr>
      <vt:lpstr>31. december - SILVESTROVO</vt:lpstr>
      <vt:lpstr>  1. januar – NOVO LETO</vt:lpstr>
      <vt:lpstr>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Sabina Brumen</dc:creator>
  <cp:lastModifiedBy>Sabina Brumen</cp:lastModifiedBy>
  <cp:revision>4</cp:revision>
  <dcterms:created xsi:type="dcterms:W3CDTF">2020-12-06T20:10:42Z</dcterms:created>
  <dcterms:modified xsi:type="dcterms:W3CDTF">2020-12-07T21:30:25Z</dcterms:modified>
</cp:coreProperties>
</file>