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13"/>
  </p:notesMasterIdLst>
  <p:sldIdLst>
    <p:sldId id="256" r:id="rId2"/>
    <p:sldId id="257" r:id="rId3"/>
    <p:sldId id="259" r:id="rId4"/>
    <p:sldId id="284" r:id="rId5"/>
    <p:sldId id="288" r:id="rId6"/>
    <p:sldId id="285" r:id="rId7"/>
    <p:sldId id="286" r:id="rId8"/>
    <p:sldId id="260" r:id="rId9"/>
    <p:sldId id="261" r:id="rId10"/>
    <p:sldId id="287" r:id="rId11"/>
    <p:sldId id="263" r:id="rId12"/>
  </p:sldIdLst>
  <p:sldSz cx="9144000" cy="5143500" type="screen16x9"/>
  <p:notesSz cx="6858000" cy="9144000"/>
  <p:embeddedFontLst>
    <p:embeddedFont>
      <p:font typeface="Arial Unicode MS" panose="020B0604020202020204" pitchFamily="34" charset="-128"/>
      <p:regular r:id="rId14"/>
    </p:embeddedFont>
    <p:embeddedFont>
      <p:font typeface="Quicksand" panose="020B0604020202020204" charset="-18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846A69-821E-4C81-853C-881485537F81}">
  <a:tblStyle styleId="{F3846A69-821E-4C81-853C-881485537F8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8841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6921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2373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319175" y="2233519"/>
            <a:ext cx="6680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cxnSp>
        <p:nvCxnSpPr>
          <p:cNvPr id="11" name="Google Shape;11;p2"/>
          <p:cNvCxnSpPr>
            <a:stCxn id="12" idx="4"/>
          </p:cNvCxnSpPr>
          <p:nvPr/>
        </p:nvCxnSpPr>
        <p:spPr>
          <a:xfrm>
            <a:off x="939750" y="2832475"/>
            <a:ext cx="0" cy="2310900"/>
          </a:xfrm>
          <a:prstGeom prst="straightConnector1">
            <a:avLst/>
          </a:prstGeom>
          <a:noFill/>
          <a:ln w="9525" cap="flat" cmpd="sng">
            <a:solidFill>
              <a:srgbClr val="999FA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Google Shape;12;p2"/>
          <p:cNvSpPr/>
          <p:nvPr/>
        </p:nvSpPr>
        <p:spPr>
          <a:xfrm>
            <a:off x="845250" y="2643475"/>
            <a:ext cx="189000" cy="189000"/>
          </a:xfrm>
          <a:prstGeom prst="ellipse">
            <a:avLst/>
          </a:prstGeom>
          <a:solidFill>
            <a:srgbClr val="39C0BA"/>
          </a:solidFill>
          <a:ln w="28575" cap="flat" cmpd="sng">
            <a:solidFill>
              <a:srgbClr val="2E303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1530175" y="2307788"/>
            <a:ext cx="6767100" cy="53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1567326" y="2782913"/>
            <a:ext cx="6927900" cy="3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7" name="Google Shape;17;p3"/>
          <p:cNvCxnSpPr/>
          <p:nvPr/>
        </p:nvCxnSpPr>
        <p:spPr>
          <a:xfrm>
            <a:off x="939645" y="0"/>
            <a:ext cx="0" cy="5143500"/>
          </a:xfrm>
          <a:prstGeom prst="straightConnector1">
            <a:avLst/>
          </a:prstGeom>
          <a:noFill/>
          <a:ln w="9525" cap="flat" cmpd="sng">
            <a:solidFill>
              <a:srgbClr val="999FA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Google Shape;18;p3"/>
          <p:cNvSpPr/>
          <p:nvPr/>
        </p:nvSpPr>
        <p:spPr>
          <a:xfrm flipH="1">
            <a:off x="632556" y="2267403"/>
            <a:ext cx="614400" cy="614400"/>
          </a:xfrm>
          <a:prstGeom prst="ellipse">
            <a:avLst/>
          </a:prstGeom>
          <a:solidFill>
            <a:srgbClr val="39C0BA"/>
          </a:solidFill>
          <a:ln w="28575" cap="flat" cmpd="sng">
            <a:solidFill>
              <a:srgbClr val="2E303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oogle Shape;20;p4"/>
          <p:cNvCxnSpPr/>
          <p:nvPr/>
        </p:nvCxnSpPr>
        <p:spPr>
          <a:xfrm>
            <a:off x="945630" y="0"/>
            <a:ext cx="0" cy="5143500"/>
          </a:xfrm>
          <a:prstGeom prst="straightConnector1">
            <a:avLst/>
          </a:prstGeom>
          <a:noFill/>
          <a:ln w="9525" cap="flat" cmpd="sng">
            <a:solidFill>
              <a:srgbClr val="999FA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" name="Google Shape;21;p4"/>
          <p:cNvSpPr/>
          <p:nvPr/>
        </p:nvSpPr>
        <p:spPr>
          <a:xfrm>
            <a:off x="638325" y="2267417"/>
            <a:ext cx="614400" cy="614400"/>
          </a:xfrm>
          <a:prstGeom prst="ellipse">
            <a:avLst/>
          </a:prstGeom>
          <a:solidFill>
            <a:srgbClr val="2E3037"/>
          </a:solidFill>
          <a:ln w="9525" cap="flat" cmpd="sng">
            <a:solidFill>
              <a:srgbClr val="999FA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1633225" y="2161800"/>
            <a:ext cx="67005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406400" rtl="0">
              <a:spcBef>
                <a:spcPts val="600"/>
              </a:spcBef>
              <a:spcAft>
                <a:spcPts val="0"/>
              </a:spcAft>
              <a:buClr>
                <a:srgbClr val="39C0BA"/>
              </a:buClr>
              <a:buSzPts val="2800"/>
              <a:buChar char="◦"/>
              <a:defRPr sz="2800" i="1">
                <a:solidFill>
                  <a:srgbClr val="39C0BA"/>
                </a:solidFill>
              </a:defRPr>
            </a:lvl1pPr>
            <a:lvl2pPr marL="914400" lvl="1" indent="-406400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2800"/>
              <a:buChar char="▫"/>
              <a:defRPr sz="2800" i="1">
                <a:solidFill>
                  <a:srgbClr val="39C0BA"/>
                </a:solidFill>
              </a:defRPr>
            </a:lvl2pPr>
            <a:lvl3pPr marL="1371600" lvl="2" indent="-406400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2800"/>
              <a:buChar char="■"/>
              <a:defRPr sz="2800" i="1">
                <a:solidFill>
                  <a:srgbClr val="39C0BA"/>
                </a:solidFill>
              </a:defRPr>
            </a:lvl3pPr>
            <a:lvl4pPr marL="1828800" lvl="3" indent="-406400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2800"/>
              <a:buChar char="●"/>
              <a:defRPr sz="2800" i="1">
                <a:solidFill>
                  <a:srgbClr val="39C0BA"/>
                </a:solidFill>
              </a:defRPr>
            </a:lvl4pPr>
            <a:lvl5pPr marL="2286000" lvl="4" indent="-406400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2800"/>
              <a:buChar char="○"/>
              <a:defRPr sz="2800" i="1">
                <a:solidFill>
                  <a:srgbClr val="39C0BA"/>
                </a:solidFill>
              </a:defRPr>
            </a:lvl5pPr>
            <a:lvl6pPr marL="2743200" lvl="5" indent="-406400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2800"/>
              <a:buChar char="■"/>
              <a:defRPr sz="2800" i="1">
                <a:solidFill>
                  <a:srgbClr val="39C0BA"/>
                </a:solidFill>
              </a:defRPr>
            </a:lvl6pPr>
            <a:lvl7pPr marL="3200400" lvl="6" indent="-406400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2800"/>
              <a:buChar char="●"/>
              <a:defRPr sz="2800" i="1">
                <a:solidFill>
                  <a:srgbClr val="39C0BA"/>
                </a:solidFill>
              </a:defRPr>
            </a:lvl7pPr>
            <a:lvl8pPr marL="3657600" lvl="7" indent="-406400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2800"/>
              <a:buChar char="○"/>
              <a:defRPr sz="2800" i="1">
                <a:solidFill>
                  <a:srgbClr val="39C0BA"/>
                </a:solidFill>
              </a:defRPr>
            </a:lvl8pPr>
            <a:lvl9pPr marL="4114800" lvl="8" indent="-40640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2800"/>
              <a:buChar char="■"/>
              <a:defRPr sz="2800" i="1">
                <a:solidFill>
                  <a:srgbClr val="39C0BA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86541" y="2244031"/>
            <a:ext cx="1306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rPr>
              <a:t>“</a:t>
            </a:r>
            <a:endParaRPr sz="4800" b="1">
              <a:solidFill>
                <a:srgbClr val="39C0BA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39C0BA"/>
                </a:solidFill>
              </a:defRPr>
            </a:lvl1pPr>
            <a:lvl2pPr lvl="1">
              <a:buNone/>
              <a:defRPr>
                <a:solidFill>
                  <a:srgbClr val="39C0BA"/>
                </a:solidFill>
              </a:defRPr>
            </a:lvl2pPr>
            <a:lvl3pPr lvl="2">
              <a:buNone/>
              <a:defRPr>
                <a:solidFill>
                  <a:srgbClr val="39C0BA"/>
                </a:solidFill>
              </a:defRPr>
            </a:lvl3pPr>
            <a:lvl4pPr lvl="3">
              <a:buNone/>
              <a:defRPr>
                <a:solidFill>
                  <a:srgbClr val="39C0BA"/>
                </a:solidFill>
              </a:defRPr>
            </a:lvl4pPr>
            <a:lvl5pPr lvl="4">
              <a:buNone/>
              <a:defRPr>
                <a:solidFill>
                  <a:srgbClr val="39C0BA"/>
                </a:solidFill>
              </a:defRPr>
            </a:lvl5pPr>
            <a:lvl6pPr lvl="5">
              <a:buNone/>
              <a:defRPr>
                <a:solidFill>
                  <a:srgbClr val="39C0BA"/>
                </a:solidFill>
              </a:defRPr>
            </a:lvl6pPr>
            <a:lvl7pPr lvl="6">
              <a:buNone/>
              <a:defRPr>
                <a:solidFill>
                  <a:srgbClr val="39C0BA"/>
                </a:solidFill>
              </a:defRPr>
            </a:lvl7pPr>
            <a:lvl8pPr lvl="7">
              <a:buNone/>
              <a:defRPr>
                <a:solidFill>
                  <a:srgbClr val="39C0BA"/>
                </a:solidFill>
              </a:defRPr>
            </a:lvl8pPr>
            <a:lvl9pPr lvl="8">
              <a:buNone/>
              <a:defRPr>
                <a:solidFill>
                  <a:srgbClr val="39C0BA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1165475" y="549649"/>
            <a:ext cx="6858000" cy="34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18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18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18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18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18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18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18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18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39C0BA"/>
              </a:buClr>
              <a:buSzPts val="18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165498" y="1086799"/>
            <a:ext cx="68580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Clr>
                <a:srgbClr val="F3F3F3"/>
              </a:buClr>
              <a:buSzPts val="3000"/>
              <a:buFont typeface="Quicksand"/>
              <a:buChar char="◦"/>
              <a:defRPr sz="30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Font typeface="Quicksand"/>
              <a:buChar char="▫"/>
              <a:defRPr sz="24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Font typeface="Quicksand"/>
              <a:buChar char="■"/>
              <a:defRPr sz="24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Font typeface="Quicksand"/>
              <a:buChar char="●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Font typeface="Quicksand"/>
              <a:buChar char="○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Font typeface="Quicksand"/>
              <a:buChar char="■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Font typeface="Quicksand"/>
              <a:buChar char="●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Font typeface="Quicksand"/>
              <a:buChar char="○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Font typeface="Quicksand"/>
              <a:buChar char="■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9" name="Google Shape;29;p5"/>
          <p:cNvCxnSpPr/>
          <p:nvPr/>
        </p:nvCxnSpPr>
        <p:spPr>
          <a:xfrm>
            <a:off x="945638" y="0"/>
            <a:ext cx="0" cy="5143500"/>
          </a:xfrm>
          <a:prstGeom prst="straightConnector1">
            <a:avLst/>
          </a:prstGeom>
          <a:noFill/>
          <a:ln w="9525" cap="flat" cmpd="sng">
            <a:solidFill>
              <a:srgbClr val="999FA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Google Shape;30;p5"/>
          <p:cNvSpPr/>
          <p:nvPr/>
        </p:nvSpPr>
        <p:spPr>
          <a:xfrm>
            <a:off x="874396" y="605794"/>
            <a:ext cx="142500" cy="142500"/>
          </a:xfrm>
          <a:prstGeom prst="ellipse">
            <a:avLst/>
          </a:prstGeom>
          <a:solidFill>
            <a:srgbClr val="39C0BA"/>
          </a:solidFill>
          <a:ln w="28575" cap="flat" cmpd="sng">
            <a:solidFill>
              <a:srgbClr val="2E303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5"/>
          <p:cNvSpPr/>
          <p:nvPr/>
        </p:nvSpPr>
        <p:spPr>
          <a:xfrm>
            <a:off x="844675" y="1400721"/>
            <a:ext cx="201900" cy="201900"/>
          </a:xfrm>
          <a:prstGeom prst="ellipse">
            <a:avLst/>
          </a:prstGeom>
          <a:solidFill>
            <a:srgbClr val="2E3037"/>
          </a:solidFill>
          <a:ln w="9525" cap="flat" cmpd="sng">
            <a:solidFill>
              <a:srgbClr val="999FA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1165475" y="549649"/>
            <a:ext cx="6858000" cy="34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1165475" y="1174117"/>
            <a:ext cx="33069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◦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671570" y="1174117"/>
            <a:ext cx="33069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◦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7" name="Google Shape;37;p6"/>
          <p:cNvCxnSpPr/>
          <p:nvPr/>
        </p:nvCxnSpPr>
        <p:spPr>
          <a:xfrm>
            <a:off x="945638" y="0"/>
            <a:ext cx="0" cy="5143500"/>
          </a:xfrm>
          <a:prstGeom prst="straightConnector1">
            <a:avLst/>
          </a:prstGeom>
          <a:noFill/>
          <a:ln w="9525" cap="flat" cmpd="sng">
            <a:solidFill>
              <a:srgbClr val="999FA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" name="Google Shape;38;p6"/>
          <p:cNvSpPr/>
          <p:nvPr/>
        </p:nvSpPr>
        <p:spPr>
          <a:xfrm>
            <a:off x="874396" y="605794"/>
            <a:ext cx="142500" cy="142500"/>
          </a:xfrm>
          <a:prstGeom prst="ellipse">
            <a:avLst/>
          </a:prstGeom>
          <a:solidFill>
            <a:srgbClr val="39C0BA"/>
          </a:solidFill>
          <a:ln w="28575" cap="flat" cmpd="sng">
            <a:solidFill>
              <a:srgbClr val="2E303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6"/>
          <p:cNvSpPr/>
          <p:nvPr/>
        </p:nvSpPr>
        <p:spPr>
          <a:xfrm>
            <a:off x="844675" y="1400721"/>
            <a:ext cx="201900" cy="201900"/>
          </a:xfrm>
          <a:prstGeom prst="ellipse">
            <a:avLst/>
          </a:prstGeom>
          <a:solidFill>
            <a:srgbClr val="2E3037"/>
          </a:solidFill>
          <a:ln w="9525" cap="flat" cmpd="sng">
            <a:solidFill>
              <a:srgbClr val="999FA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65475" y="549649"/>
            <a:ext cx="6858000" cy="3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icksand"/>
              <a:buNone/>
              <a:defRPr sz="1800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icksand"/>
              <a:buNone/>
              <a:defRPr sz="1800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icksand"/>
              <a:buNone/>
              <a:defRPr sz="1800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icksand"/>
              <a:buNone/>
              <a:defRPr sz="1800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icksand"/>
              <a:buNone/>
              <a:defRPr sz="1800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icksand"/>
              <a:buNone/>
              <a:defRPr sz="1800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icksand"/>
              <a:buNone/>
              <a:defRPr sz="1800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icksand"/>
              <a:buNone/>
              <a:defRPr sz="1800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icksand"/>
              <a:buNone/>
              <a:defRPr sz="1800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65498" y="1086799"/>
            <a:ext cx="68580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"/>
              <a:buChar char="◦"/>
              <a:defRPr sz="240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"/>
              <a:buChar char="▫"/>
              <a:defRPr sz="240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"/>
              <a:buChar char="■"/>
              <a:defRPr sz="240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Quicksand"/>
              <a:buChar char="●"/>
              <a:defRPr sz="240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Quicksand"/>
              <a:buChar char="○"/>
              <a:defRPr sz="240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Quicksand"/>
              <a:buChar char="■"/>
              <a:defRPr sz="240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Quicksand"/>
              <a:buChar char="●"/>
              <a:defRPr sz="240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Quicksand"/>
              <a:buChar char="○"/>
              <a:defRPr sz="240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Quicksand"/>
              <a:buChar char="■"/>
              <a:defRPr sz="240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r">
              <a:buNone/>
              <a:defRPr sz="12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algn="r">
              <a:buNone/>
              <a:defRPr sz="12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algn="r">
              <a:buNone/>
              <a:defRPr sz="12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algn="r">
              <a:buNone/>
              <a:defRPr sz="12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algn="r">
              <a:buNone/>
              <a:defRPr sz="12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algn="r">
              <a:buNone/>
              <a:defRPr sz="12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algn="r">
              <a:buNone/>
              <a:defRPr sz="12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algn="r">
              <a:buNone/>
              <a:defRPr sz="12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arnes.si/~acimpr/ROM/HTML/telo/primer24.htm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1319175" y="2233519"/>
            <a:ext cx="6680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b="1" dirty="0"/>
              <a:t>HTML povezave</a:t>
            </a:r>
            <a:endParaRPr b="1" dirty="0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F67FF7-6A1C-4867-ADB7-F5ED7F8FA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Konkreten primer</a:t>
            </a:r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A005F0F-AE1C-46B7-94FD-66CA80F123E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567D8302-9A5D-458B-853C-7F9AB506F2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30851"/>
            <a:ext cx="9144000" cy="1876370"/>
          </a:xfrm>
          <a:prstGeom prst="rect">
            <a:avLst/>
          </a:prstGeom>
        </p:spPr>
      </p:pic>
      <p:sp>
        <p:nvSpPr>
          <p:cNvPr id="7" name="Interaktivni gumb: prazno 6">
            <a:hlinkClick r:id="rId3" highlightClick="1"/>
            <a:extLst>
              <a:ext uri="{FF2B5EF4-FFF2-40B4-BE49-F238E27FC236}">
                <a16:creationId xmlns:a16="http://schemas.microsoft.com/office/drawing/2014/main" id="{D7D5125A-C783-44E9-BF2E-456AC4E7731C}"/>
              </a:ext>
            </a:extLst>
          </p:cNvPr>
          <p:cNvSpPr/>
          <p:nvPr/>
        </p:nvSpPr>
        <p:spPr>
          <a:xfrm>
            <a:off x="5486400" y="3597088"/>
            <a:ext cx="961465" cy="900953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9680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>
            <a:spLocks noGrp="1"/>
          </p:cNvSpPr>
          <p:nvPr>
            <p:ph type="title"/>
          </p:nvPr>
        </p:nvSpPr>
        <p:spPr>
          <a:xfrm>
            <a:off x="1165475" y="549649"/>
            <a:ext cx="6858000" cy="34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9D29FE53-99D5-4B7C-B229-985E9A3471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784" y="547405"/>
            <a:ext cx="7392432" cy="40486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1165475" y="604610"/>
            <a:ext cx="6858000" cy="34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400" b="1" dirty="0"/>
              <a:t>Značka</a:t>
            </a:r>
            <a:endParaRPr sz="2400" b="1" dirty="0"/>
          </a:p>
        </p:txBody>
      </p:sp>
      <p:sp>
        <p:nvSpPr>
          <p:cNvPr id="77" name="Google Shape;77;p13"/>
          <p:cNvSpPr txBox="1"/>
          <p:nvPr/>
        </p:nvSpPr>
        <p:spPr>
          <a:xfrm>
            <a:off x="1165475" y="1249820"/>
            <a:ext cx="7104466" cy="23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sl-SI" altLang="sl-SI" sz="2000" b="1" dirty="0">
                <a:solidFill>
                  <a:schemeClr val="bg1"/>
                </a:solidFill>
                <a:latin typeface="Arial Unicode MS" panose="020B0604020202020204" pitchFamily="34" charset="-128"/>
              </a:rPr>
              <a:t>&lt;A HREF= naslov dokumenta&gt;besedilo povezave &lt;/A&gt;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sl-SI" altLang="sl-SI" sz="2000" b="1" dirty="0">
              <a:solidFill>
                <a:schemeClr val="bg1"/>
              </a:solidFill>
              <a:latin typeface="Arial Unicode MS" panose="020B0604020202020204" pitchFamily="34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sl-SI" altLang="sl-SI" sz="1100" b="1" dirty="0">
                <a:solidFill>
                  <a:schemeClr val="bg1"/>
                </a:solidFill>
              </a:rPr>
              <a:t> </a:t>
            </a:r>
            <a:endParaRPr sz="2000" b="1" dirty="0">
              <a:solidFill>
                <a:schemeClr val="bg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sl-SI" altLang="sl-SI" sz="1800" b="1" dirty="0">
                <a:solidFill>
                  <a:schemeClr val="bg1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naslov dokumenta</a:t>
            </a:r>
            <a:r>
              <a:rPr lang="sl-SI" altLang="sl-SI" sz="10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l-SI" altLang="sl-SI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pot in ime dokumenta na katerega želimo narediti povezavo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sl-SI" altLang="sl-SI" sz="2000" dirty="0">
              <a:solidFill>
                <a:schemeClr val="bg1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sl-SI" altLang="sl-SI" sz="1800" b="1" dirty="0">
                <a:solidFill>
                  <a:schemeClr val="bg1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besedilo povezave</a:t>
            </a:r>
            <a:r>
              <a:rPr lang="sl-SI" altLang="sl-SI" sz="10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l-SI" altLang="sl-SI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besedilo, ki v obstoječem dokumentu označuje povezavo</a:t>
            </a:r>
            <a:endParaRPr sz="2000" dirty="0">
              <a:solidFill>
                <a:schemeClr val="bg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80" name="Google Shape;80;p13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5C136F6-B3C8-4967-94AA-03EFC26E4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E13A6A8-91DF-4B27-B3C4-9C2F6DA0E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9028" y="1549172"/>
            <a:ext cx="4553585" cy="476316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21659059-FACA-44D8-88C1-4DA0D84FAF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9028" y="2571750"/>
            <a:ext cx="1257475" cy="609685"/>
          </a:xfrm>
          <a:prstGeom prst="rect">
            <a:avLst/>
          </a:prstGeom>
        </p:spPr>
      </p:pic>
      <p:sp>
        <p:nvSpPr>
          <p:cNvPr id="7" name="Podnaslov 6">
            <a:extLst>
              <a:ext uri="{FF2B5EF4-FFF2-40B4-BE49-F238E27FC236}">
                <a16:creationId xmlns:a16="http://schemas.microsoft.com/office/drawing/2014/main" id="{57B85C7E-81D8-4802-B545-9AF5A3DAD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7361" y="127119"/>
            <a:ext cx="6927900" cy="353100"/>
          </a:xfrm>
        </p:spPr>
        <p:txBody>
          <a:bodyPr/>
          <a:lstStyle/>
          <a:p>
            <a:r>
              <a:rPr lang="sl-SI" b="1" dirty="0">
                <a:solidFill>
                  <a:schemeClr val="bg1"/>
                </a:solidFill>
              </a:rPr>
              <a:t>Povezava do druge spletne strani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7" name="Podnaslov 6">
            <a:extLst>
              <a:ext uri="{FF2B5EF4-FFF2-40B4-BE49-F238E27FC236}">
                <a16:creationId xmlns:a16="http://schemas.microsoft.com/office/drawing/2014/main" id="{57B85C7E-81D8-4802-B545-9AF5A3DAD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7361" y="127119"/>
            <a:ext cx="6927900" cy="353100"/>
          </a:xfrm>
        </p:spPr>
        <p:txBody>
          <a:bodyPr/>
          <a:lstStyle/>
          <a:p>
            <a:r>
              <a:rPr lang="sl-SI" b="1" dirty="0">
                <a:solidFill>
                  <a:schemeClr val="bg1"/>
                </a:solidFill>
              </a:rPr>
              <a:t>Povezava do slike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9D8A930C-9530-4953-8D0D-414710FAE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132" y="960015"/>
            <a:ext cx="4848902" cy="695422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36011F40-3639-4A11-9465-07021013D3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132" y="1941100"/>
            <a:ext cx="1848108" cy="56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763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8C9665-D575-4C53-8A74-F7D2D1FC09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8981" y="653800"/>
            <a:ext cx="6767100" cy="532200"/>
          </a:xfrm>
        </p:spPr>
        <p:txBody>
          <a:bodyPr/>
          <a:lstStyle/>
          <a:p>
            <a:r>
              <a:rPr lang="sl-SI" dirty="0"/>
              <a:t>Atribut TARGET</a:t>
            </a: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BEF2B1C-3ECF-4439-B7B7-599217AFD4D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AB6F1E0-6D9C-4AF8-8C2B-DC6BBFDE5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810" y="1234631"/>
            <a:ext cx="7916380" cy="369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482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7" name="Podnaslov 6">
            <a:extLst>
              <a:ext uri="{FF2B5EF4-FFF2-40B4-BE49-F238E27FC236}">
                <a16:creationId xmlns:a16="http://schemas.microsoft.com/office/drawing/2014/main" id="{57B85C7E-81D8-4802-B545-9AF5A3DAD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7361" y="127119"/>
            <a:ext cx="6927900" cy="353100"/>
          </a:xfrm>
        </p:spPr>
        <p:txBody>
          <a:bodyPr/>
          <a:lstStyle/>
          <a:p>
            <a:r>
              <a:rPr lang="sl-SI" b="1" dirty="0">
                <a:solidFill>
                  <a:schemeClr val="bg1"/>
                </a:solidFill>
              </a:rPr>
              <a:t>Povezava do datoteke v drugi mapi</a:t>
            </a:r>
          </a:p>
          <a:p>
            <a:endParaRPr lang="sl-SI" b="1" dirty="0">
              <a:solidFill>
                <a:schemeClr val="bg1"/>
              </a:solidFill>
            </a:endParaRPr>
          </a:p>
          <a:p>
            <a:endParaRPr lang="sl-SI" b="1" dirty="0">
              <a:solidFill>
                <a:schemeClr val="bg1"/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A4EC954-9125-4259-9024-9B98996099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977" y="1245741"/>
            <a:ext cx="5382376" cy="103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560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7" name="Podnaslov 6">
            <a:extLst>
              <a:ext uri="{FF2B5EF4-FFF2-40B4-BE49-F238E27FC236}">
                <a16:creationId xmlns:a16="http://schemas.microsoft.com/office/drawing/2014/main" id="{57B85C7E-81D8-4802-B545-9AF5A3DAD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7361" y="127119"/>
            <a:ext cx="6927900" cy="353100"/>
          </a:xfrm>
        </p:spPr>
        <p:txBody>
          <a:bodyPr/>
          <a:lstStyle/>
          <a:p>
            <a:r>
              <a:rPr lang="sl-SI" b="1" dirty="0">
                <a:solidFill>
                  <a:schemeClr val="bg1"/>
                </a:solidFill>
              </a:rPr>
              <a:t>Povezava do druge spletne strani preko slike</a:t>
            </a:r>
          </a:p>
          <a:p>
            <a:endParaRPr lang="sl-SI" b="1" dirty="0">
              <a:solidFill>
                <a:schemeClr val="bg1"/>
              </a:solidFill>
            </a:endParaRPr>
          </a:p>
          <a:p>
            <a:endParaRPr lang="sl-SI" b="1" dirty="0">
              <a:solidFill>
                <a:schemeClr val="bg1"/>
              </a:solidFill>
            </a:endParaRP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B953ED7A-1FAE-4B0F-87A9-57C908F016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3998" y="2418105"/>
            <a:ext cx="2896004" cy="1657581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94E37B68-466A-481D-8566-F4B66D2DC9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4570" y="1067814"/>
            <a:ext cx="7163800" cy="34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111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body" idx="1"/>
          </p:nvPr>
        </p:nvSpPr>
        <p:spPr>
          <a:xfrm>
            <a:off x="1633225" y="2161800"/>
            <a:ext cx="67005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sl-SI" b="1" i="0" dirty="0"/>
              <a:t>Oblikovanje slik občutljivih na dotik</a:t>
            </a:r>
            <a:endParaRPr dirty="0"/>
          </a:p>
        </p:txBody>
      </p:sp>
      <p:sp>
        <p:nvSpPr>
          <p:cNvPr id="103" name="Google Shape;103;p16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type="body" idx="1"/>
          </p:nvPr>
        </p:nvSpPr>
        <p:spPr>
          <a:xfrm>
            <a:off x="1143000" y="181535"/>
            <a:ext cx="6858000" cy="44388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sl-SI" dirty="0"/>
              <a:t>Na izbrani sliki izberemo površine, ki jih želimo povezati z ostalimi dokumenti. Površine so lahko pravokotniki, krogi ali poligoni. Da bi lahko odčitali prave koordinate površin si lahko pomagamo z grafičnim programom. Ko so nam koordinate znane oblikujemo mapo (seznam) s koordinatami in ustreznimi povezavami.</a:t>
            </a:r>
            <a:endParaRPr sz="2400" dirty="0"/>
          </a:p>
        </p:txBody>
      </p:sp>
      <p:sp>
        <p:nvSpPr>
          <p:cNvPr id="110" name="Google Shape;110;p17"/>
          <p:cNvSpPr txBox="1">
            <a:spLocks noGrp="1"/>
          </p:cNvSpPr>
          <p:nvPr>
            <p:ph type="sldNum" idx="12"/>
          </p:nvPr>
        </p:nvSpPr>
        <p:spPr>
          <a:xfrm>
            <a:off x="8523157" y="4828331"/>
            <a:ext cx="548700" cy="3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leanor template">
  <a:themeElements>
    <a:clrScheme name="Custom 347">
      <a:dk1>
        <a:srgbClr val="2E3037"/>
      </a:dk1>
      <a:lt1>
        <a:srgbClr val="FFFFFF"/>
      </a:lt1>
      <a:dk2>
        <a:srgbClr val="666666"/>
      </a:dk2>
      <a:lt2>
        <a:srgbClr val="F3F3F3"/>
      </a:lt2>
      <a:accent1>
        <a:srgbClr val="39C0BA"/>
      </a:accent1>
      <a:accent2>
        <a:srgbClr val="90E6E2"/>
      </a:accent2>
      <a:accent3>
        <a:srgbClr val="F35B69"/>
      </a:accent3>
      <a:accent4>
        <a:srgbClr val="FAB2B9"/>
      </a:accent4>
      <a:accent5>
        <a:srgbClr val="999FA9"/>
      </a:accent5>
      <a:accent6>
        <a:srgbClr val="E2E7EE"/>
      </a:accent6>
      <a:hlink>
        <a:srgbClr val="39C0BA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139</Words>
  <Application>Microsoft Office PowerPoint</Application>
  <PresentationFormat>Diaprojekcija na zaslonu (16:9)</PresentationFormat>
  <Paragraphs>28</Paragraphs>
  <Slides>11</Slides>
  <Notes>9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6" baseType="lpstr">
      <vt:lpstr>Quicksand</vt:lpstr>
      <vt:lpstr>Arial Unicode MS</vt:lpstr>
      <vt:lpstr>Arial</vt:lpstr>
      <vt:lpstr>Times New Roman</vt:lpstr>
      <vt:lpstr>Eleanor template</vt:lpstr>
      <vt:lpstr>HTML povezave</vt:lpstr>
      <vt:lpstr>Značka</vt:lpstr>
      <vt:lpstr>PowerPointova predstavitev</vt:lpstr>
      <vt:lpstr>PowerPointova predstavitev</vt:lpstr>
      <vt:lpstr>Atribut TARGET</vt:lpstr>
      <vt:lpstr>PowerPointova predstavitev</vt:lpstr>
      <vt:lpstr>PowerPointova predstavitev</vt:lpstr>
      <vt:lpstr>PowerPointova predstavitev</vt:lpstr>
      <vt:lpstr>PowerPointova predstavitev</vt:lpstr>
      <vt:lpstr>Konkreten primer</vt:lpstr>
      <vt:lpstr>YOU CAN ALSO SPLIT YOUR 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povezave</dc:title>
  <dc:creator>Vesna</dc:creator>
  <cp:lastModifiedBy>Vesna Gartner</cp:lastModifiedBy>
  <cp:revision>5</cp:revision>
  <dcterms:modified xsi:type="dcterms:W3CDTF">2019-12-18T20:52:51Z</dcterms:modified>
</cp:coreProperties>
</file>