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88" r:id="rId12"/>
    <p:sldId id="289" r:id="rId13"/>
    <p:sldId id="276" r:id="rId14"/>
    <p:sldId id="277" r:id="rId15"/>
    <p:sldId id="282" r:id="rId16"/>
    <p:sldId id="283" r:id="rId17"/>
    <p:sldId id="284" r:id="rId1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nca" initials="M" lastIdx="1" clrIdx="0">
    <p:extLst>
      <p:ext uri="{19B8F6BF-5375-455C-9EA6-DF929625EA0E}">
        <p15:presenceInfo xmlns:p15="http://schemas.microsoft.com/office/powerpoint/2012/main" userId="Manc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3AD32-3EB5-40A0-81E7-28F740D1F5C9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104F-25C0-43FA-BE8C-C3C38E2BEF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17012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3AD32-3EB5-40A0-81E7-28F740D1F5C9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104F-25C0-43FA-BE8C-C3C38E2BEF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16267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3AD32-3EB5-40A0-81E7-28F740D1F5C9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104F-25C0-43FA-BE8C-C3C38E2BEF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90190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3AD32-3EB5-40A0-81E7-28F740D1F5C9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104F-25C0-43FA-BE8C-C3C38E2BEF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07251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3AD32-3EB5-40A0-81E7-28F740D1F5C9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104F-25C0-43FA-BE8C-C3C38E2BEF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54237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3AD32-3EB5-40A0-81E7-28F740D1F5C9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104F-25C0-43FA-BE8C-C3C38E2BEF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42235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3AD32-3EB5-40A0-81E7-28F740D1F5C9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104F-25C0-43FA-BE8C-C3C38E2BEF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88915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3AD32-3EB5-40A0-81E7-28F740D1F5C9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104F-25C0-43FA-BE8C-C3C38E2BEF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97863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3AD32-3EB5-40A0-81E7-28F740D1F5C9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104F-25C0-43FA-BE8C-C3C38E2BEF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52780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3AD32-3EB5-40A0-81E7-28F740D1F5C9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104F-25C0-43FA-BE8C-C3C38E2BEF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2127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3AD32-3EB5-40A0-81E7-28F740D1F5C9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0104F-25C0-43FA-BE8C-C3C38E2BEF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2249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3AD32-3EB5-40A0-81E7-28F740D1F5C9}" type="datetimeFigureOut">
              <a:rPr lang="sl-SI" smtClean="0"/>
              <a:t>13. 12. 2020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0104F-25C0-43FA-BE8C-C3C38E2BEF3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00151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-746712" y="-365758"/>
            <a:ext cx="9144000" cy="1314994"/>
          </a:xfrm>
        </p:spPr>
        <p:txBody>
          <a:bodyPr/>
          <a:lstStyle/>
          <a:p>
            <a:r>
              <a:rPr lang="sl-SI" b="1" dirty="0" smtClean="0"/>
              <a:t>PREDALPSKE POKRAJINE</a:t>
            </a:r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255132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" y="294322"/>
            <a:ext cx="4220528" cy="280857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946" y="60785"/>
            <a:ext cx="3412427" cy="243744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" y="3569970"/>
            <a:ext cx="4181434" cy="280797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9192" y="3085394"/>
            <a:ext cx="3134678" cy="208598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7719" y="3142123"/>
            <a:ext cx="3049431" cy="2029257"/>
          </a:xfrm>
          <a:prstGeom prst="rect">
            <a:avLst/>
          </a:prstGeom>
        </p:spPr>
      </p:pic>
      <p:sp>
        <p:nvSpPr>
          <p:cNvPr id="8" name="Zaobljeni pravokotnik 7"/>
          <p:cNvSpPr/>
          <p:nvPr/>
        </p:nvSpPr>
        <p:spPr>
          <a:xfrm>
            <a:off x="731520" y="2731770"/>
            <a:ext cx="2125980" cy="35362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Sedež UNIVERZE</a:t>
            </a:r>
            <a:endParaRPr lang="sl-SI" dirty="0"/>
          </a:p>
        </p:txBody>
      </p:sp>
      <p:sp>
        <p:nvSpPr>
          <p:cNvPr id="9" name="Zaobljeni pravokotnik 8"/>
          <p:cNvSpPr/>
          <p:nvPr/>
        </p:nvSpPr>
        <p:spPr>
          <a:xfrm>
            <a:off x="5829300" y="2537460"/>
            <a:ext cx="2377440" cy="42291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KLINIČNI CENTER</a:t>
            </a:r>
            <a:endParaRPr lang="sl-SI" dirty="0"/>
          </a:p>
        </p:txBody>
      </p:sp>
      <p:sp>
        <p:nvSpPr>
          <p:cNvPr id="10" name="Zaobljeni pravokotnik 9"/>
          <p:cNvSpPr/>
          <p:nvPr/>
        </p:nvSpPr>
        <p:spPr>
          <a:xfrm>
            <a:off x="7009447" y="4718343"/>
            <a:ext cx="2800350" cy="53721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CANKARJEV DOM</a:t>
            </a:r>
            <a:endParaRPr lang="sl-SI" dirty="0"/>
          </a:p>
        </p:txBody>
      </p:sp>
      <p:sp>
        <p:nvSpPr>
          <p:cNvPr id="11" name="Zaobljeni pravokotnik 10"/>
          <p:cNvSpPr/>
          <p:nvPr/>
        </p:nvSpPr>
        <p:spPr>
          <a:xfrm>
            <a:off x="731520" y="6240780"/>
            <a:ext cx="3486150" cy="457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PREDSEDNIŠKA PALAČA</a:t>
            </a:r>
            <a:endParaRPr lang="sl-SI" dirty="0"/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1250" y="181406"/>
            <a:ext cx="2546879" cy="1956003"/>
          </a:xfrm>
          <a:prstGeom prst="rect">
            <a:avLst/>
          </a:prstGeom>
        </p:spPr>
      </p:pic>
      <p:sp>
        <p:nvSpPr>
          <p:cNvPr id="13" name="Zaobljeni pravokotnik 12"/>
          <p:cNvSpPr/>
          <p:nvPr/>
        </p:nvSpPr>
        <p:spPr>
          <a:xfrm>
            <a:off x="9384030" y="1920240"/>
            <a:ext cx="2103120" cy="5779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NARODNA GALERIJA</a:t>
            </a:r>
            <a:endParaRPr lang="sl-SI" dirty="0"/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4456" y="5296404"/>
            <a:ext cx="2724150" cy="1676400"/>
          </a:xfrm>
          <a:prstGeom prst="rect">
            <a:avLst/>
          </a:prstGeom>
        </p:spPr>
      </p:pic>
      <p:sp>
        <p:nvSpPr>
          <p:cNvPr id="15" name="Zaobljeni pravokotnik 14"/>
          <p:cNvSpPr/>
          <p:nvPr/>
        </p:nvSpPr>
        <p:spPr>
          <a:xfrm>
            <a:off x="8103870" y="6134604"/>
            <a:ext cx="3783330" cy="48336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PRIRODOSLOVNI MUZEJ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43902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4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2920" y="151116"/>
            <a:ext cx="4182893" cy="1325563"/>
          </a:xfrm>
        </p:spPr>
        <p:txBody>
          <a:bodyPr/>
          <a:lstStyle/>
          <a:p>
            <a:r>
              <a:rPr lang="sl-SI" b="1" dirty="0" smtClean="0"/>
              <a:t>CELJSKA KOTLINA</a:t>
            </a:r>
            <a:endParaRPr lang="sl-SI" b="1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87549" y="1157592"/>
            <a:ext cx="1037732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l-SI" sz="2400" b="1" dirty="0" smtClean="0"/>
              <a:t>Med Vzhodnim in Severovzhodnim predalpskim hribovjem.</a:t>
            </a:r>
          </a:p>
          <a:p>
            <a:pPr marL="285750" indent="-285750">
              <a:buFontTx/>
              <a:buChar char="-"/>
            </a:pPr>
            <a:r>
              <a:rPr lang="sl-SI" sz="2400" b="1" dirty="0" smtClean="0"/>
              <a:t>Na vzhodu je odprta proti panonskemu svetu → nekaj značilnosti predalpskih </a:t>
            </a:r>
          </a:p>
          <a:p>
            <a:r>
              <a:rPr lang="sl-SI" sz="2400" b="1" dirty="0"/>
              <a:t> </a:t>
            </a:r>
            <a:r>
              <a:rPr lang="sl-SI" sz="2400" b="1" dirty="0" smtClean="0"/>
              <a:t>   in nekaj značilnosti </a:t>
            </a:r>
            <a:r>
              <a:rPr lang="sl-SI" sz="2400" b="1" dirty="0" err="1" smtClean="0"/>
              <a:t>obpanonskih</a:t>
            </a:r>
            <a:r>
              <a:rPr lang="sl-SI" sz="2400" b="1" dirty="0" smtClean="0"/>
              <a:t> pokrajin.</a:t>
            </a:r>
          </a:p>
          <a:p>
            <a:pPr marL="285750" indent="-285750">
              <a:buFontTx/>
              <a:buChar char="-"/>
            </a:pPr>
            <a:r>
              <a:rPr lang="sl-SI" sz="2400" b="1" dirty="0" smtClean="0"/>
              <a:t>Na gričevnatem svetu uspevajo vinogradi.</a:t>
            </a:r>
          </a:p>
          <a:p>
            <a:pPr marL="285750" indent="-285750">
              <a:buFontTx/>
              <a:buChar char="-"/>
            </a:pPr>
            <a:r>
              <a:rPr lang="sl-SI" sz="2400" b="1" dirty="0" smtClean="0"/>
              <a:t>V okolici </a:t>
            </a:r>
            <a:r>
              <a:rPr lang="sl-SI" sz="2400" b="1" dirty="0"/>
              <a:t>Ž</a:t>
            </a:r>
            <a:r>
              <a:rPr lang="sl-SI" sz="2400" b="1" dirty="0" smtClean="0"/>
              <a:t>alca pridelujejo hmelj.</a:t>
            </a:r>
          </a:p>
          <a:p>
            <a:pPr marL="285750" indent="-285750">
              <a:buFontTx/>
              <a:buChar char="-"/>
            </a:pPr>
            <a:r>
              <a:rPr lang="sl-SI" sz="2400" b="1" dirty="0" smtClean="0"/>
              <a:t>Mesto Celje je nastalo v rimski dobi → </a:t>
            </a:r>
            <a:r>
              <a:rPr lang="sl-SI" sz="2400" b="1" dirty="0" err="1" smtClean="0"/>
              <a:t>Celeia</a:t>
            </a:r>
            <a:r>
              <a:rPr lang="sl-SI" sz="2400" b="1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sl-SI" sz="2400" b="1" dirty="0" smtClean="0"/>
              <a:t>Danes je sodobno središče z razvito industrijo, </a:t>
            </a:r>
          </a:p>
          <a:p>
            <a:r>
              <a:rPr lang="sl-SI" sz="2400" b="1" dirty="0"/>
              <a:t> </a:t>
            </a:r>
            <a:r>
              <a:rPr lang="sl-SI" sz="2400" b="1" dirty="0" smtClean="0"/>
              <a:t>   storitvenimi in kulturnimi dejavnostmi.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32" y="4093078"/>
            <a:ext cx="3998067" cy="266868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7380" y="2302186"/>
            <a:ext cx="3122579" cy="416343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606" y="4169844"/>
            <a:ext cx="4467774" cy="2515151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345332" y="4093077"/>
            <a:ext cx="1856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solidFill>
                  <a:schemeClr val="bg1"/>
                </a:solidFill>
              </a:rPr>
              <a:t>CELJSKA KOTLINA</a:t>
            </a:r>
            <a:endParaRPr lang="sl-SI" b="1" dirty="0">
              <a:solidFill>
                <a:schemeClr val="bg1"/>
              </a:solidFill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7479527" y="6274500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solidFill>
                  <a:schemeClr val="bg1"/>
                </a:solidFill>
              </a:rPr>
              <a:t>VINOGRAD</a:t>
            </a:r>
            <a:endParaRPr lang="sl-SI" b="1" dirty="0">
              <a:solidFill>
                <a:schemeClr val="bg1"/>
              </a:solidFill>
            </a:endParaRPr>
          </a:p>
        </p:txBody>
      </p:sp>
      <p:sp>
        <p:nvSpPr>
          <p:cNvPr id="9" name="PoljeZBesedilom 8"/>
          <p:cNvSpPr txBox="1"/>
          <p:nvPr/>
        </p:nvSpPr>
        <p:spPr>
          <a:xfrm>
            <a:off x="11202992" y="2302186"/>
            <a:ext cx="8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solidFill>
                  <a:schemeClr val="bg1"/>
                </a:solidFill>
              </a:rPr>
              <a:t>HMELJ</a:t>
            </a:r>
            <a:endParaRPr lang="sl-SI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59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3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6991" y="588861"/>
            <a:ext cx="10515600" cy="1325563"/>
          </a:xfrm>
        </p:spPr>
        <p:txBody>
          <a:bodyPr/>
          <a:lstStyle/>
          <a:p>
            <a:r>
              <a:rPr lang="sl-SI" b="1" dirty="0" smtClean="0"/>
              <a:t>VELENJSKA KOTLINA</a:t>
            </a:r>
            <a:endParaRPr lang="sl-SI" b="1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77821" y="1731523"/>
            <a:ext cx="81376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l-SI" sz="2000" b="1" dirty="0" smtClean="0"/>
              <a:t>Obdajajo jo vzpetine Severovzhodnega predalpskega hribovja.</a:t>
            </a:r>
          </a:p>
          <a:p>
            <a:pPr marL="285750" indent="-285750">
              <a:buFontTx/>
              <a:buChar char="-"/>
            </a:pPr>
            <a:r>
              <a:rPr lang="sl-SI" sz="2000" b="1" dirty="0" smtClean="0"/>
              <a:t>Zaradi kopanja lignita se dno kotline ugreza, posledično nastajajo jezera.</a:t>
            </a:r>
          </a:p>
          <a:p>
            <a:pPr marL="285750" indent="-285750">
              <a:buFontTx/>
              <a:buChar char="-"/>
            </a:pPr>
            <a:r>
              <a:rPr lang="sl-SI" sz="2000" b="1" dirty="0" smtClean="0"/>
              <a:t>Lignit je mehak rjav premog.</a:t>
            </a:r>
          </a:p>
          <a:p>
            <a:pPr marL="285750" indent="-285750">
              <a:buFontTx/>
              <a:buChar char="-"/>
            </a:pPr>
            <a:r>
              <a:rPr lang="sl-SI" sz="2000" b="1" dirty="0" smtClean="0"/>
              <a:t>Velenje je mlado industrijsko mesto.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46" y="3389297"/>
            <a:ext cx="4614153" cy="319926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290" y="3931713"/>
            <a:ext cx="4072241" cy="2114433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7051761" y="4197624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solidFill>
                  <a:schemeClr val="bg1"/>
                </a:solidFill>
              </a:rPr>
              <a:t>LIGNIT</a:t>
            </a:r>
            <a:endParaRPr lang="sl-SI" b="1" dirty="0">
              <a:solidFill>
                <a:schemeClr val="bg1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262646" y="3482501"/>
            <a:ext cx="213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solidFill>
                  <a:schemeClr val="bg1"/>
                </a:solidFill>
              </a:rPr>
              <a:t>VELENJSKA KOTLINA</a:t>
            </a:r>
            <a:endParaRPr lang="sl-SI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85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4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/>
              <a:t>HRANA</a:t>
            </a:r>
            <a:endParaRPr lang="sl-SI" b="1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27" y="3581116"/>
            <a:ext cx="3024896" cy="2722407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321013" y="3492230"/>
            <a:ext cx="1517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/>
              <a:t>IDRIJSKI ŽLIKROFI</a:t>
            </a:r>
            <a:endParaRPr lang="sl-SI" b="1" dirty="0"/>
          </a:p>
        </p:txBody>
      </p:sp>
      <p:pic>
        <p:nvPicPr>
          <p:cNvPr id="4098" name="Picture 2" descr="V Kranju kulinarična dogodka s Kranjsko klobaso | Visit Kranj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9570" y="648511"/>
            <a:ext cx="2806430" cy="187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4073865" y="704740"/>
            <a:ext cx="1237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KRANJSKA </a:t>
            </a:r>
          </a:p>
          <a:p>
            <a:r>
              <a:rPr lang="sl-SI" b="1" dirty="0" smtClean="0"/>
              <a:t>KLOBASA</a:t>
            </a:r>
            <a:endParaRPr lang="sl-SI" b="1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7316" y="2631129"/>
            <a:ext cx="2552012" cy="3823034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6044058" y="2680958"/>
            <a:ext cx="1838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solidFill>
                  <a:schemeClr val="bg1"/>
                </a:solidFill>
              </a:rPr>
              <a:t>AJDOVI ŽGANCI</a:t>
            </a:r>
            <a:endParaRPr lang="sl-SI" b="1" dirty="0">
              <a:solidFill>
                <a:schemeClr val="bg1"/>
              </a:solidFill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0768" y="1108548"/>
            <a:ext cx="3567349" cy="2675511"/>
          </a:xfrm>
          <a:prstGeom prst="rect">
            <a:avLst/>
          </a:prstGeom>
        </p:spPr>
      </p:pic>
      <p:sp>
        <p:nvSpPr>
          <p:cNvPr id="9" name="PoljeZBesedilom 8"/>
          <p:cNvSpPr txBox="1"/>
          <p:nvPr/>
        </p:nvSpPr>
        <p:spPr>
          <a:xfrm>
            <a:off x="9387192" y="3396450"/>
            <a:ext cx="2336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solidFill>
                  <a:schemeClr val="bg1"/>
                </a:solidFill>
              </a:rPr>
              <a:t>MOČNIK</a:t>
            </a:r>
            <a:endParaRPr lang="sl-SI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71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4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/>
              <a:t>PREDALPSKA HIŠA</a:t>
            </a:r>
            <a:endParaRPr lang="sl-SI" b="1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098" y="1434830"/>
            <a:ext cx="6096000" cy="4572000"/>
          </a:xfrm>
          <a:prstGeom prst="rect">
            <a:avLst/>
          </a:prstGeom>
        </p:spPr>
      </p:pic>
      <p:cxnSp>
        <p:nvCxnSpPr>
          <p:cNvPr id="5" name="Raven puščični povezovalnik 4"/>
          <p:cNvCxnSpPr/>
          <p:nvPr/>
        </p:nvCxnSpPr>
        <p:spPr>
          <a:xfrm flipV="1">
            <a:off x="1663430" y="4815191"/>
            <a:ext cx="2490281" cy="4085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PoljeZBesedilom 5"/>
          <p:cNvSpPr txBox="1"/>
          <p:nvPr/>
        </p:nvSpPr>
        <p:spPr>
          <a:xfrm>
            <a:off x="554476" y="5223753"/>
            <a:ext cx="2217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/>
              <a:t>SPODAJ ZIDANA</a:t>
            </a:r>
            <a:endParaRPr lang="sl-SI" b="1" dirty="0"/>
          </a:p>
        </p:txBody>
      </p:sp>
      <p:cxnSp>
        <p:nvCxnSpPr>
          <p:cNvPr id="8" name="Raven puščični povezovalnik 7"/>
          <p:cNvCxnSpPr/>
          <p:nvPr/>
        </p:nvCxnSpPr>
        <p:spPr>
          <a:xfrm>
            <a:off x="544749" y="3068273"/>
            <a:ext cx="3540868" cy="4531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PoljeZBesedilom 8"/>
          <p:cNvSpPr txBox="1"/>
          <p:nvPr/>
        </p:nvSpPr>
        <p:spPr>
          <a:xfrm>
            <a:off x="260215" y="2760393"/>
            <a:ext cx="1772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/>
              <a:t>ZGORAJ LESENA</a:t>
            </a:r>
            <a:endParaRPr lang="sl-SI" b="1" dirty="0"/>
          </a:p>
        </p:txBody>
      </p:sp>
      <p:cxnSp>
        <p:nvCxnSpPr>
          <p:cNvPr id="11" name="Raven puščični povezovalnik 10"/>
          <p:cNvCxnSpPr/>
          <p:nvPr/>
        </p:nvCxnSpPr>
        <p:spPr>
          <a:xfrm flipH="1">
            <a:off x="6692631" y="715312"/>
            <a:ext cx="612841" cy="19836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PoljeZBesedilom 11"/>
          <p:cNvSpPr txBox="1"/>
          <p:nvPr/>
        </p:nvSpPr>
        <p:spPr>
          <a:xfrm>
            <a:off x="6389451" y="296873"/>
            <a:ext cx="2474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/>
              <a:t>LESENA STREHA</a:t>
            </a:r>
          </a:p>
          <a:p>
            <a:r>
              <a:rPr lang="sl-SI" b="1" dirty="0" smtClean="0"/>
              <a:t>(skodle)</a:t>
            </a:r>
            <a:endParaRPr lang="sl-SI" b="1" dirty="0"/>
          </a:p>
        </p:txBody>
      </p:sp>
      <p:cxnSp>
        <p:nvCxnSpPr>
          <p:cNvPr id="17" name="Raven puščični povezovalnik 16"/>
          <p:cNvCxnSpPr/>
          <p:nvPr/>
        </p:nvCxnSpPr>
        <p:spPr>
          <a:xfrm flipH="1" flipV="1">
            <a:off x="7947498" y="4649821"/>
            <a:ext cx="2694562" cy="291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PoljeZBesedilom 17"/>
          <p:cNvSpPr txBox="1"/>
          <p:nvPr/>
        </p:nvSpPr>
        <p:spPr>
          <a:xfrm>
            <a:off x="9726456" y="4295080"/>
            <a:ext cx="192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/>
              <a:t>BALKON - GANK</a:t>
            </a:r>
            <a:endParaRPr lang="sl-SI" b="1" dirty="0"/>
          </a:p>
        </p:txBody>
      </p:sp>
      <p:cxnSp>
        <p:nvCxnSpPr>
          <p:cNvPr id="20" name="Raven puščični povezovalnik 19"/>
          <p:cNvCxnSpPr/>
          <p:nvPr/>
        </p:nvCxnSpPr>
        <p:spPr>
          <a:xfrm flipV="1">
            <a:off x="4863830" y="4357991"/>
            <a:ext cx="233464" cy="20136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PoljeZBesedilom 20"/>
          <p:cNvSpPr txBox="1"/>
          <p:nvPr/>
        </p:nvSpPr>
        <p:spPr>
          <a:xfrm>
            <a:off x="4332051" y="6478621"/>
            <a:ext cx="1699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/>
              <a:t>MAJHNA OKNA</a:t>
            </a:r>
            <a:endParaRPr lang="sl-SI" b="1" dirty="0"/>
          </a:p>
        </p:txBody>
      </p:sp>
      <p:cxnSp>
        <p:nvCxnSpPr>
          <p:cNvPr id="23" name="Raven puščični povezovalnik 22"/>
          <p:cNvCxnSpPr/>
          <p:nvPr/>
        </p:nvCxnSpPr>
        <p:spPr>
          <a:xfrm flipH="1" flipV="1">
            <a:off x="7422204" y="4357991"/>
            <a:ext cx="603115" cy="20136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Raven puščični povezovalnik 24"/>
          <p:cNvCxnSpPr/>
          <p:nvPr/>
        </p:nvCxnSpPr>
        <p:spPr>
          <a:xfrm flipH="1" flipV="1">
            <a:off x="7305472" y="5223753"/>
            <a:ext cx="642026" cy="12548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PoljeZBesedilom 25"/>
          <p:cNvSpPr txBox="1"/>
          <p:nvPr/>
        </p:nvSpPr>
        <p:spPr>
          <a:xfrm>
            <a:off x="7166043" y="6439869"/>
            <a:ext cx="2000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/>
              <a:t>NIZKA VRATA</a:t>
            </a:r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312989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8" grpId="0"/>
      <p:bldP spid="21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4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/>
              <a:t>RUDARSKA HIŠA</a:t>
            </a:r>
            <a:endParaRPr lang="sl-SI" b="1" dirty="0"/>
          </a:p>
        </p:txBody>
      </p:sp>
      <p:pic>
        <p:nvPicPr>
          <p:cNvPr id="1026" name="Picture 2" descr="Rudarska hiša, Idrija - Wikipedija, prosta enciklopedij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4846" y="264360"/>
            <a:ext cx="4034384" cy="602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3614057" y="1268233"/>
            <a:ext cx="2333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 smtClean="0"/>
              <a:t>IDRIJA</a:t>
            </a:r>
            <a:endParaRPr lang="sl-SI" sz="2800" b="1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396815" y="1897812"/>
            <a:ext cx="45651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l-SI" b="1" dirty="0"/>
              <a:t>n</a:t>
            </a:r>
            <a:r>
              <a:rPr lang="sl-SI" b="1" dirty="0" smtClean="0"/>
              <a:t>amenjene družinam rudarjev,</a:t>
            </a:r>
          </a:p>
          <a:p>
            <a:pPr marL="285750" indent="-285750">
              <a:buFontTx/>
              <a:buChar char="-"/>
            </a:pPr>
            <a:r>
              <a:rPr lang="sl-SI" b="1" dirty="0"/>
              <a:t>p</a:t>
            </a:r>
            <a:r>
              <a:rPr lang="sl-SI" b="1" dirty="0" smtClean="0"/>
              <a:t>ogosto dve družini v eni sobi,</a:t>
            </a:r>
          </a:p>
          <a:p>
            <a:pPr marL="285750" indent="-285750">
              <a:buFontTx/>
              <a:buChar char="-"/>
            </a:pPr>
            <a:r>
              <a:rPr lang="sl-SI" b="1" dirty="0"/>
              <a:t>k</a:t>
            </a:r>
            <a:r>
              <a:rPr lang="sl-SI" b="1" dirty="0" smtClean="0"/>
              <a:t>uhinje in kopalnice niso imeli,</a:t>
            </a:r>
          </a:p>
          <a:p>
            <a:pPr marL="285750" indent="-285750">
              <a:buFontTx/>
              <a:buChar char="-"/>
            </a:pPr>
            <a:r>
              <a:rPr lang="sl-SI" b="1" dirty="0"/>
              <a:t>k</a:t>
            </a:r>
            <a:r>
              <a:rPr lang="sl-SI" b="1" dirty="0" smtClean="0"/>
              <a:t>uhali so na skupnih ognjiščih na hodnikih.</a:t>
            </a:r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411276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4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/>
              <a:t>FUŽINARSKA HIŠA</a:t>
            </a:r>
            <a:endParaRPr lang="sl-SI" b="1" dirty="0"/>
          </a:p>
        </p:txBody>
      </p:sp>
      <p:pic>
        <p:nvPicPr>
          <p:cNvPr id="2050" name="Picture 2" descr="Kropa | KRAJI - Slovenij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6806" y="498270"/>
            <a:ext cx="5886994" cy="441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3805645" y="1398300"/>
            <a:ext cx="1206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b="1" dirty="0" smtClean="0"/>
              <a:t>KROPA</a:t>
            </a:r>
            <a:endParaRPr lang="sl-SI" sz="2800" b="1" dirty="0"/>
          </a:p>
        </p:txBody>
      </p:sp>
      <p:sp>
        <p:nvSpPr>
          <p:cNvPr id="3" name="Pravokotnik 2"/>
          <p:cNvSpPr/>
          <p:nvPr/>
        </p:nvSpPr>
        <p:spPr>
          <a:xfrm>
            <a:off x="399690" y="210177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Tx/>
              <a:buChar char="-"/>
            </a:pPr>
            <a:r>
              <a:rPr lang="sl-SI" b="1" dirty="0">
                <a:solidFill>
                  <a:prstClr val="black"/>
                </a:solidFill>
              </a:rPr>
              <a:t>namenjene </a:t>
            </a:r>
            <a:r>
              <a:rPr lang="sl-SI" b="1">
                <a:solidFill>
                  <a:prstClr val="black"/>
                </a:solidFill>
              </a:rPr>
              <a:t>družinam </a:t>
            </a:r>
            <a:r>
              <a:rPr lang="sl-SI" b="1" smtClean="0">
                <a:solidFill>
                  <a:prstClr val="black"/>
                </a:solidFill>
              </a:rPr>
              <a:t>fužinarjev,</a:t>
            </a:r>
            <a:endParaRPr lang="sl-SI" b="1" dirty="0">
              <a:solidFill>
                <a:prstClr val="black"/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sl-SI" b="1" dirty="0">
                <a:solidFill>
                  <a:prstClr val="black"/>
                </a:solidFill>
              </a:rPr>
              <a:t>pogosto dve družini v eni sobi,</a:t>
            </a:r>
          </a:p>
          <a:p>
            <a:pPr marL="285750" lvl="0" indent="-285750">
              <a:buFontTx/>
              <a:buChar char="-"/>
            </a:pPr>
            <a:r>
              <a:rPr lang="sl-SI" b="1" dirty="0">
                <a:solidFill>
                  <a:prstClr val="black"/>
                </a:solidFill>
              </a:rPr>
              <a:t>kuhinje in kopalnice niso imeli,</a:t>
            </a:r>
          </a:p>
          <a:p>
            <a:pPr marL="285750" lvl="0" indent="-285750">
              <a:buFontTx/>
              <a:buChar char="-"/>
            </a:pPr>
            <a:r>
              <a:rPr lang="sl-SI" b="1" dirty="0">
                <a:solidFill>
                  <a:prstClr val="black"/>
                </a:solidFill>
              </a:rPr>
              <a:t>kuhali so na skupnih ognjiščih na hodnikih.</a:t>
            </a:r>
          </a:p>
        </p:txBody>
      </p:sp>
    </p:spTree>
    <p:extLst>
      <p:ext uri="{BB962C8B-B14F-4D97-AF65-F5344CB8AC3E}">
        <p14:creationId xmlns:p14="http://schemas.microsoft.com/office/powerpoint/2010/main" val="387561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4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/>
              <a:t>ŠEGE IN NAVADE</a:t>
            </a:r>
            <a:endParaRPr lang="sl-SI" b="1" dirty="0"/>
          </a:p>
        </p:txBody>
      </p:sp>
      <p:cxnSp>
        <p:nvCxnSpPr>
          <p:cNvPr id="6" name="Raven puščični povezovalnik 5"/>
          <p:cNvCxnSpPr/>
          <p:nvPr/>
        </p:nvCxnSpPr>
        <p:spPr>
          <a:xfrm flipH="1">
            <a:off x="478971" y="1297577"/>
            <a:ext cx="1332413" cy="19570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PoljeZBesedilom 6"/>
          <p:cNvSpPr txBox="1"/>
          <p:nvPr/>
        </p:nvSpPr>
        <p:spPr>
          <a:xfrm>
            <a:off x="0" y="3254673"/>
            <a:ext cx="34756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PANJSKE KONČNICE</a:t>
            </a:r>
          </a:p>
          <a:p>
            <a:pPr marL="285750" indent="-285750">
              <a:buFontTx/>
              <a:buChar char="-"/>
            </a:pPr>
            <a:r>
              <a:rPr lang="sl-SI" b="1" dirty="0"/>
              <a:t>l</a:t>
            </a:r>
            <a:r>
              <a:rPr lang="sl-SI" b="1" dirty="0" smtClean="0"/>
              <a:t>judski slikarji, </a:t>
            </a:r>
          </a:p>
          <a:p>
            <a:pPr marL="285750" indent="-285750">
              <a:buFontTx/>
              <a:buChar char="-"/>
            </a:pPr>
            <a:r>
              <a:rPr lang="sl-SI" b="1" dirty="0" smtClean="0"/>
              <a:t>verska ali humoristična vsebina</a:t>
            </a:r>
          </a:p>
          <a:p>
            <a:pPr marL="285750" indent="-285750">
              <a:buFontTx/>
              <a:buChar char="-"/>
            </a:pPr>
            <a:r>
              <a:rPr lang="sl-SI" b="1" dirty="0"/>
              <a:t>p</a:t>
            </a:r>
            <a:r>
              <a:rPr lang="sl-SI" b="1" dirty="0" smtClean="0"/>
              <a:t>rizori iz vsakdanjega življenja</a:t>
            </a:r>
          </a:p>
          <a:p>
            <a:pPr marL="285750" indent="-285750">
              <a:buFontTx/>
              <a:buChar char="-"/>
            </a:pPr>
            <a:r>
              <a:rPr lang="sl-SI" b="1" dirty="0"/>
              <a:t>n</a:t>
            </a:r>
            <a:r>
              <a:rPr lang="sl-SI" b="1" dirty="0" smtClean="0"/>
              <a:t>ajstarejša znana iz leta 1758</a:t>
            </a:r>
            <a:endParaRPr lang="sl-SI" b="1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32001"/>
            <a:ext cx="4182293" cy="2125999"/>
          </a:xfrm>
          <a:prstGeom prst="rect">
            <a:avLst/>
          </a:prstGeom>
        </p:spPr>
      </p:pic>
      <p:cxnSp>
        <p:nvCxnSpPr>
          <p:cNvPr id="13" name="Raven puščični povezovalnik 12"/>
          <p:cNvCxnSpPr/>
          <p:nvPr/>
        </p:nvCxnSpPr>
        <p:spPr>
          <a:xfrm>
            <a:off x="2351314" y="1349829"/>
            <a:ext cx="714103" cy="9492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PoljeZBesedilom 13"/>
          <p:cNvSpPr txBox="1"/>
          <p:nvPr/>
        </p:nvSpPr>
        <p:spPr>
          <a:xfrm>
            <a:off x="3004457" y="2412274"/>
            <a:ext cx="1251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KRAVJI BAL</a:t>
            </a:r>
          </a:p>
          <a:p>
            <a:r>
              <a:rPr lang="sl-SI" b="1" dirty="0" smtClean="0"/>
              <a:t>Bohinj</a:t>
            </a:r>
            <a:endParaRPr lang="sl-SI" b="1" dirty="0"/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5695" y="3021992"/>
            <a:ext cx="2328831" cy="1746623"/>
          </a:xfrm>
          <a:prstGeom prst="rect">
            <a:avLst/>
          </a:prstGeom>
        </p:spPr>
      </p:pic>
      <p:cxnSp>
        <p:nvCxnSpPr>
          <p:cNvPr id="17" name="Raven puščični povezovalnik 16"/>
          <p:cNvCxnSpPr>
            <a:endCxn id="18" idx="0"/>
          </p:cNvCxnSpPr>
          <p:nvPr/>
        </p:nvCxnSpPr>
        <p:spPr>
          <a:xfrm>
            <a:off x="3065417" y="1178170"/>
            <a:ext cx="4415642" cy="30182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PoljeZBesedilom 17"/>
          <p:cNvSpPr txBox="1"/>
          <p:nvPr/>
        </p:nvSpPr>
        <p:spPr>
          <a:xfrm>
            <a:off x="6695106" y="4196442"/>
            <a:ext cx="1571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OVČARSKI BAL</a:t>
            </a:r>
          </a:p>
          <a:p>
            <a:r>
              <a:rPr lang="sl-SI" b="1" dirty="0" smtClean="0"/>
              <a:t>Jezersko</a:t>
            </a:r>
            <a:endParaRPr lang="sl-SI" b="1" dirty="0"/>
          </a:p>
        </p:txBody>
      </p:sp>
      <p:pic>
        <p:nvPicPr>
          <p:cNvPr id="19" name="Slika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0173" y="4879948"/>
            <a:ext cx="2619375" cy="1743075"/>
          </a:xfrm>
          <a:prstGeom prst="rect">
            <a:avLst/>
          </a:prstGeom>
        </p:spPr>
      </p:pic>
      <p:cxnSp>
        <p:nvCxnSpPr>
          <p:cNvPr id="21" name="Raven puščični povezovalnik 20"/>
          <p:cNvCxnSpPr>
            <a:endCxn id="22" idx="1"/>
          </p:cNvCxnSpPr>
          <p:nvPr/>
        </p:nvCxnSpPr>
        <p:spPr>
          <a:xfrm>
            <a:off x="3793499" y="1238635"/>
            <a:ext cx="3143527" cy="18074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PoljeZBesedilom 21"/>
          <p:cNvSpPr txBox="1"/>
          <p:nvPr/>
        </p:nvSpPr>
        <p:spPr>
          <a:xfrm>
            <a:off x="6937026" y="2722952"/>
            <a:ext cx="1385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OGLARJENJE</a:t>
            </a:r>
          </a:p>
          <a:p>
            <a:r>
              <a:rPr lang="sl-SI" b="1" dirty="0" smtClean="0"/>
              <a:t>Stari vrh</a:t>
            </a:r>
            <a:endParaRPr lang="sl-SI" b="1" dirty="0"/>
          </a:p>
        </p:txBody>
      </p:sp>
      <p:pic>
        <p:nvPicPr>
          <p:cNvPr id="1026" name="Picture 2" descr="Poljanska dolina - Dan oglarjev na Starem vrhu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7339" y="2503733"/>
            <a:ext cx="3541918" cy="177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Raven puščični povezovalnik 24"/>
          <p:cNvCxnSpPr/>
          <p:nvPr/>
        </p:nvCxnSpPr>
        <p:spPr>
          <a:xfrm flipV="1">
            <a:off x="4640110" y="1063878"/>
            <a:ext cx="849059" cy="381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PoljeZBesedilom 25"/>
          <p:cNvSpPr txBox="1"/>
          <p:nvPr/>
        </p:nvSpPr>
        <p:spPr>
          <a:xfrm>
            <a:off x="5446805" y="846421"/>
            <a:ext cx="1811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FLOSARSTVO</a:t>
            </a:r>
          </a:p>
          <a:p>
            <a:r>
              <a:rPr lang="sl-SI" b="1" dirty="0" smtClean="0"/>
              <a:t>Ljubno ob Savinji</a:t>
            </a:r>
            <a:endParaRPr lang="sl-SI" b="1" dirty="0"/>
          </a:p>
        </p:txBody>
      </p:sp>
      <p:pic>
        <p:nvPicPr>
          <p:cNvPr id="1028" name="Picture 4" descr="Splavarstvo - Radio Prvi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5389" y="104313"/>
            <a:ext cx="3228703" cy="203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98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8" grpId="0"/>
      <p:bldP spid="22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2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7536" y="579134"/>
            <a:ext cx="10515600" cy="1325563"/>
          </a:xfrm>
        </p:spPr>
        <p:txBody>
          <a:bodyPr/>
          <a:lstStyle/>
          <a:p>
            <a:r>
              <a:rPr lang="sl-SI" b="1" dirty="0" smtClean="0"/>
              <a:t>LJUBLJANSKA KOTLINA</a:t>
            </a:r>
            <a:endParaRPr lang="sl-SI" b="1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-97276" y="1749054"/>
            <a:ext cx="776693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l-SI" sz="2400" b="1" dirty="0" smtClean="0"/>
              <a:t>Sredi predalpskega hribovja.</a:t>
            </a:r>
          </a:p>
          <a:p>
            <a:pPr marL="285750" indent="-285750">
              <a:buFontTx/>
              <a:buChar char="-"/>
            </a:pPr>
            <a:r>
              <a:rPr lang="sl-SI" sz="2400" b="1" dirty="0" smtClean="0"/>
              <a:t>Na severu meji na Karavanke in Kamniško-Savinjske Alpe.</a:t>
            </a:r>
          </a:p>
          <a:p>
            <a:pPr marL="285750" indent="-285750">
              <a:buFontTx/>
              <a:buChar char="-"/>
            </a:pPr>
            <a:r>
              <a:rPr lang="sl-SI" sz="2400" b="1" dirty="0" smtClean="0"/>
              <a:t>Največja kotlina v Sloveniji.</a:t>
            </a:r>
          </a:p>
          <a:p>
            <a:pPr marL="285750" indent="-285750">
              <a:buFontTx/>
              <a:buChar char="-"/>
            </a:pPr>
            <a:r>
              <a:rPr lang="sl-SI" sz="2400" b="1" dirty="0" smtClean="0"/>
              <a:t>Ima največ prebivalcev, tako iz tujine kot tudi iz tujine.</a:t>
            </a:r>
          </a:p>
          <a:p>
            <a:pPr marL="285750" indent="-285750">
              <a:buFontTx/>
              <a:buChar char="-"/>
            </a:pPr>
            <a:r>
              <a:rPr lang="sl-SI" sz="2400" b="1" dirty="0" smtClean="0"/>
              <a:t>Tla so primerna za kmetijstvo, čeprav so ljudje zaposleni </a:t>
            </a:r>
          </a:p>
          <a:p>
            <a:r>
              <a:rPr lang="sl-SI" sz="2400" b="1" dirty="0" smtClean="0"/>
              <a:t>     predvsem v industriji in storitvenih dejavnostih.</a:t>
            </a:r>
          </a:p>
          <a:p>
            <a:pPr marL="285750" indent="-285750">
              <a:buFontTx/>
              <a:buChar char="-"/>
            </a:pPr>
            <a:r>
              <a:rPr lang="sl-SI" sz="2400" b="1" dirty="0" smtClean="0"/>
              <a:t>Večja mesta so na obrobju kotline, </a:t>
            </a:r>
          </a:p>
          <a:p>
            <a:r>
              <a:rPr lang="sl-SI" sz="2400" b="1" dirty="0"/>
              <a:t> </a:t>
            </a:r>
            <a:r>
              <a:rPr lang="sl-SI" sz="2400" b="1" dirty="0" smtClean="0"/>
              <a:t>    izjemi sta Ljubljana in Kranj.</a:t>
            </a:r>
          </a:p>
          <a:p>
            <a:pPr marL="285750" indent="-285750">
              <a:buFontTx/>
              <a:buChar char="-"/>
            </a:pPr>
            <a:r>
              <a:rPr lang="sl-SI" sz="2400" b="1" dirty="0" smtClean="0"/>
              <a:t>Na jugu kotline je Ljubljansko barje, </a:t>
            </a:r>
          </a:p>
          <a:p>
            <a:r>
              <a:rPr lang="sl-SI" sz="2400" b="1" dirty="0"/>
              <a:t> </a:t>
            </a:r>
            <a:r>
              <a:rPr lang="sl-SI" sz="2400" b="1" dirty="0" smtClean="0"/>
              <a:t>   ki je zelo močvirnat svet.</a:t>
            </a:r>
            <a:endParaRPr lang="sl-SI" sz="2400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883" y="0"/>
            <a:ext cx="4657117" cy="2993861"/>
          </a:xfrm>
          <a:prstGeom prst="rect">
            <a:avLst/>
          </a:prstGeom>
        </p:spPr>
      </p:pic>
      <p:pic>
        <p:nvPicPr>
          <p:cNvPr id="1026" name="Picture 2" descr="Ljubljansko barje - Wikipedija, prosta enciklopedij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1464" y="3690320"/>
            <a:ext cx="4628271" cy="309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9824044" y="-33081"/>
            <a:ext cx="2367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solidFill>
                  <a:schemeClr val="bg1"/>
                </a:solidFill>
              </a:rPr>
              <a:t>LJUBLJANSKA KOTLINA</a:t>
            </a:r>
            <a:endParaRPr lang="sl-SI" b="1" dirty="0">
              <a:solidFill>
                <a:schemeClr val="bg1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9591011" y="6488668"/>
            <a:ext cx="2128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solidFill>
                  <a:schemeClr val="bg1"/>
                </a:solidFill>
              </a:rPr>
              <a:t>LJUBLJANSKO BARJE</a:t>
            </a:r>
            <a:endParaRPr lang="sl-SI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60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7750" y="-1333500"/>
            <a:ext cx="14287500" cy="95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47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4362450" cy="280443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836" y="365125"/>
            <a:ext cx="4400550" cy="292836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756" y="3424914"/>
            <a:ext cx="4262894" cy="319305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4128" y="3539242"/>
            <a:ext cx="4626504" cy="307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53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10" y="324940"/>
            <a:ext cx="7096951" cy="6490149"/>
          </a:xfrm>
          <a:prstGeom prst="rect">
            <a:avLst/>
          </a:prstGeom>
        </p:spPr>
      </p:pic>
      <p:sp>
        <p:nvSpPr>
          <p:cNvPr id="4" name="Zaobljeni pravokotnik 3"/>
          <p:cNvSpPr/>
          <p:nvPr/>
        </p:nvSpPr>
        <p:spPr>
          <a:xfrm>
            <a:off x="7726680" y="457200"/>
            <a:ext cx="4465320" cy="28460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/>
              <a:t>Že zgodaj je bila naseljena, ker je raven svet omogočal kmetijstvo, pomembno vlogo pa je imela zaradi prometne lege, ker so se tod, tako kot danes, križale pomembne evropske prometne poti.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680" y="3510054"/>
            <a:ext cx="4465320" cy="317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8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31" y="639287"/>
            <a:ext cx="5681716" cy="554850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795" y="1448756"/>
            <a:ext cx="4865030" cy="524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96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219450" cy="1006475"/>
          </a:xfrm>
        </p:spPr>
        <p:txBody>
          <a:bodyPr/>
          <a:lstStyle/>
          <a:p>
            <a:r>
              <a:rPr lang="sl-SI" b="1" dirty="0"/>
              <a:t>LJUBLJANA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68" y="1508761"/>
            <a:ext cx="4707986" cy="307858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404" y="1508761"/>
            <a:ext cx="4934686" cy="3078588"/>
          </a:xfrm>
          <a:prstGeom prst="rect">
            <a:avLst/>
          </a:prstGeom>
        </p:spPr>
      </p:pic>
      <p:sp>
        <p:nvSpPr>
          <p:cNvPr id="6" name="Zaobljeni pravokotnik 5"/>
          <p:cNvSpPr/>
          <p:nvPr/>
        </p:nvSpPr>
        <p:spPr>
          <a:xfrm>
            <a:off x="424268" y="4812030"/>
            <a:ext cx="4707986" cy="3886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Filozofska  fakulteta</a:t>
            </a:r>
            <a:endParaRPr lang="sl-SI" dirty="0"/>
          </a:p>
        </p:txBody>
      </p:sp>
      <p:sp>
        <p:nvSpPr>
          <p:cNvPr id="7" name="Zaobljeni pravokotnik 6"/>
          <p:cNvSpPr/>
          <p:nvPr/>
        </p:nvSpPr>
        <p:spPr>
          <a:xfrm>
            <a:off x="6072404" y="4812030"/>
            <a:ext cx="4934686" cy="3886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Parlament</a:t>
            </a:r>
            <a:endParaRPr lang="sl-SI" dirty="0"/>
          </a:p>
        </p:txBody>
      </p:sp>
      <p:sp>
        <p:nvSpPr>
          <p:cNvPr id="8" name="Pravokotnik 7"/>
          <p:cNvSpPr/>
          <p:nvPr/>
        </p:nvSpPr>
        <p:spPr>
          <a:xfrm>
            <a:off x="28731" y="5539240"/>
            <a:ext cx="11348632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/>
              <a:t>Ljubljana je danes naše glavno mesto, po številu prebivalstva največje mesto v Sloveniji. Je upravno, </a:t>
            </a:r>
            <a:r>
              <a:rPr lang="sl-SI" b="1" dirty="0" smtClean="0"/>
              <a:t>gospodarsko</a:t>
            </a:r>
            <a:r>
              <a:rPr lang="sl-SI" b="1" dirty="0"/>
              <a:t>, kulturno in izobraževalno središče naše Slovenije</a:t>
            </a:r>
            <a:r>
              <a:rPr lang="sl-SI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49051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70" y="295483"/>
            <a:ext cx="6005080" cy="3981033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897" y="365093"/>
            <a:ext cx="3466463" cy="192090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4065" y="2760666"/>
            <a:ext cx="4628126" cy="187991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5180" y="5371506"/>
            <a:ext cx="4732019" cy="1318136"/>
          </a:xfrm>
          <a:prstGeom prst="rect">
            <a:avLst/>
          </a:prstGeom>
        </p:spPr>
      </p:pic>
      <p:sp>
        <p:nvSpPr>
          <p:cNvPr id="7" name="Zaobljeni pravokotnik 6"/>
          <p:cNvSpPr/>
          <p:nvPr/>
        </p:nvSpPr>
        <p:spPr>
          <a:xfrm>
            <a:off x="201670" y="4640579"/>
            <a:ext cx="6005080" cy="192024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/>
              <a:t>Že Rimljani so na območju današnje Ljubljane postavili mesto Emono, v srednjem veku so postali pomembni Kranj, Radovljica, Kamnik  in Škofja Loka. </a:t>
            </a:r>
          </a:p>
        </p:txBody>
      </p:sp>
    </p:spTree>
    <p:extLst>
      <p:ext uri="{BB962C8B-B14F-4D97-AF65-F5344CB8AC3E}">
        <p14:creationId xmlns:p14="http://schemas.microsoft.com/office/powerpoint/2010/main" val="3881065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89" y="331470"/>
            <a:ext cx="4939393" cy="276606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694" y="331470"/>
            <a:ext cx="4512945" cy="2766060"/>
          </a:xfrm>
          <a:prstGeom prst="rect">
            <a:avLst/>
          </a:prstGeom>
        </p:spPr>
      </p:pic>
      <p:sp>
        <p:nvSpPr>
          <p:cNvPr id="4" name="Zaobljeni pravokotnik 3"/>
          <p:cNvSpPr/>
          <p:nvPr/>
        </p:nvSpPr>
        <p:spPr>
          <a:xfrm>
            <a:off x="6572250" y="2583180"/>
            <a:ext cx="2023110" cy="3886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TROMOSTOVJE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9401" y="4130594"/>
            <a:ext cx="3662599" cy="243729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589" y="3395662"/>
            <a:ext cx="2419350" cy="189547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4191" y="3395662"/>
            <a:ext cx="2143125" cy="214312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8762" y="3548062"/>
            <a:ext cx="2628900" cy="1743075"/>
          </a:xfrm>
          <a:prstGeom prst="rect">
            <a:avLst/>
          </a:prstGeom>
        </p:spPr>
      </p:pic>
      <p:sp>
        <p:nvSpPr>
          <p:cNvPr id="9" name="Zaobljeni pravokotnik 8"/>
          <p:cNvSpPr/>
          <p:nvPr/>
        </p:nvSpPr>
        <p:spPr>
          <a:xfrm>
            <a:off x="2125980" y="5829300"/>
            <a:ext cx="4547232" cy="73858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NUK – NARODNA IN UNIVERZITETNA KNJIŽNICA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43011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416</Words>
  <Application>Microsoft Office PowerPoint</Application>
  <PresentationFormat>Širokozaslonsko</PresentationFormat>
  <Paragraphs>87</Paragraphs>
  <Slides>17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Officeova tema</vt:lpstr>
      <vt:lpstr>PREDALPSKE POKRAJINE</vt:lpstr>
      <vt:lpstr>LJUBLJANSKA KOTLINA</vt:lpstr>
      <vt:lpstr>PowerPointova predstavitev</vt:lpstr>
      <vt:lpstr>PowerPointova predstavitev</vt:lpstr>
      <vt:lpstr>PowerPointova predstavitev</vt:lpstr>
      <vt:lpstr>PowerPointova predstavitev</vt:lpstr>
      <vt:lpstr>LJUBLJANA</vt:lpstr>
      <vt:lpstr>PowerPointova predstavitev</vt:lpstr>
      <vt:lpstr>PowerPointova predstavitev</vt:lpstr>
      <vt:lpstr>PowerPointova predstavitev</vt:lpstr>
      <vt:lpstr>CELJSKA KOTLINA</vt:lpstr>
      <vt:lpstr>VELENJSKA KOTLINA</vt:lpstr>
      <vt:lpstr>HRANA</vt:lpstr>
      <vt:lpstr>PREDALPSKA HIŠA</vt:lpstr>
      <vt:lpstr>RUDARSKA HIŠA</vt:lpstr>
      <vt:lpstr>FUŽINARSKA HIŠA</vt:lpstr>
      <vt:lpstr>ŠEGE IN NAVADE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PREDALPSKE POKRAJINE</dc:title>
  <dc:creator>Manca</dc:creator>
  <cp:lastModifiedBy>Marjanca Tanšek</cp:lastModifiedBy>
  <cp:revision>71</cp:revision>
  <dcterms:created xsi:type="dcterms:W3CDTF">2020-11-17T16:25:45Z</dcterms:created>
  <dcterms:modified xsi:type="dcterms:W3CDTF">2020-12-13T11:20:09Z</dcterms:modified>
</cp:coreProperties>
</file>