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300" r:id="rId3"/>
    <p:sldId id="302" r:id="rId4"/>
    <p:sldId id="303" r:id="rId5"/>
    <p:sldId id="304" r:id="rId6"/>
    <p:sldId id="305" r:id="rId7"/>
    <p:sldId id="306" r:id="rId8"/>
    <p:sldId id="307" r:id="rId9"/>
    <p:sldId id="308" r:id="rId10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da uredite slog podnaslova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35709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95920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061634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1E81650E-DA88-4C7F-BEEB-FD9D9AA46298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5" name="Rectangle 3">
              <a:extLst>
                <a:ext uri="{FF2B5EF4-FFF2-40B4-BE49-F238E27FC236}">
                  <a16:creationId xmlns:a16="http://schemas.microsoft.com/office/drawing/2014/main" id="{430B1C2C-322E-4CBC-9A66-8A168FC9EEF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6" name="Rectangle 4">
              <a:extLst>
                <a:ext uri="{FF2B5EF4-FFF2-40B4-BE49-F238E27FC236}">
                  <a16:creationId xmlns:a16="http://schemas.microsoft.com/office/drawing/2014/main" id="{91D919D0-7043-4C79-95A6-BB6C26C7DEE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grpSp>
          <p:nvGrpSpPr>
            <p:cNvPr id="7" name="Group 5">
              <a:extLst>
                <a:ext uri="{FF2B5EF4-FFF2-40B4-BE49-F238E27FC236}">
                  <a16:creationId xmlns:a16="http://schemas.microsoft.com/office/drawing/2014/main" id="{AB118BE1-0CE6-43D7-8782-1759D7446B4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>
                <a:extLst>
                  <a:ext uri="{FF2B5EF4-FFF2-40B4-BE49-F238E27FC236}">
                    <a16:creationId xmlns:a16="http://schemas.microsoft.com/office/drawing/2014/main" id="{468DAE33-0EEB-4E9C-8971-A5D304331FFC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9" name="Rectangle 7">
                <a:extLst>
                  <a:ext uri="{FF2B5EF4-FFF2-40B4-BE49-F238E27FC236}">
                    <a16:creationId xmlns:a16="http://schemas.microsoft.com/office/drawing/2014/main" id="{6375ABFB-C833-4BE4-B3C0-58518143642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0" name="Rectangle 8">
                <a:extLst>
                  <a:ext uri="{FF2B5EF4-FFF2-40B4-BE49-F238E27FC236}">
                    <a16:creationId xmlns:a16="http://schemas.microsoft.com/office/drawing/2014/main" id="{7458C301-1BDE-4864-9767-0F700341C6FA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9">
                <a:extLst>
                  <a:ext uri="{FF2B5EF4-FFF2-40B4-BE49-F238E27FC236}">
                    <a16:creationId xmlns:a16="http://schemas.microsoft.com/office/drawing/2014/main" id="{F801E758-BA9D-4652-8A59-02956772E6CF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2" name="Rectangle 10">
                <a:extLst>
                  <a:ext uri="{FF2B5EF4-FFF2-40B4-BE49-F238E27FC236}">
                    <a16:creationId xmlns:a16="http://schemas.microsoft.com/office/drawing/2014/main" id="{3BE4AC26-3D51-470B-8EF2-BE334EAA4CA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3" name="Rectangle 11">
                <a:extLst>
                  <a:ext uri="{FF2B5EF4-FFF2-40B4-BE49-F238E27FC236}">
                    <a16:creationId xmlns:a16="http://schemas.microsoft.com/office/drawing/2014/main" id="{CEA1A582-0764-4C8A-9191-C7249B66B24C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4" name="Rectangle 12">
                <a:extLst>
                  <a:ext uri="{FF2B5EF4-FFF2-40B4-BE49-F238E27FC236}">
                    <a16:creationId xmlns:a16="http://schemas.microsoft.com/office/drawing/2014/main" id="{2B725A3D-212C-4E27-BD95-835C72BB51DD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5" name="Rectangle 13">
                <a:extLst>
                  <a:ext uri="{FF2B5EF4-FFF2-40B4-BE49-F238E27FC236}">
                    <a16:creationId xmlns:a16="http://schemas.microsoft.com/office/drawing/2014/main" id="{AB0D9704-5841-4949-9107-7335AFF8473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6" name="Rectangle 14">
                <a:extLst>
                  <a:ext uri="{FF2B5EF4-FFF2-40B4-BE49-F238E27FC236}">
                    <a16:creationId xmlns:a16="http://schemas.microsoft.com/office/drawing/2014/main" id="{D12BD3DA-48FB-480A-9BA4-853831A00D4D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7" name="Rectangle 15">
                <a:extLst>
                  <a:ext uri="{FF2B5EF4-FFF2-40B4-BE49-F238E27FC236}">
                    <a16:creationId xmlns:a16="http://schemas.microsoft.com/office/drawing/2014/main" id="{6850474B-C1B4-47BB-9F39-154854206B79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1640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3962400" y="1828800"/>
            <a:ext cx="80264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1640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3962400" y="4267200"/>
            <a:ext cx="80264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18" name="Rectangle 16">
            <a:extLst>
              <a:ext uri="{FF2B5EF4-FFF2-40B4-BE49-F238E27FC236}">
                <a16:creationId xmlns:a16="http://schemas.microsoft.com/office/drawing/2014/main" id="{E98E83B6-5FF0-484D-A3AD-63586B54ADE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383764-7F37-4998-BFF0-40B7BD527D29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  <p:sp>
        <p:nvSpPr>
          <p:cNvPr id="19" name="Rectangle 17">
            <a:extLst>
              <a:ext uri="{FF2B5EF4-FFF2-40B4-BE49-F238E27FC236}">
                <a16:creationId xmlns:a16="http://schemas.microsoft.com/office/drawing/2014/main" id="{85AC68CB-03F0-4D55-B8F7-8C6303B8E2A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20" name="Rectangle 18">
            <a:extLst>
              <a:ext uri="{FF2B5EF4-FFF2-40B4-BE49-F238E27FC236}">
                <a16:creationId xmlns:a16="http://schemas.microsoft.com/office/drawing/2014/main" id="{58F4C6F3-0DFB-4762-8D46-7353283C864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2701E2-71BF-4B94-BBBC-760B0E4A39A1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1505718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48983CD3-CDC7-408B-B96F-206E6A21BF2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2E3B659C-F8EE-4673-901C-9F5CDCD3876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130988-51F9-4249-9B08-378C2365CB59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77D36F60-4EC2-4C30-A0D3-955581ADC088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FC010D-ED3D-4277-BAA4-08F0F55B2BD2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352402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E7BD21CC-3724-4117-B7DA-2505E151651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4C78775E-7AFB-4C15-BDFB-D8B353CD6AB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6F935E-7284-4DFB-A4E4-05B82DB1A97F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DB3D1E53-F9A3-4257-908A-44A5E7E0A431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1A6CAF-E3DE-4B8C-9436-9CCD94522BDC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064523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6D4A3366-DECC-4E45-AE52-B81B52EB531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540D0E05-FF6B-4A36-BFCF-FA669DB3CAD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37B989-6396-44BA-89BF-03F8AF328E02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835CF3FC-75E7-45F9-9EFC-91067D02D066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7F021D-E11D-414F-9EA9-FF071276D41A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327341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BD0B3E2C-2131-4D96-847A-65A98EBF018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CD12471B-F1BB-4DD7-A4D5-368C480FED5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84A3F5-9838-4418-9EE5-2CC9D34C5F55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9" name="Rectangle 16">
            <a:extLst>
              <a:ext uri="{FF2B5EF4-FFF2-40B4-BE49-F238E27FC236}">
                <a16:creationId xmlns:a16="http://schemas.microsoft.com/office/drawing/2014/main" id="{C71AB8E4-67C4-4DC5-B7D0-A5001E732204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E57154-70B4-4EFE-9AE0-07A85E50FB9E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31116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AF53ABC-DF6D-4D1D-9256-BB375BC54E4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B785EAC-5D74-4D71-B963-B536B6901BA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997D8F-9412-435F-B575-310B916E95B8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27CC391E-461B-4084-BB1E-CCDEA70F963B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0C206E-1BD4-4251-BCF3-C9603E7D2C36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6961699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BFDB8EB5-C003-4D9B-B30F-CDB13DB8EA46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618CD77D-67A2-41BA-9A0E-395BB730352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8F5DCC-4CC8-42B2-A3D5-C45FBC06FF16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4" name="Rectangle 16">
            <a:extLst>
              <a:ext uri="{FF2B5EF4-FFF2-40B4-BE49-F238E27FC236}">
                <a16:creationId xmlns:a16="http://schemas.microsoft.com/office/drawing/2014/main" id="{DB8C436C-5E5F-420B-818C-61F438C5E2AB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C507A6-743B-4DC5-B7CA-1F825B2D9123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268203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9046BEB6-56B0-427F-9F8B-ABFD6C74BCE3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A14A1480-E7BB-491B-A8E4-ECEFA91EC80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75F4F5-C9EE-4532-97A0-CF829A097C28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94268AD3-ED2E-4C31-B8EF-31F1CB37ACCF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537962-F4EA-4426-8D25-94A30D7C6B20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89656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887645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53AD5145-8611-4B30-B8E3-60D0C24B3BC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F66344F6-863A-402F-A01A-97ABBCE98FF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8980E3-9DE0-4013-8252-E9C4980BBEB0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1CE1DD98-676A-4A61-8492-DE6D9A062BF6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90B1D1-7A9A-4439-B2EA-855D511F8E30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986128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AE38EE54-537A-49E8-8730-2B4279B8921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C958BD49-B979-4637-84BE-98ACE6533FC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D6C6D45-C906-44AE-888A-E8F0416A4B8C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B7B32E5C-9F85-48B6-920B-260AB3D98A5B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0A0262-9E69-4A87-B335-EE648C1A07B5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634406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839200" y="457200"/>
            <a:ext cx="2743200" cy="5410200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609600" y="457200"/>
            <a:ext cx="8026400" cy="5410200"/>
          </a:xfrm>
        </p:spPr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8CDC39AD-4908-4727-8C89-7751E440D11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FA46471B-6370-4075-925D-876BFEB4052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4BEFAE-8D93-4CCF-BF0C-CA2073C1FB7D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3AC70782-2ACC-4EEF-8A05-CEDB97884FB0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88FBDD-C5AA-43EE-BDCD-DB32F0E93462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4513174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slov, besedilo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85E7DA64-80AA-47D8-AE59-0DB77723CDB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5DE361F1-2FBB-4DCE-A479-5519A0EFD1C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344A0E-EE43-4CED-8710-F76FAF1FF51F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9479B657-93DA-4C9F-9A32-FF84A2C75B7A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98DC65-F127-4E2B-ADB7-7DB02762A5B2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7470468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slov in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tabele 2"/>
          <p:cNvSpPr>
            <a:spLocks noGrp="1"/>
          </p:cNvSpPr>
          <p:nvPr>
            <p:ph type="tbl" idx="1"/>
          </p:nvPr>
        </p:nvSpPr>
        <p:spPr>
          <a:xfrm>
            <a:off x="609600" y="1981200"/>
            <a:ext cx="10972800" cy="3886200"/>
          </a:xfrm>
        </p:spPr>
        <p:txBody>
          <a:bodyPr/>
          <a:lstStyle/>
          <a:p>
            <a:pPr lvl="0"/>
            <a:endParaRPr lang="sl-SI" noProof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5F035CF7-46BD-4C85-9E78-2C07D43DC09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C8307652-E399-42A1-A61C-85615D2F9B0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EECA96-7D22-42A2-9195-DFDD977BA3E5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050C0BF5-6EF8-4F34-94E3-3CB324F5149F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9158AE-817A-4202-9A00-0D0DD57FA1B6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6231224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Naslov, besedilo in 2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quarter" idx="2"/>
          </p:nvPr>
        </p:nvSpPr>
        <p:spPr>
          <a:xfrm>
            <a:off x="6197600" y="19812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3"/>
          </p:nvPr>
        </p:nvSpPr>
        <p:spPr>
          <a:xfrm>
            <a:off x="6197600" y="40005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F6F82CA-E858-43FE-BCA2-94381E34C08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34005D41-525B-4AF9-9110-DBC39B421E6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0635CC-6DF7-4FB0-A085-5DC6BCB0056F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8" name="Rectangle 16">
            <a:extLst>
              <a:ext uri="{FF2B5EF4-FFF2-40B4-BE49-F238E27FC236}">
                <a16:creationId xmlns:a16="http://schemas.microsoft.com/office/drawing/2014/main" id="{F2A4E06A-91A0-4A1C-96D0-53DC742455D5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45584C-62D0-46C3-A541-B8F36ECD9246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7088347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/>
          </p:nvPr>
        </p:nvSpPr>
        <p:spPr>
          <a:xfrm>
            <a:off x="609600" y="457200"/>
            <a:ext cx="10972800" cy="5410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852A1F0-D2EB-451C-952E-3E80DEC6F60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D4A08E4-CEE3-4F20-AF30-2022E140752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B24340-8EFF-41A5-9D4E-AACA5629264C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43FAF07B-AD8D-4FCB-9566-7B7BF0D6428D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05AC65-92B5-494F-B6D1-8345C4287122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46190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45336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38177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89764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13399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47255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4897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42065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11018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C0D3DD03-E2D9-4F7A-A147-D83A9B4F91D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23C9180D-6726-4D52-9D6F-64601A3CD06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anose="020B0A04020102020204" pitchFamily="34" charset="0"/>
              </a:defRPr>
            </a:lvl1pPr>
          </a:lstStyle>
          <a:p>
            <a:fld id="{0D65A4B5-AA7D-4E06-A9BC-C5312D1CC9C8}" type="slidenum">
              <a:rPr lang="sl-SI" altLang="sl-SI"/>
              <a:pPr/>
              <a:t>‹#›</a:t>
            </a:fld>
            <a:endParaRPr lang="sl-SI" altLang="sl-SI"/>
          </a:p>
        </p:txBody>
      </p:sp>
      <p:grpSp>
        <p:nvGrpSpPr>
          <p:cNvPr id="1028" name="Group 4">
            <a:extLst>
              <a:ext uri="{FF2B5EF4-FFF2-40B4-BE49-F238E27FC236}">
                <a16:creationId xmlns:a16="http://schemas.microsoft.com/office/drawing/2014/main" id="{1B74D19B-C147-47CF-8803-FEFE589F1887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546100"/>
            <a:chOff x="0" y="0"/>
            <a:chExt cx="5760" cy="344"/>
          </a:xfrm>
        </p:grpSpPr>
        <p:sp>
          <p:nvSpPr>
            <p:cNvPr id="1032" name="Rectangle 5">
              <a:extLst>
                <a:ext uri="{FF2B5EF4-FFF2-40B4-BE49-F238E27FC236}">
                  <a16:creationId xmlns:a16="http://schemas.microsoft.com/office/drawing/2014/main" id="{BDAE0886-7042-45B7-B333-9560450689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1033" name="Rectangle 6">
              <a:extLst>
                <a:ext uri="{FF2B5EF4-FFF2-40B4-BE49-F238E27FC236}">
                  <a16:creationId xmlns:a16="http://schemas.microsoft.com/office/drawing/2014/main" id="{CFF8004E-8A5F-4B5E-99AA-D713FEBB84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1034" name="Rectangle 7">
              <a:extLst>
                <a:ext uri="{FF2B5EF4-FFF2-40B4-BE49-F238E27FC236}">
                  <a16:creationId xmlns:a16="http://schemas.microsoft.com/office/drawing/2014/main" id="{7C1C9104-1FA6-4424-8AD3-8A8853C9D6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hlink"/>
                </a:solidFill>
              </a:endParaRPr>
            </a:p>
          </p:txBody>
        </p:sp>
        <p:sp>
          <p:nvSpPr>
            <p:cNvPr id="1035" name="Rectangle 8">
              <a:extLst>
                <a:ext uri="{FF2B5EF4-FFF2-40B4-BE49-F238E27FC236}">
                  <a16:creationId xmlns:a16="http://schemas.microsoft.com/office/drawing/2014/main" id="{C3FC298A-98F2-425B-8AE2-CAF6193805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hlink"/>
                </a:solidFill>
              </a:endParaRPr>
            </a:p>
          </p:txBody>
        </p:sp>
        <p:sp>
          <p:nvSpPr>
            <p:cNvPr id="1036" name="Rectangle 9">
              <a:extLst>
                <a:ext uri="{FF2B5EF4-FFF2-40B4-BE49-F238E27FC236}">
                  <a16:creationId xmlns:a16="http://schemas.microsoft.com/office/drawing/2014/main" id="{A3D2BC28-BBAC-4E56-AD67-3594E88FBF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accent2"/>
                </a:solidFill>
              </a:endParaRPr>
            </a:p>
          </p:txBody>
        </p:sp>
        <p:sp>
          <p:nvSpPr>
            <p:cNvPr id="1037" name="Rectangle 10">
              <a:extLst>
                <a:ext uri="{FF2B5EF4-FFF2-40B4-BE49-F238E27FC236}">
                  <a16:creationId xmlns:a16="http://schemas.microsoft.com/office/drawing/2014/main" id="{3E50C6FE-9E08-4FEA-946B-CED7E9134F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hlink"/>
                </a:solidFill>
              </a:endParaRPr>
            </a:p>
          </p:txBody>
        </p:sp>
        <p:sp>
          <p:nvSpPr>
            <p:cNvPr id="1038" name="Rectangle 11">
              <a:extLst>
                <a:ext uri="{FF2B5EF4-FFF2-40B4-BE49-F238E27FC236}">
                  <a16:creationId xmlns:a16="http://schemas.microsoft.com/office/drawing/2014/main" id="{D36D7CCF-E3BD-4A5F-8131-843F765C0B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1039" name="Rectangle 12">
              <a:extLst>
                <a:ext uri="{FF2B5EF4-FFF2-40B4-BE49-F238E27FC236}">
                  <a16:creationId xmlns:a16="http://schemas.microsoft.com/office/drawing/2014/main" id="{E878FAD3-96DE-4573-A22A-F381FE36EF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accent2"/>
                </a:solidFill>
              </a:endParaRPr>
            </a:p>
          </p:txBody>
        </p:sp>
        <p:sp>
          <p:nvSpPr>
            <p:cNvPr id="1040" name="Rectangle 13">
              <a:extLst>
                <a:ext uri="{FF2B5EF4-FFF2-40B4-BE49-F238E27FC236}">
                  <a16:creationId xmlns:a16="http://schemas.microsoft.com/office/drawing/2014/main" id="{D3190C52-5708-42A9-9305-2D9F389106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accent2"/>
                </a:solidFill>
              </a:endParaRPr>
            </a:p>
          </p:txBody>
        </p:sp>
      </p:grpSp>
      <p:sp>
        <p:nvSpPr>
          <p:cNvPr id="1029" name="Rectangle 14">
            <a:extLst>
              <a:ext uri="{FF2B5EF4-FFF2-40B4-BE49-F238E27FC236}">
                <a16:creationId xmlns:a16="http://schemas.microsoft.com/office/drawing/2014/main" id="{D37D1905-FC1B-476A-AB0F-ABA7D4C890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457200"/>
            <a:ext cx="10972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/>
              <a:t>Kliknite, če želite urediti slog naslova matrice</a:t>
            </a:r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F4E01226-84A8-4286-8216-668DE4510A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109728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/>
              <a:t>Kliknite, če želite urediti sloge besedila matrice</a:t>
            </a:r>
          </a:p>
          <a:p>
            <a:pPr lvl="1"/>
            <a:r>
              <a:rPr lang="sl-SI" altLang="sl-SI"/>
              <a:t>Druga raven</a:t>
            </a:r>
          </a:p>
          <a:p>
            <a:pPr lvl="2"/>
            <a:r>
              <a:rPr lang="sl-SI" altLang="sl-SI"/>
              <a:t>Tretja raven</a:t>
            </a:r>
          </a:p>
          <a:p>
            <a:pPr lvl="3"/>
            <a:r>
              <a:rPr lang="sl-SI" altLang="sl-SI"/>
              <a:t>Četrta raven</a:t>
            </a:r>
          </a:p>
          <a:p>
            <a:pPr lvl="4"/>
            <a:r>
              <a:rPr lang="sl-SI" altLang="sl-SI"/>
              <a:t>Peta raven</a:t>
            </a:r>
          </a:p>
        </p:txBody>
      </p:sp>
      <p:sp>
        <p:nvSpPr>
          <p:cNvPr id="15376" name="Rectangle 16">
            <a:extLst>
              <a:ext uri="{FF2B5EF4-FFF2-40B4-BE49-F238E27FC236}">
                <a16:creationId xmlns:a16="http://schemas.microsoft.com/office/drawing/2014/main" id="{9FB4E942-7BA3-4862-933D-C13B5F77B00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27C5F9C1-66C1-4DF7-B991-E0925AE35BE8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43702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3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3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5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3">
            <a:extLst>
              <a:ext uri="{FF2B5EF4-FFF2-40B4-BE49-F238E27FC236}">
                <a16:creationId xmlns:a16="http://schemas.microsoft.com/office/drawing/2014/main" id="{3CDBA850-D53A-41C5-96AA-84E9325B81B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FCAA9165-248E-4B13-B886-7542352B21AD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52227" name="Ograda številke diapozitiva 4">
            <a:extLst>
              <a:ext uri="{FF2B5EF4-FFF2-40B4-BE49-F238E27FC236}">
                <a16:creationId xmlns:a16="http://schemas.microsoft.com/office/drawing/2014/main" id="{1B0FE967-76A0-45A3-8532-BFFBB4EDAAC6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517920AB-9E34-4DA1-BCEA-79C36235C162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52228" name="Rectangle 2">
            <a:extLst>
              <a:ext uri="{FF2B5EF4-FFF2-40B4-BE49-F238E27FC236}">
                <a16:creationId xmlns:a16="http://schemas.microsoft.com/office/drawing/2014/main" id="{46974FF3-C91A-425F-8CEF-5FB0C11B93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457201"/>
            <a:ext cx="8229600" cy="811213"/>
          </a:xfrm>
        </p:spPr>
        <p:txBody>
          <a:bodyPr/>
          <a:lstStyle/>
          <a:p>
            <a:pPr eaLnBrk="1" hangingPunct="1"/>
            <a:r>
              <a:rPr lang="sl-SI" altLang="sl-SI" sz="3200" dirty="0">
                <a:solidFill>
                  <a:schemeClr val="bg2"/>
                </a:solidFill>
              </a:rPr>
              <a:t>Temperatura</a:t>
            </a:r>
          </a:p>
        </p:txBody>
      </p:sp>
      <p:sp>
        <p:nvSpPr>
          <p:cNvPr id="52229" name="Rectangle 3">
            <a:extLst>
              <a:ext uri="{FF2B5EF4-FFF2-40B4-BE49-F238E27FC236}">
                <a16:creationId xmlns:a16="http://schemas.microsoft.com/office/drawing/2014/main" id="{954A53F9-A7D2-4D42-9173-B315B88057C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1268414"/>
            <a:ext cx="8229600" cy="5329237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/>
              <a:t>Iz izkušenj vemo, da so telesa lahko različno »topla«.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/>
              <a:t>Neposredno temperature ne moremo meriti.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/>
              <a:t>Merimo jo lahko posredno, tako da vzporedno opazujemo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/>
              <a:t>spreminjanje katere druge fizikalne lastnosti telesa, ki se da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/>
              <a:t>z znanimi metodami meriti. Takšna lastnost so:</a:t>
            </a:r>
          </a:p>
          <a:p>
            <a:pPr eaLnBrk="1" hangingPunct="1"/>
            <a:r>
              <a:rPr lang="sl-SI" altLang="sl-SI" sz="2400"/>
              <a:t>barva telesa,</a:t>
            </a:r>
          </a:p>
          <a:p>
            <a:pPr eaLnBrk="1" hangingPunct="1"/>
            <a:r>
              <a:rPr lang="sl-SI" altLang="sl-SI" sz="2400"/>
              <a:t>oblika telesa,</a:t>
            </a:r>
          </a:p>
          <a:p>
            <a:pPr eaLnBrk="1" hangingPunct="1"/>
            <a:r>
              <a:rPr lang="sl-SI" altLang="sl-SI" sz="2400"/>
              <a:t>mere telesa,</a:t>
            </a:r>
          </a:p>
          <a:p>
            <a:pPr eaLnBrk="1" hangingPunct="1"/>
            <a:r>
              <a:rPr lang="sl-SI" altLang="sl-SI" sz="2400"/>
              <a:t>električna upornost,</a:t>
            </a:r>
          </a:p>
          <a:p>
            <a:pPr eaLnBrk="1" hangingPunct="1"/>
            <a:r>
              <a:rPr lang="sl-SI" altLang="sl-SI" sz="2400"/>
              <a:t>kontaktna napetost.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/>
              <a:t>Stanju telesa prilagojeni in največkrat umerjeni merilni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/>
              <a:t>instrumenti pokažejo temperaturo. Imenujemo </a:t>
            </a:r>
            <a:r>
              <a:rPr lang="sl-SI" altLang="sl-SI" sz="2400" b="1">
                <a:solidFill>
                  <a:schemeClr val="bg2"/>
                </a:solidFill>
              </a:rPr>
              <a:t>termometri</a:t>
            </a:r>
            <a:r>
              <a:rPr lang="sl-SI" altLang="sl-SI" sz="2400"/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3">
            <a:extLst>
              <a:ext uri="{FF2B5EF4-FFF2-40B4-BE49-F238E27FC236}">
                <a16:creationId xmlns:a16="http://schemas.microsoft.com/office/drawing/2014/main" id="{2E4889CC-8860-4ECB-A99E-2DD6B6FDA00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646DE119-428D-4D92-A5EA-E0A5A43DB571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53251" name="Ograda številke diapozitiva 3">
            <a:extLst>
              <a:ext uri="{FF2B5EF4-FFF2-40B4-BE49-F238E27FC236}">
                <a16:creationId xmlns:a16="http://schemas.microsoft.com/office/drawing/2014/main" id="{D9F0D503-B68B-4B7D-9FFD-4A1F7959EFA6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879DC0D6-AE7F-4D63-9BAC-C3543A7B9D75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53252" name="Rectangle 100">
            <a:extLst>
              <a:ext uri="{FF2B5EF4-FFF2-40B4-BE49-F238E27FC236}">
                <a16:creationId xmlns:a16="http://schemas.microsoft.com/office/drawing/2014/main" id="{57C92E2F-8753-4446-9F0C-D5BF024DAD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394167"/>
            <a:ext cx="849630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 b="1">
                <a:solidFill>
                  <a:srgbClr val="00007D"/>
                </a:solidFill>
              </a:rPr>
              <a:t>Kapljevinski termometer</a:t>
            </a:r>
            <a:endParaRPr lang="sl-SI" altLang="sl-SI" sz="2400">
              <a:solidFill>
                <a:srgbClr val="00007D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Kapljevinski termometer je sestavljen iz posodice s termometrsko substanco (kapljevine) in iz kapilare, v katero je usmerjeno raztezanje termometrske substance zaradi temperaturnih sprememb</a:t>
            </a:r>
            <a:r>
              <a:rPr lang="sl-SI" altLang="sl-SI" sz="18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53253" name="Rectangle 101">
            <a:extLst>
              <a:ext uri="{FF2B5EF4-FFF2-40B4-BE49-F238E27FC236}">
                <a16:creationId xmlns:a16="http://schemas.microsoft.com/office/drawing/2014/main" id="{4F7CE48E-ED43-4316-83B0-42DD48E42F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9" y="2267933"/>
            <a:ext cx="8569325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 b="1">
                <a:solidFill>
                  <a:srgbClr val="000000"/>
                </a:solidFill>
              </a:rPr>
              <a:t>Enota</a:t>
            </a:r>
            <a:endParaRPr lang="sl-SI" altLang="sl-SI" sz="24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Enoto pri tem termometru je določil Celzij (A. Celzij, 1701-1744, prof. v Uppsali na Švedskem), in sicer pri naravnih pojavih, ki se dogajajo vedno pri isti temperaturi.</a:t>
            </a:r>
            <a:r>
              <a:rPr lang="sl-SI" altLang="sl-SI" sz="18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53254" name="Rectangle 102">
            <a:extLst>
              <a:ext uri="{FF2B5EF4-FFF2-40B4-BE49-F238E27FC236}">
                <a16:creationId xmlns:a16="http://schemas.microsoft.com/office/drawing/2014/main" id="{09BFFCBA-A485-4845-8787-61B8053361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9" y="3776614"/>
            <a:ext cx="8351837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182563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466725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466725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466725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4667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667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667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667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667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667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Poleg Celzija sta enoto stopinje za merjenje temperature uporabljala še Fahrenheit in Reaumur. Danes uporabljamo naslednje oznake: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stopinja Fahrenheita °F,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stopinja Celzija °C,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stopinja Reaumurja °R.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3">
            <a:extLst>
              <a:ext uri="{FF2B5EF4-FFF2-40B4-BE49-F238E27FC236}">
                <a16:creationId xmlns:a16="http://schemas.microsoft.com/office/drawing/2014/main" id="{A4C90770-59B4-4F2F-B30D-7E7831DEFC4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42F4DD1F-780F-42F4-9FD9-00906A5757DB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3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54275" name="Ograda številke diapozitiva 3">
            <a:extLst>
              <a:ext uri="{FF2B5EF4-FFF2-40B4-BE49-F238E27FC236}">
                <a16:creationId xmlns:a16="http://schemas.microsoft.com/office/drawing/2014/main" id="{7FBE3D30-08CA-4DC5-8B6F-6AE812CC62BC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0E05A2FD-E384-4420-8162-EEF7231E287C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3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54276" name="Rectangle 4">
            <a:extLst>
              <a:ext uri="{FF2B5EF4-FFF2-40B4-BE49-F238E27FC236}">
                <a16:creationId xmlns:a16="http://schemas.microsoft.com/office/drawing/2014/main" id="{DB65F3E5-5A4C-46DE-BD44-7FB987582D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404814"/>
            <a:ext cx="842486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Temperaturna enota °C je mednarodno veljavna enota v SI. Enote imajo med seboj naslednjo povezavo in praktično uporabnost.</a:t>
            </a:r>
          </a:p>
        </p:txBody>
      </p:sp>
      <p:graphicFrame>
        <p:nvGraphicFramePr>
          <p:cNvPr id="87069" name="Group 29">
            <a:extLst>
              <a:ext uri="{FF2B5EF4-FFF2-40B4-BE49-F238E27FC236}">
                <a16:creationId xmlns:a16="http://schemas.microsoft.com/office/drawing/2014/main" id="{5C6C2F13-F521-4F32-932F-2C32243EEDEF}"/>
              </a:ext>
            </a:extLst>
          </p:cNvPr>
          <p:cNvGraphicFramePr>
            <a:graphicFrameLocks noGrp="1"/>
          </p:cNvGraphicFramePr>
          <p:nvPr/>
        </p:nvGraphicFramePr>
        <p:xfrm>
          <a:off x="4151314" y="1557338"/>
          <a:ext cx="3024187" cy="457200"/>
        </p:xfrm>
        <a:graphic>
          <a:graphicData uri="http://schemas.openxmlformats.org/drawingml/2006/table">
            <a:tbl>
              <a:tblPr/>
              <a:tblGrid>
                <a:gridCol w="30241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Ledišče vode pri </a:t>
                      </a:r>
                      <a:r>
                        <a:rPr kumimoji="0" lang="sl-SI" sz="24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</a:t>
                      </a:r>
                      <a:r>
                        <a:rPr kumimoji="0" lang="sl-SI" sz="2400" b="1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</a:t>
                      </a:r>
                      <a:endParaRPr kumimoji="0" lang="sl-SI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7072" name="Group 32">
            <a:extLst>
              <a:ext uri="{FF2B5EF4-FFF2-40B4-BE49-F238E27FC236}">
                <a16:creationId xmlns:a16="http://schemas.microsoft.com/office/drawing/2014/main" id="{D3970B2C-01B0-4303-BFD8-2FBB6BFE5999}"/>
              </a:ext>
            </a:extLst>
          </p:cNvPr>
          <p:cNvGraphicFramePr>
            <a:graphicFrameLocks noGrp="1"/>
          </p:cNvGraphicFramePr>
          <p:nvPr/>
        </p:nvGraphicFramePr>
        <p:xfrm>
          <a:off x="7319964" y="1557338"/>
          <a:ext cx="3348037" cy="457200"/>
        </p:xfrm>
        <a:graphic>
          <a:graphicData uri="http://schemas.openxmlformats.org/drawingml/2006/table">
            <a:tbl>
              <a:tblPr/>
              <a:tblGrid>
                <a:gridCol w="33480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318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Vrelišče vode pri </a:t>
                      </a:r>
                      <a:r>
                        <a:rPr kumimoji="0" lang="sl-SI" sz="24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</a:t>
                      </a:r>
                      <a:r>
                        <a:rPr kumimoji="0" lang="sl-SI" sz="2400" b="1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</a:t>
                      </a:r>
                      <a:endParaRPr kumimoji="0" lang="sl-SI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4281" name="Rectangle 25">
            <a:extLst>
              <a:ext uri="{FF2B5EF4-FFF2-40B4-BE49-F238E27FC236}">
                <a16:creationId xmlns:a16="http://schemas.microsoft.com/office/drawing/2014/main" id="{91B40471-154B-41C2-B010-5C7AA93E57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3750" y="1571625"/>
            <a:ext cx="2046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 b="1">
                <a:solidFill>
                  <a:srgbClr val="000000"/>
                </a:solidFill>
                <a:cs typeface="Times New Roman" panose="02020603050405020304" pitchFamily="18" charset="0"/>
              </a:rPr>
              <a:t>Znanstvenik</a:t>
            </a:r>
            <a:r>
              <a:rPr lang="sl-SI" altLang="sl-SI" sz="24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54282" name="Rectangle 33">
            <a:extLst>
              <a:ext uri="{FF2B5EF4-FFF2-40B4-BE49-F238E27FC236}">
                <a16:creationId xmlns:a16="http://schemas.microsoft.com/office/drawing/2014/main" id="{82F49B8A-0EE3-44AB-B2F2-2766E7E758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2270037"/>
            <a:ext cx="1657826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FF0000"/>
                </a:solidFill>
              </a:rPr>
              <a:t>Fahrenheit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FF0000"/>
                </a:solidFill>
              </a:rPr>
              <a:t>Celzij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FF0000"/>
                </a:solidFill>
              </a:rPr>
              <a:t>Reaumur</a:t>
            </a:r>
          </a:p>
        </p:txBody>
      </p:sp>
      <p:sp>
        <p:nvSpPr>
          <p:cNvPr id="54283" name="Rectangle 66">
            <a:extLst>
              <a:ext uri="{FF2B5EF4-FFF2-40B4-BE49-F238E27FC236}">
                <a16:creationId xmlns:a16="http://schemas.microsoft.com/office/drawing/2014/main" id="{E3324717-98C1-4997-BBD4-A4BFB8D526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17131" y="2270037"/>
            <a:ext cx="978153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indent="15875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32˚F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0˚C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0˚R</a:t>
            </a:r>
          </a:p>
        </p:txBody>
      </p:sp>
      <p:sp>
        <p:nvSpPr>
          <p:cNvPr id="54284" name="Rectangle 67">
            <a:extLst>
              <a:ext uri="{FF2B5EF4-FFF2-40B4-BE49-F238E27FC236}">
                <a16:creationId xmlns:a16="http://schemas.microsoft.com/office/drawing/2014/main" id="{68A2A1AF-8536-42CA-A9E9-4506B4059C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83193" y="2198600"/>
            <a:ext cx="118494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indent="15875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212˚F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100˚C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  80˚R</a:t>
            </a:r>
          </a:p>
        </p:txBody>
      </p:sp>
      <p:sp>
        <p:nvSpPr>
          <p:cNvPr id="54285" name="Rectangle 68">
            <a:extLst>
              <a:ext uri="{FF2B5EF4-FFF2-40B4-BE49-F238E27FC236}">
                <a16:creationId xmlns:a16="http://schemas.microsoft.com/office/drawing/2014/main" id="{5A1A47A8-A24C-44B5-A89F-031A0002E7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3780821"/>
            <a:ext cx="84963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Celzij je izbral temeljne točke tako, da se ujemajo z našim decimalnim sistemom. Oznaka °R ima le še zgodovinski pomen, oznaka °F pa je v rabi le še v nekaterih državah, kot sta Anglija, ZDA.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3">
            <a:extLst>
              <a:ext uri="{FF2B5EF4-FFF2-40B4-BE49-F238E27FC236}">
                <a16:creationId xmlns:a16="http://schemas.microsoft.com/office/drawing/2014/main" id="{7E63C211-EBF2-41D2-A547-3238E0EA5F2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B73DBF2A-3DB3-4608-99EA-BC16CFDC525C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4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55299" name="Ograda številke diapozitiva 3">
            <a:extLst>
              <a:ext uri="{FF2B5EF4-FFF2-40B4-BE49-F238E27FC236}">
                <a16:creationId xmlns:a16="http://schemas.microsoft.com/office/drawing/2014/main" id="{0B7ABAC4-8208-4245-906C-01B780C04D30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14F37312-B77F-43A1-A77F-7EE7DC7FB20D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4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55300" name="Rectangle 4">
            <a:extLst>
              <a:ext uri="{FF2B5EF4-FFF2-40B4-BE49-F238E27FC236}">
                <a16:creationId xmlns:a16="http://schemas.microsoft.com/office/drawing/2014/main" id="{DA9DBAA4-0259-4AB4-9F07-B61FD24FBE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9" y="404813"/>
            <a:ext cx="56276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Povezava med posameznimi stopinjami:</a:t>
            </a:r>
          </a:p>
        </p:txBody>
      </p:sp>
      <p:sp>
        <p:nvSpPr>
          <p:cNvPr id="55301" name="Rectangle 6">
            <a:extLst>
              <a:ext uri="{FF2B5EF4-FFF2-40B4-BE49-F238E27FC236}">
                <a16:creationId xmlns:a16="http://schemas.microsoft.com/office/drawing/2014/main" id="{A838A766-A778-4BEF-9078-DAB363BE7C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60872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55302" name="Rectangle 7">
            <a:extLst>
              <a:ext uri="{FF2B5EF4-FFF2-40B4-BE49-F238E27FC236}">
                <a16:creationId xmlns:a16="http://schemas.microsoft.com/office/drawing/2014/main" id="{F48853CB-2B3C-4968-ABA8-4E154EFD37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9" y="3780821"/>
            <a:ext cx="8497887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 b="1">
                <a:solidFill>
                  <a:srgbClr val="000000"/>
                </a:solidFill>
              </a:rPr>
              <a:t>Absolutna ničla in Kelvinova lestvica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4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Pozneje so ugotovili, da se da določiti skala, ki je neodvisna od termometrske snovi, imenuje se termodinamična skala. </a:t>
            </a:r>
          </a:p>
        </p:txBody>
      </p:sp>
      <p:sp>
        <p:nvSpPr>
          <p:cNvPr id="55303" name="Rectangle 8">
            <a:extLst>
              <a:ext uri="{FF2B5EF4-FFF2-40B4-BE49-F238E27FC236}">
                <a16:creationId xmlns:a16="http://schemas.microsoft.com/office/drawing/2014/main" id="{166095B5-9387-441D-B27F-8F373E3CD3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5367338"/>
            <a:ext cx="8640762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Ničla te skale leži pri T</a:t>
            </a:r>
            <a:r>
              <a:rPr lang="sl-SI" altLang="sl-SI" sz="2400" b="1">
                <a:solidFill>
                  <a:srgbClr val="000000"/>
                </a:solidFill>
              </a:rPr>
              <a:t> </a:t>
            </a:r>
            <a:r>
              <a:rPr lang="sl-SI" altLang="sl-SI" sz="2400">
                <a:solidFill>
                  <a:srgbClr val="000000"/>
                </a:solidFill>
              </a:rPr>
              <a:t>= -273,15 °C. Kelvine označimo s K.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Minimalno temperaturo T</a:t>
            </a:r>
            <a:r>
              <a:rPr lang="sl-SI" altLang="sl-SI" sz="2400" baseline="-25000">
                <a:solidFill>
                  <a:srgbClr val="000000"/>
                </a:solidFill>
              </a:rPr>
              <a:t>min</a:t>
            </a:r>
            <a:r>
              <a:rPr lang="sl-SI" altLang="sl-SI" sz="2400">
                <a:solidFill>
                  <a:srgbClr val="000000"/>
                </a:solidFill>
              </a:rPr>
              <a:t> = -273,15 °C opredelimo kot absolutno ničlo.</a:t>
            </a:r>
            <a:r>
              <a:rPr lang="sl-SI" altLang="sl-SI" sz="1800">
                <a:solidFill>
                  <a:srgbClr val="000000"/>
                </a:solidFill>
              </a:rPr>
              <a:t> </a:t>
            </a:r>
          </a:p>
        </p:txBody>
      </p:sp>
      <p:graphicFrame>
        <p:nvGraphicFramePr>
          <p:cNvPr id="55304" name="Object 9">
            <a:extLst>
              <a:ext uri="{FF2B5EF4-FFF2-40B4-BE49-F238E27FC236}">
                <a16:creationId xmlns:a16="http://schemas.microsoft.com/office/drawing/2014/main" id="{F17E42A3-0038-4173-B4F2-E6DEE35CC39A}"/>
              </a:ext>
            </a:extLst>
          </p:cNvPr>
          <p:cNvGraphicFramePr>
            <a:graphicFrameLocks noChangeAspect="1"/>
          </p:cNvGraphicFramePr>
          <p:nvPr>
            <p:ph/>
          </p:nvPr>
        </p:nvGraphicFramePr>
        <p:xfrm>
          <a:off x="2633663" y="1162050"/>
          <a:ext cx="4259262" cy="2444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0" name="Enačba" r:id="rId3" imgW="2146300" imgH="1231900" progId="Equation.3">
                  <p:embed/>
                </p:oleObj>
              </mc:Choice>
              <mc:Fallback>
                <p:oleObj name="Enačba" r:id="rId3" imgW="2146300" imgH="1231900" progId="Equation.3">
                  <p:embed/>
                  <p:pic>
                    <p:nvPicPr>
                      <p:cNvPr id="55304" name="Object 9">
                        <a:extLst>
                          <a:ext uri="{FF2B5EF4-FFF2-40B4-BE49-F238E27FC236}">
                            <a16:creationId xmlns:a16="http://schemas.microsoft.com/office/drawing/2014/main" id="{F17E42A3-0038-4173-B4F2-E6DEE35CC39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3663" y="1162050"/>
                        <a:ext cx="4259262" cy="2444750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3">
            <a:extLst>
              <a:ext uri="{FF2B5EF4-FFF2-40B4-BE49-F238E27FC236}">
                <a16:creationId xmlns:a16="http://schemas.microsoft.com/office/drawing/2014/main" id="{91AAF98B-8C1E-4841-A716-28C765F7BCC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3249E6B6-0FCB-4FF6-B39B-DA1A0F579BD8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5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56323" name="Ograda številke diapozitiva 5">
            <a:extLst>
              <a:ext uri="{FF2B5EF4-FFF2-40B4-BE49-F238E27FC236}">
                <a16:creationId xmlns:a16="http://schemas.microsoft.com/office/drawing/2014/main" id="{99E1594D-A9C4-4B51-BCA7-E910CB4D6EA6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3BE0C284-0D88-4872-AF74-11FD1FA109E9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5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56324" name="Rectangle 4">
            <a:extLst>
              <a:ext uri="{FF2B5EF4-FFF2-40B4-BE49-F238E27FC236}">
                <a16:creationId xmlns:a16="http://schemas.microsoft.com/office/drawing/2014/main" id="{7C8648AD-D594-4817-B47A-88D62885CE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3389" y="400050"/>
            <a:ext cx="856932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Medsebojna povezava med absolutno temperaturo </a:t>
            </a:r>
            <a:r>
              <a:rPr lang="sl-SI" altLang="sl-SI" sz="2400" i="1">
                <a:solidFill>
                  <a:srgbClr val="000000"/>
                </a:solidFill>
              </a:rPr>
              <a:t>T </a:t>
            </a:r>
            <a:r>
              <a:rPr lang="sl-SI" altLang="sl-SI" sz="2400">
                <a:solidFill>
                  <a:srgbClr val="000000"/>
                </a:solidFill>
              </a:rPr>
              <a:t>in  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relativno temperaturo T</a:t>
            </a:r>
            <a:r>
              <a:rPr lang="sl-SI" altLang="sl-SI" sz="2400" b="1">
                <a:solidFill>
                  <a:srgbClr val="000000"/>
                </a:solidFill>
              </a:rPr>
              <a:t> </a:t>
            </a:r>
            <a:r>
              <a:rPr lang="sl-SI" altLang="sl-SI" sz="2400">
                <a:solidFill>
                  <a:srgbClr val="000000"/>
                </a:solidFill>
              </a:rPr>
              <a:t>je:</a:t>
            </a:r>
          </a:p>
        </p:txBody>
      </p:sp>
      <p:sp>
        <p:nvSpPr>
          <p:cNvPr id="56325" name="Rectangle 6">
            <a:extLst>
              <a:ext uri="{FF2B5EF4-FFF2-40B4-BE49-F238E27FC236}">
                <a16:creationId xmlns:a16="http://schemas.microsoft.com/office/drawing/2014/main" id="{4972A1D9-081D-40A1-8C74-B2D92E6AA6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7067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56326" name="Object 5">
            <a:extLst>
              <a:ext uri="{FF2B5EF4-FFF2-40B4-BE49-F238E27FC236}">
                <a16:creationId xmlns:a16="http://schemas.microsoft.com/office/drawing/2014/main" id="{8198B71A-EDCD-4BE6-800D-C881ECEA360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92313" y="1268413"/>
          <a:ext cx="3238500" cy="1223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4" name="Enačba" r:id="rId3" imgW="1295400" imgH="482600" progId="Equation.3">
                  <p:embed/>
                </p:oleObj>
              </mc:Choice>
              <mc:Fallback>
                <p:oleObj name="Enačba" r:id="rId3" imgW="1295400" imgH="482600" progId="Equation.3">
                  <p:embed/>
                  <p:pic>
                    <p:nvPicPr>
                      <p:cNvPr id="56326" name="Object 5">
                        <a:extLst>
                          <a:ext uri="{FF2B5EF4-FFF2-40B4-BE49-F238E27FC236}">
                            <a16:creationId xmlns:a16="http://schemas.microsoft.com/office/drawing/2014/main" id="{8198B71A-EDCD-4BE6-800D-C881ECEA360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2313" y="1268413"/>
                        <a:ext cx="3238500" cy="1223962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327" name="Rectangle 56">
            <a:extLst>
              <a:ext uri="{FF2B5EF4-FFF2-40B4-BE49-F238E27FC236}">
                <a16:creationId xmlns:a16="http://schemas.microsoft.com/office/drawing/2014/main" id="{9D8F73FE-5D09-471D-91BE-61890EAB3F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3839" y="1351508"/>
            <a:ext cx="5113337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Za praktično merjenje temperature ne zadostujeta samo dve fiksni temperaturi – ledišče in vrelišče vode. Zato so z mednarodnim dogovorom določili še celo vrsto temperaturnih točk izven intervala ledišče–vrelišče vode. Vse te temperaturne točke veljajo pri tlaku normalne atmosfere </a:t>
            </a:r>
            <a:r>
              <a:rPr lang="sl-SI" altLang="sl-SI" sz="2400" i="1">
                <a:solidFill>
                  <a:srgbClr val="000000"/>
                </a:solidFill>
              </a:rPr>
              <a:t>p</a:t>
            </a:r>
            <a:r>
              <a:rPr lang="sl-SI" altLang="sl-SI" sz="2400" baseline="-25000">
                <a:solidFill>
                  <a:srgbClr val="000000"/>
                </a:solidFill>
              </a:rPr>
              <a:t>0</a:t>
            </a:r>
            <a:r>
              <a:rPr lang="sl-SI" altLang="sl-SI" sz="2400">
                <a:solidFill>
                  <a:srgbClr val="000000"/>
                </a:solidFill>
              </a:rPr>
              <a:t> = 1,013250 bar in se dajo zanesljivo ter razmeroma lahko pridobiti.</a:t>
            </a:r>
          </a:p>
        </p:txBody>
      </p:sp>
      <p:graphicFrame>
        <p:nvGraphicFramePr>
          <p:cNvPr id="90218" name="Group 106">
            <a:extLst>
              <a:ext uri="{FF2B5EF4-FFF2-40B4-BE49-F238E27FC236}">
                <a16:creationId xmlns:a16="http://schemas.microsoft.com/office/drawing/2014/main" id="{27C050A3-6EBB-4DDB-B724-B0DFAEE44E7D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1919289" y="2636839"/>
          <a:ext cx="3163887" cy="3473451"/>
        </p:xfrm>
        <a:graphic>
          <a:graphicData uri="http://schemas.openxmlformats.org/drawingml/2006/table">
            <a:tbl>
              <a:tblPr/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18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77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Kontrolne </a:t>
                      </a:r>
                      <a:endParaRPr kumimoji="0" lang="sl-SI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temperature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48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vrelišče helija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-268,94 °C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32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vrelišče kisika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-182,97 °C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32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vrelišče žvepla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444,6    °C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32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tališče antimona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630,5    °C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48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tališče srebra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960,8    °C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32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tališče zlata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1063       °C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32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tališče platine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1769       °C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3">
            <a:extLst>
              <a:ext uri="{FF2B5EF4-FFF2-40B4-BE49-F238E27FC236}">
                <a16:creationId xmlns:a16="http://schemas.microsoft.com/office/drawing/2014/main" id="{CE7EF931-83D6-467A-8514-6D55A7C73E1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7679B995-965B-47A2-98C4-34CEF1F21909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6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57347" name="Ograda številke diapozitiva 5">
            <a:extLst>
              <a:ext uri="{FF2B5EF4-FFF2-40B4-BE49-F238E27FC236}">
                <a16:creationId xmlns:a16="http://schemas.microsoft.com/office/drawing/2014/main" id="{D19C82D3-47B5-467E-BA1C-5B7328A74215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F1B7E4EE-01A8-4DAC-B623-50DFA4E62111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6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57348" name="Rectangle 120">
            <a:extLst>
              <a:ext uri="{FF2B5EF4-FFF2-40B4-BE49-F238E27FC236}">
                <a16:creationId xmlns:a16="http://schemas.microsoft.com/office/drawing/2014/main" id="{94B2A36F-CEA9-4FB2-8CFA-10F0109067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9" y="654050"/>
            <a:ext cx="8497887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218281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218281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21828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218281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18281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18281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18281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18281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18281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 b="1">
                <a:solidFill>
                  <a:srgbClr val="000000"/>
                </a:solidFill>
              </a:rPr>
              <a:t>Primeri</a:t>
            </a:r>
            <a:r>
              <a:rPr lang="sl-SI" altLang="sl-SI" sz="2400">
                <a:solidFill>
                  <a:srgbClr val="000000"/>
                </a:solidFill>
              </a:rPr>
              <a:t>: 1. Termometer je kazal </a:t>
            </a:r>
            <a:r>
              <a:rPr lang="sl-SI" altLang="sl-SI" sz="2400" b="1" i="1">
                <a:solidFill>
                  <a:srgbClr val="000000"/>
                </a:solidFill>
              </a:rPr>
              <a:t>T </a:t>
            </a:r>
            <a:r>
              <a:rPr lang="sl-SI" altLang="sl-SI" sz="2400" i="1">
                <a:solidFill>
                  <a:srgbClr val="000000"/>
                </a:solidFill>
              </a:rPr>
              <a:t>=  </a:t>
            </a:r>
            <a:r>
              <a:rPr lang="sl-SI" altLang="sl-SI" sz="2400">
                <a:solidFill>
                  <a:srgbClr val="000000"/>
                </a:solidFill>
              </a:rPr>
              <a:t>12  °C.  Koliko je to Kelvina,  Reaumurja in Fahrenheita?</a:t>
            </a:r>
          </a:p>
        </p:txBody>
      </p:sp>
      <p:graphicFrame>
        <p:nvGraphicFramePr>
          <p:cNvPr id="57349" name="Object 122">
            <a:extLst>
              <a:ext uri="{FF2B5EF4-FFF2-40B4-BE49-F238E27FC236}">
                <a16:creationId xmlns:a16="http://schemas.microsoft.com/office/drawing/2014/main" id="{53BFB860-A1FB-45E4-8CBC-B677BC296658}"/>
              </a:ext>
            </a:extLst>
          </p:cNvPr>
          <p:cNvGraphicFramePr>
            <a:graphicFrameLocks noChangeAspect="1"/>
          </p:cNvGraphicFramePr>
          <p:nvPr>
            <p:ph sz="half" idx="1"/>
          </p:nvPr>
        </p:nvGraphicFramePr>
        <p:xfrm>
          <a:off x="2971800" y="1557338"/>
          <a:ext cx="6248400" cy="215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8" name="Enačba" r:id="rId3" imgW="3124200" imgH="1079500" progId="Equation.3">
                  <p:embed/>
                </p:oleObj>
              </mc:Choice>
              <mc:Fallback>
                <p:oleObj name="Enačba" r:id="rId3" imgW="3124200" imgH="1079500" progId="Equation.3">
                  <p:embed/>
                  <p:pic>
                    <p:nvPicPr>
                      <p:cNvPr id="57349" name="Object 122">
                        <a:extLst>
                          <a:ext uri="{FF2B5EF4-FFF2-40B4-BE49-F238E27FC236}">
                            <a16:creationId xmlns:a16="http://schemas.microsoft.com/office/drawing/2014/main" id="{53BFB860-A1FB-45E4-8CBC-B677BC29665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1557338"/>
                        <a:ext cx="6248400" cy="215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350" name="Rectangle 126">
            <a:extLst>
              <a:ext uri="{FF2B5EF4-FFF2-40B4-BE49-F238E27FC236}">
                <a16:creationId xmlns:a16="http://schemas.microsoft.com/office/drawing/2014/main" id="{256B655C-12CE-45DC-8069-2D70068DEB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3750" y="3780821"/>
            <a:ext cx="80645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2. </a:t>
            </a:r>
            <a:r>
              <a:rPr lang="sl-SI" altLang="sl-SI" sz="2400">
                <a:solidFill>
                  <a:srgbClr val="000000"/>
                </a:solidFill>
                <a:cs typeface="Times New Roman" panose="02020603050405020304" pitchFamily="18" charset="0"/>
              </a:rPr>
              <a:t>Temperatura od 45˚C izrazi v K in ˚F.</a:t>
            </a:r>
            <a:endParaRPr lang="sl-SI" altLang="sl-SI" sz="240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40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40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400">
              <a:solidFill>
                <a:srgbClr val="000000"/>
              </a:solidFill>
            </a:endParaRPr>
          </a:p>
        </p:txBody>
      </p:sp>
      <p:sp>
        <p:nvSpPr>
          <p:cNvPr id="57351" name="Rectangle 133">
            <a:extLst>
              <a:ext uri="{FF2B5EF4-FFF2-40B4-BE49-F238E27FC236}">
                <a16:creationId xmlns:a16="http://schemas.microsoft.com/office/drawing/2014/main" id="{1D196101-95BF-45DB-89CC-6226A3D497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5188" y="6007101"/>
            <a:ext cx="43735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 b="1">
                <a:solidFill>
                  <a:srgbClr val="000000"/>
                </a:solidFill>
              </a:rPr>
              <a:t>Odgovor:</a:t>
            </a:r>
            <a:r>
              <a:rPr lang="sl-SI" altLang="sl-SI" sz="2000">
                <a:solidFill>
                  <a:srgbClr val="000000"/>
                </a:solidFill>
              </a:rPr>
              <a:t> 45˚C je 318,15 K in 113 ˚F</a:t>
            </a:r>
          </a:p>
        </p:txBody>
      </p:sp>
      <p:graphicFrame>
        <p:nvGraphicFramePr>
          <p:cNvPr id="57352" name="Object 134">
            <a:extLst>
              <a:ext uri="{FF2B5EF4-FFF2-40B4-BE49-F238E27FC236}">
                <a16:creationId xmlns:a16="http://schemas.microsoft.com/office/drawing/2014/main" id="{5492F188-53B5-4C88-A164-6475564167BB}"/>
              </a:ext>
            </a:extLst>
          </p:cNvPr>
          <p:cNvGraphicFramePr>
            <a:graphicFrameLocks noChangeAspect="1"/>
          </p:cNvGraphicFramePr>
          <p:nvPr>
            <p:ph sz="half" idx="2"/>
          </p:nvPr>
        </p:nvGraphicFramePr>
        <p:xfrm>
          <a:off x="2135189" y="4325939"/>
          <a:ext cx="6624637" cy="1373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9" name="Enačba" r:id="rId5" imgW="3187700" imgH="660400" progId="Equation.3">
                  <p:embed/>
                </p:oleObj>
              </mc:Choice>
              <mc:Fallback>
                <p:oleObj name="Enačba" r:id="rId5" imgW="3187700" imgH="660400" progId="Equation.3">
                  <p:embed/>
                  <p:pic>
                    <p:nvPicPr>
                      <p:cNvPr id="57352" name="Object 134">
                        <a:extLst>
                          <a:ext uri="{FF2B5EF4-FFF2-40B4-BE49-F238E27FC236}">
                            <a16:creationId xmlns:a16="http://schemas.microsoft.com/office/drawing/2014/main" id="{5492F188-53B5-4C88-A164-6475564167B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5189" y="4325939"/>
                        <a:ext cx="6624637" cy="1373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3">
            <a:extLst>
              <a:ext uri="{FF2B5EF4-FFF2-40B4-BE49-F238E27FC236}">
                <a16:creationId xmlns:a16="http://schemas.microsoft.com/office/drawing/2014/main" id="{FBED4BD8-3194-479D-8295-58B8BF9BA9F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7570F980-EBDE-49CC-A538-96AA9EA73854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7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58371" name="Ograda številke diapozitiva 5">
            <a:extLst>
              <a:ext uri="{FF2B5EF4-FFF2-40B4-BE49-F238E27FC236}">
                <a16:creationId xmlns:a16="http://schemas.microsoft.com/office/drawing/2014/main" id="{EA38A9ED-2AC3-4CEF-88EC-C0845E044880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328BF2D6-9E6F-4C56-AA9A-43ECBC6145AA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7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58372" name="Rectangle 3">
            <a:extLst>
              <a:ext uri="{FF2B5EF4-FFF2-40B4-BE49-F238E27FC236}">
                <a16:creationId xmlns:a16="http://schemas.microsoft.com/office/drawing/2014/main" id="{2859030C-DC3D-451C-A373-4404E061E9D4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981201" y="476250"/>
            <a:ext cx="8507413" cy="539115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/>
              <a:t>3. Temperatura od  25K izrazi v ˚C in ˚F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/>
              <a:t>T = T – 273,15 K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/>
              <a:t>T = 25 – 273,15 = -248,15˚C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/>
              <a:t>T˚F =9/5(T ˚C) + 32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/>
              <a:t>T˚F =9/5(-248,15) + 32 = -414,67˚F</a:t>
            </a:r>
            <a:endParaRPr lang="sl-SI" altLang="sl-SI" sz="2400" b="1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 b="1"/>
              <a:t>Odgovor: </a:t>
            </a:r>
            <a:r>
              <a:rPr lang="sl-SI" altLang="sl-SI" sz="2400"/>
              <a:t>25K je -248,15˚C in - 414, 67˚F</a:t>
            </a:r>
          </a:p>
        </p:txBody>
      </p:sp>
      <p:sp>
        <p:nvSpPr>
          <p:cNvPr id="58373" name="Rectangle 6">
            <a:extLst>
              <a:ext uri="{FF2B5EF4-FFF2-40B4-BE49-F238E27FC236}">
                <a16:creationId xmlns:a16="http://schemas.microsoft.com/office/drawing/2014/main" id="{63914CC5-2479-48C8-B9B5-8457B2C149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3314700"/>
            <a:ext cx="7416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4. </a:t>
            </a:r>
            <a:r>
              <a:rPr lang="sl-SI" altLang="sl-SI" sz="2400">
                <a:solidFill>
                  <a:srgbClr val="000000"/>
                </a:solidFill>
                <a:cs typeface="Times New Roman" panose="02020603050405020304" pitchFamily="18" charset="0"/>
              </a:rPr>
              <a:t>Temperatura od 120˚F izrazi v ˚C in K.</a:t>
            </a:r>
            <a:endParaRPr lang="sl-SI" altLang="sl-SI" sz="2400">
              <a:solidFill>
                <a:srgbClr val="000000"/>
              </a:solidFill>
            </a:endParaRPr>
          </a:p>
        </p:txBody>
      </p:sp>
      <p:graphicFrame>
        <p:nvGraphicFramePr>
          <p:cNvPr id="58374" name="Object 9">
            <a:extLst>
              <a:ext uri="{FF2B5EF4-FFF2-40B4-BE49-F238E27FC236}">
                <a16:creationId xmlns:a16="http://schemas.microsoft.com/office/drawing/2014/main" id="{4C86727F-8A0A-4933-8E8C-981AE4D96D39}"/>
              </a:ext>
            </a:extLst>
          </p:cNvPr>
          <p:cNvGraphicFramePr>
            <a:graphicFrameLocks noChangeAspect="1"/>
          </p:cNvGraphicFramePr>
          <p:nvPr>
            <p:ph sz="half" idx="2"/>
          </p:nvPr>
        </p:nvGraphicFramePr>
        <p:xfrm>
          <a:off x="2284414" y="4076701"/>
          <a:ext cx="6973887" cy="1368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2" name="Enačba" r:id="rId3" imgW="3365500" imgH="660400" progId="Equation.3">
                  <p:embed/>
                </p:oleObj>
              </mc:Choice>
              <mc:Fallback>
                <p:oleObj name="Enačba" r:id="rId3" imgW="3365500" imgH="660400" progId="Equation.3">
                  <p:embed/>
                  <p:pic>
                    <p:nvPicPr>
                      <p:cNvPr id="58374" name="Object 9">
                        <a:extLst>
                          <a:ext uri="{FF2B5EF4-FFF2-40B4-BE49-F238E27FC236}">
                            <a16:creationId xmlns:a16="http://schemas.microsoft.com/office/drawing/2014/main" id="{4C86727F-8A0A-4933-8E8C-981AE4D96D3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4414" y="4076701"/>
                        <a:ext cx="6973887" cy="1368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3">
            <a:extLst>
              <a:ext uri="{FF2B5EF4-FFF2-40B4-BE49-F238E27FC236}">
                <a16:creationId xmlns:a16="http://schemas.microsoft.com/office/drawing/2014/main" id="{6632C723-1988-42D7-B733-843B3CD0EFF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1F69BF28-FFC6-43B1-8B8E-23E9BD3E43F7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8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59395" name="Ograda številke diapozitiva 4">
            <a:extLst>
              <a:ext uri="{FF2B5EF4-FFF2-40B4-BE49-F238E27FC236}">
                <a16:creationId xmlns:a16="http://schemas.microsoft.com/office/drawing/2014/main" id="{E3038EBF-0B76-4F5E-A491-9D9ED3E1B448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A15EBEE7-E1DA-43EC-B799-793444B454C1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8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59396" name="Rectangle 3">
            <a:extLst>
              <a:ext uri="{FF2B5EF4-FFF2-40B4-BE49-F238E27FC236}">
                <a16:creationId xmlns:a16="http://schemas.microsoft.com/office/drawing/2014/main" id="{277F5132-670A-46E7-970A-94F4E2EBD4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631950" y="441326"/>
            <a:ext cx="8578850" cy="626427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 b="1"/>
              <a:t>Naloge (str.24):</a:t>
            </a:r>
            <a:r>
              <a:rPr lang="sl-SI" altLang="sl-SI" sz="2400"/>
              <a:t> </a:t>
            </a:r>
          </a:p>
        </p:txBody>
      </p:sp>
      <p:sp>
        <p:nvSpPr>
          <p:cNvPr id="59397" name="Rectangle 5">
            <a:extLst>
              <a:ext uri="{FF2B5EF4-FFF2-40B4-BE49-F238E27FC236}">
                <a16:creationId xmlns:a16="http://schemas.microsoft.com/office/drawing/2014/main" id="{DFA420CC-EE29-4498-8209-A78A583ED5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1950" y="765175"/>
            <a:ext cx="8928100" cy="6554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2408238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2408238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24082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2408238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408238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408238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408238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408238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408238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1. Izmerili so temperaturo </a:t>
            </a:r>
            <a:r>
              <a:rPr lang="sl-SI" altLang="sl-SI" sz="2000" i="1">
                <a:solidFill>
                  <a:srgbClr val="000000"/>
                </a:solidFill>
              </a:rPr>
              <a:t>T</a:t>
            </a:r>
            <a:r>
              <a:rPr lang="sl-SI" altLang="sl-SI" sz="2000" b="1" i="1">
                <a:solidFill>
                  <a:srgbClr val="000000"/>
                </a:solidFill>
              </a:rPr>
              <a:t> </a:t>
            </a:r>
            <a:r>
              <a:rPr lang="sl-SI" altLang="sl-SI" sz="2000" i="1">
                <a:solidFill>
                  <a:srgbClr val="000000"/>
                </a:solidFill>
              </a:rPr>
              <a:t>= </a:t>
            </a:r>
            <a:r>
              <a:rPr lang="sl-SI" altLang="sl-SI" sz="2000">
                <a:solidFill>
                  <a:srgbClr val="000000"/>
                </a:solidFill>
              </a:rPr>
              <a:t>240 °C. Kolikšna je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absolutna temperatura?  			</a:t>
            </a:r>
            <a:r>
              <a:rPr lang="sl-SI" altLang="sl-SI" sz="2000">
                <a:solidFill>
                  <a:srgbClr val="FF0000"/>
                </a:solidFill>
              </a:rPr>
              <a:t>(R: T = 513,15 K)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2. Kolikšna je relativna temperatura Celzija, če je absolutna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 i="1">
                <a:solidFill>
                  <a:srgbClr val="000000"/>
                </a:solidFill>
              </a:rPr>
              <a:t>T = </a:t>
            </a:r>
            <a:r>
              <a:rPr lang="sl-SI" altLang="sl-SI" sz="2000">
                <a:solidFill>
                  <a:srgbClr val="000000"/>
                </a:solidFill>
              </a:rPr>
              <a:t>400 K? 					</a:t>
            </a:r>
            <a:r>
              <a:rPr lang="sl-SI" altLang="sl-SI" sz="2000">
                <a:solidFill>
                  <a:srgbClr val="FF0000"/>
                </a:solidFill>
              </a:rPr>
              <a:t>(R: </a:t>
            </a:r>
            <a:r>
              <a:rPr lang="sl-SI" altLang="sl-SI" sz="2000" i="1">
                <a:solidFill>
                  <a:srgbClr val="FF0000"/>
                </a:solidFill>
              </a:rPr>
              <a:t>T</a:t>
            </a:r>
            <a:r>
              <a:rPr lang="sl-SI" altLang="sl-SI" sz="2000" b="1" i="1">
                <a:solidFill>
                  <a:srgbClr val="FF0000"/>
                </a:solidFill>
              </a:rPr>
              <a:t> </a:t>
            </a:r>
            <a:r>
              <a:rPr lang="sl-SI" altLang="sl-SI" sz="2000" i="1">
                <a:solidFill>
                  <a:srgbClr val="FF0000"/>
                </a:solidFill>
              </a:rPr>
              <a:t>= </a:t>
            </a:r>
            <a:r>
              <a:rPr lang="sl-SI" altLang="sl-SI" sz="2000">
                <a:solidFill>
                  <a:srgbClr val="FF0000"/>
                </a:solidFill>
              </a:rPr>
              <a:t>126,85 °C)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3. Koliko je </a:t>
            </a:r>
            <a:r>
              <a:rPr lang="sl-SI" altLang="sl-SI" sz="2000" i="1">
                <a:solidFill>
                  <a:srgbClr val="000000"/>
                </a:solidFill>
              </a:rPr>
              <a:t>T</a:t>
            </a:r>
            <a:r>
              <a:rPr lang="sl-SI" altLang="sl-SI" sz="2000" b="1">
                <a:solidFill>
                  <a:srgbClr val="000000"/>
                </a:solidFill>
              </a:rPr>
              <a:t> </a:t>
            </a:r>
            <a:r>
              <a:rPr lang="sl-SI" altLang="sl-SI" sz="2000">
                <a:solidFill>
                  <a:srgbClr val="000000"/>
                </a:solidFill>
              </a:rPr>
              <a:t>= 15 °C v stopinjah F?    	</a:t>
            </a:r>
            <a:r>
              <a:rPr lang="sl-SI" altLang="sl-SI" sz="2000">
                <a:solidFill>
                  <a:srgbClr val="FF0000"/>
                </a:solidFill>
              </a:rPr>
              <a:t>(R: </a:t>
            </a:r>
            <a:r>
              <a:rPr lang="sl-SI" altLang="sl-SI" sz="2000" i="1">
                <a:solidFill>
                  <a:srgbClr val="FF0000"/>
                </a:solidFill>
              </a:rPr>
              <a:t>T = </a:t>
            </a:r>
            <a:r>
              <a:rPr lang="sl-SI" altLang="sl-SI" sz="2000">
                <a:solidFill>
                  <a:srgbClr val="FF0000"/>
                </a:solidFill>
              </a:rPr>
              <a:t>59 °F)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4. Koliko stopinj F je </a:t>
            </a:r>
            <a:r>
              <a:rPr lang="sl-SI" altLang="sl-SI" sz="2000" i="1">
                <a:solidFill>
                  <a:srgbClr val="000000"/>
                </a:solidFill>
              </a:rPr>
              <a:t>T = -5 </a:t>
            </a:r>
            <a:r>
              <a:rPr lang="sl-SI" altLang="sl-SI" sz="2000">
                <a:solidFill>
                  <a:srgbClr val="000000"/>
                </a:solidFill>
              </a:rPr>
              <a:t>°C?		</a:t>
            </a:r>
            <a:r>
              <a:rPr lang="sl-SI" altLang="sl-SI" sz="2000">
                <a:solidFill>
                  <a:srgbClr val="FF0000"/>
                </a:solidFill>
              </a:rPr>
              <a:t>(R: </a:t>
            </a:r>
            <a:r>
              <a:rPr lang="sl-SI" altLang="sl-SI" sz="2000" i="1">
                <a:solidFill>
                  <a:srgbClr val="FF0000"/>
                </a:solidFill>
              </a:rPr>
              <a:t>T = </a:t>
            </a:r>
            <a:r>
              <a:rPr lang="sl-SI" altLang="sl-SI" sz="2000">
                <a:solidFill>
                  <a:srgbClr val="FF0000"/>
                </a:solidFill>
              </a:rPr>
              <a:t>23 °F)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5. Koliko stopinj C je </a:t>
            </a:r>
            <a:r>
              <a:rPr lang="sl-SI" altLang="sl-SI" sz="2000" i="1">
                <a:solidFill>
                  <a:srgbClr val="000000"/>
                </a:solidFill>
              </a:rPr>
              <a:t>T = </a:t>
            </a:r>
            <a:r>
              <a:rPr lang="sl-SI" altLang="sl-SI" sz="2000">
                <a:solidFill>
                  <a:srgbClr val="000000"/>
                </a:solidFill>
              </a:rPr>
              <a:t>100 °F, </a:t>
            </a:r>
            <a:r>
              <a:rPr lang="sl-SI" altLang="sl-SI" sz="2000" i="1">
                <a:solidFill>
                  <a:srgbClr val="000000"/>
                </a:solidFill>
              </a:rPr>
              <a:t>T = </a:t>
            </a:r>
            <a:r>
              <a:rPr lang="sl-SI" altLang="sl-SI" sz="2000">
                <a:solidFill>
                  <a:srgbClr val="000000"/>
                </a:solidFill>
              </a:rPr>
              <a:t>500 °F in </a:t>
            </a:r>
            <a:r>
              <a:rPr lang="sl-SI" altLang="sl-SI" sz="2000" i="1">
                <a:solidFill>
                  <a:srgbClr val="000000"/>
                </a:solidFill>
              </a:rPr>
              <a:t>T = </a:t>
            </a:r>
            <a:r>
              <a:rPr lang="sl-SI" altLang="sl-SI" sz="2000">
                <a:solidFill>
                  <a:srgbClr val="000000"/>
                </a:solidFill>
              </a:rPr>
              <a:t>1000 °F?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                       </a:t>
            </a:r>
            <a:r>
              <a:rPr lang="sl-SI" altLang="sl-SI" sz="2000">
                <a:solidFill>
                  <a:srgbClr val="FF0000"/>
                </a:solidFill>
              </a:rPr>
              <a:t>(R: </a:t>
            </a:r>
            <a:r>
              <a:rPr lang="sl-SI" altLang="sl-SI" sz="2000" i="1">
                <a:solidFill>
                  <a:srgbClr val="FF0000"/>
                </a:solidFill>
              </a:rPr>
              <a:t>T = </a:t>
            </a:r>
            <a:r>
              <a:rPr lang="sl-SI" altLang="sl-SI" sz="2000">
                <a:solidFill>
                  <a:srgbClr val="FF0000"/>
                </a:solidFill>
              </a:rPr>
              <a:t>37,78 °C, </a:t>
            </a:r>
            <a:r>
              <a:rPr lang="sl-SI" altLang="sl-SI" sz="2000" i="1">
                <a:solidFill>
                  <a:srgbClr val="FF0000"/>
                </a:solidFill>
              </a:rPr>
              <a:t>T = </a:t>
            </a:r>
            <a:r>
              <a:rPr lang="sl-SI" altLang="sl-SI" sz="2000">
                <a:solidFill>
                  <a:srgbClr val="FF0000"/>
                </a:solidFill>
              </a:rPr>
              <a:t>260 °C, </a:t>
            </a:r>
            <a:r>
              <a:rPr lang="sl-SI" altLang="sl-SI" sz="2000" i="1">
                <a:solidFill>
                  <a:srgbClr val="FF0000"/>
                </a:solidFill>
              </a:rPr>
              <a:t>T = </a:t>
            </a:r>
            <a:r>
              <a:rPr lang="sl-SI" altLang="sl-SI" sz="2000">
                <a:solidFill>
                  <a:srgbClr val="FF0000"/>
                </a:solidFill>
              </a:rPr>
              <a:t>537,78 °C)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6. Koliko stopinj C je </a:t>
            </a:r>
            <a:r>
              <a:rPr lang="sl-SI" altLang="sl-SI" sz="2000" i="1">
                <a:solidFill>
                  <a:srgbClr val="000000"/>
                </a:solidFill>
              </a:rPr>
              <a:t>T</a:t>
            </a:r>
            <a:r>
              <a:rPr lang="sl-SI" altLang="sl-SI" sz="2000" b="1" i="1">
                <a:solidFill>
                  <a:srgbClr val="000000"/>
                </a:solidFill>
              </a:rPr>
              <a:t> </a:t>
            </a:r>
            <a:r>
              <a:rPr lang="sl-SI" altLang="sl-SI" sz="2000" i="1">
                <a:solidFill>
                  <a:srgbClr val="000000"/>
                </a:solidFill>
              </a:rPr>
              <a:t>= </a:t>
            </a:r>
            <a:r>
              <a:rPr lang="sl-SI" altLang="sl-SI" sz="2000">
                <a:solidFill>
                  <a:srgbClr val="000000"/>
                </a:solidFill>
              </a:rPr>
              <a:t>-4 °F?   </a:t>
            </a:r>
            <a:r>
              <a:rPr lang="sl-SI" altLang="sl-SI" sz="2000">
                <a:solidFill>
                  <a:srgbClr val="FF0000"/>
                </a:solidFill>
              </a:rPr>
              <a:t> (R: </a:t>
            </a:r>
            <a:r>
              <a:rPr lang="sl-SI" altLang="sl-SI" sz="2000" i="1">
                <a:solidFill>
                  <a:srgbClr val="FF0000"/>
                </a:solidFill>
              </a:rPr>
              <a:t>T</a:t>
            </a:r>
            <a:r>
              <a:rPr lang="sl-SI" altLang="sl-SI" sz="2000" b="1">
                <a:solidFill>
                  <a:srgbClr val="FF0000"/>
                </a:solidFill>
              </a:rPr>
              <a:t> </a:t>
            </a:r>
            <a:r>
              <a:rPr lang="sl-SI" altLang="sl-SI" sz="2000">
                <a:solidFill>
                  <a:srgbClr val="FF0000"/>
                </a:solidFill>
              </a:rPr>
              <a:t>= -20 °C)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7. Kako visoko temperaturo bi pokazal telesni termometer s Fahrenheitovo skalo, če jo Celzijev pokaže </a:t>
            </a:r>
            <a:r>
              <a:rPr lang="el-GR" altLang="sl-SI" sz="2000">
                <a:solidFill>
                  <a:srgbClr val="000000"/>
                </a:solidFill>
              </a:rPr>
              <a:t>ϑ</a:t>
            </a:r>
            <a:r>
              <a:rPr lang="sl-SI" altLang="sl-SI" sz="2000">
                <a:solidFill>
                  <a:srgbClr val="000000"/>
                </a:solidFill>
              </a:rPr>
              <a:t> = 40°C? </a:t>
            </a:r>
            <a:r>
              <a:rPr lang="sl-SI" altLang="sl-SI" sz="2000">
                <a:solidFill>
                  <a:srgbClr val="FF0000"/>
                </a:solidFill>
              </a:rPr>
              <a:t>(R: </a:t>
            </a:r>
            <a:r>
              <a:rPr lang="el-GR" altLang="sl-SI" sz="2000">
                <a:solidFill>
                  <a:srgbClr val="FF0000"/>
                </a:solidFill>
              </a:rPr>
              <a:t>ϑ</a:t>
            </a:r>
            <a:r>
              <a:rPr lang="sl-SI" altLang="sl-SI" sz="2000">
                <a:solidFill>
                  <a:srgbClr val="FF0000"/>
                </a:solidFill>
              </a:rPr>
              <a:t> = 104°F)</a:t>
            </a:r>
          </a:p>
          <a:p>
            <a:pPr fontAlgn="base">
              <a:lnSpc>
                <a:spcPct val="80000"/>
              </a:lnSpc>
              <a:spcAft>
                <a:spcPct val="0"/>
              </a:spcAft>
              <a:buClr>
                <a:srgbClr val="00007D"/>
              </a:buClr>
              <a:buNone/>
            </a:pPr>
            <a:r>
              <a:rPr lang="sl-SI" altLang="sl-SI" sz="2000">
                <a:solidFill>
                  <a:srgbClr val="000000"/>
                </a:solidFill>
              </a:rPr>
              <a:t>8. Izračunaj absolutno ničlo za Fahrenheitovo skalo!</a:t>
            </a:r>
          </a:p>
          <a:p>
            <a:pPr fontAlgn="base">
              <a:lnSpc>
                <a:spcPct val="80000"/>
              </a:lnSpc>
              <a:spcAft>
                <a:spcPct val="0"/>
              </a:spcAft>
              <a:buClr>
                <a:srgbClr val="00007D"/>
              </a:buClr>
              <a:buNone/>
            </a:pPr>
            <a:r>
              <a:rPr lang="sl-SI" altLang="sl-SI" sz="2000">
                <a:solidFill>
                  <a:srgbClr val="000000"/>
                </a:solidFill>
              </a:rPr>
              <a:t>						</a:t>
            </a:r>
            <a:r>
              <a:rPr lang="sl-SI" altLang="sl-SI" sz="2000">
                <a:solidFill>
                  <a:srgbClr val="FF0000"/>
                </a:solidFill>
              </a:rPr>
              <a:t>(R: </a:t>
            </a:r>
            <a:r>
              <a:rPr lang="sl-SI" altLang="sl-SI" sz="2000" i="1">
                <a:solidFill>
                  <a:srgbClr val="FF0000"/>
                </a:solidFill>
              </a:rPr>
              <a:t>T</a:t>
            </a:r>
            <a:r>
              <a:rPr lang="sl-SI" altLang="sl-SI" sz="2000" b="1" i="1">
                <a:solidFill>
                  <a:srgbClr val="FF0000"/>
                </a:solidFill>
              </a:rPr>
              <a:t> </a:t>
            </a:r>
            <a:r>
              <a:rPr lang="sl-SI" altLang="sl-SI" sz="2000" i="1">
                <a:solidFill>
                  <a:srgbClr val="FF0000"/>
                </a:solidFill>
              </a:rPr>
              <a:t>= </a:t>
            </a:r>
            <a:r>
              <a:rPr lang="sl-SI" altLang="sl-SI" sz="2000">
                <a:solidFill>
                  <a:srgbClr val="FF0000"/>
                </a:solidFill>
              </a:rPr>
              <a:t>-459,67 °F)</a:t>
            </a:r>
            <a:endParaRPr lang="sl-SI" altLang="sl-SI" sz="2000">
              <a:solidFill>
                <a:srgbClr val="000000"/>
              </a:solidFill>
            </a:endParaRPr>
          </a:p>
          <a:p>
            <a:pPr fontAlgn="base">
              <a:lnSpc>
                <a:spcPct val="80000"/>
              </a:lnSpc>
              <a:spcAft>
                <a:spcPct val="0"/>
              </a:spcAft>
              <a:buClr>
                <a:srgbClr val="00007D"/>
              </a:buClr>
              <a:buNone/>
            </a:pPr>
            <a:r>
              <a:rPr lang="sl-SI" altLang="sl-SI" sz="2000">
                <a:solidFill>
                  <a:srgbClr val="000000"/>
                </a:solidFill>
              </a:rPr>
              <a:t>9. Poišči temperaturo, ki je številčno enaka °C in °F!</a:t>
            </a:r>
          </a:p>
          <a:p>
            <a:pPr fontAlgn="base">
              <a:lnSpc>
                <a:spcPct val="80000"/>
              </a:lnSpc>
              <a:spcAft>
                <a:spcPct val="0"/>
              </a:spcAft>
              <a:buClr>
                <a:srgbClr val="00007D"/>
              </a:buClr>
              <a:buNone/>
            </a:pPr>
            <a:r>
              <a:rPr lang="sl-SI" altLang="sl-SI" sz="2000">
                <a:solidFill>
                  <a:srgbClr val="000000"/>
                </a:solidFill>
              </a:rPr>
              <a:t>						</a:t>
            </a:r>
            <a:r>
              <a:rPr lang="sl-SI" altLang="sl-SI" sz="2000">
                <a:solidFill>
                  <a:srgbClr val="FF0000"/>
                </a:solidFill>
              </a:rPr>
              <a:t>(R: </a:t>
            </a:r>
            <a:r>
              <a:rPr lang="sl-SI" altLang="sl-SI" sz="2000" i="1">
                <a:solidFill>
                  <a:srgbClr val="FF0000"/>
                </a:solidFill>
              </a:rPr>
              <a:t>T= </a:t>
            </a:r>
            <a:r>
              <a:rPr lang="sl-SI" altLang="sl-SI" sz="2000">
                <a:solidFill>
                  <a:srgbClr val="FF0000"/>
                </a:solidFill>
              </a:rPr>
              <a:t>-40)</a:t>
            </a:r>
            <a:endParaRPr lang="sl-SI" altLang="sl-SI" sz="2000">
              <a:solidFill>
                <a:srgbClr val="000000"/>
              </a:solidFill>
            </a:endParaRPr>
          </a:p>
          <a:p>
            <a:pPr fontAlgn="base">
              <a:lnSpc>
                <a:spcPct val="80000"/>
              </a:lnSpc>
              <a:spcAft>
                <a:spcPct val="0"/>
              </a:spcAft>
              <a:buClr>
                <a:srgbClr val="00007D"/>
              </a:buClr>
              <a:buNone/>
            </a:pPr>
            <a:r>
              <a:rPr lang="sl-SI" altLang="sl-SI" sz="2000">
                <a:solidFill>
                  <a:srgbClr val="000000"/>
                </a:solidFill>
              </a:rPr>
              <a:t>10. Določi absolutno ničlo za Reaumurjevo skalo!</a:t>
            </a:r>
          </a:p>
          <a:p>
            <a:pPr fontAlgn="base">
              <a:lnSpc>
                <a:spcPct val="80000"/>
              </a:lnSpc>
              <a:spcAft>
                <a:spcPct val="0"/>
              </a:spcAft>
              <a:buClr>
                <a:srgbClr val="00007D"/>
              </a:buClr>
              <a:buNone/>
            </a:pPr>
            <a:r>
              <a:rPr lang="sl-SI" altLang="sl-SI" sz="2000">
                <a:solidFill>
                  <a:srgbClr val="000000"/>
                </a:solidFill>
              </a:rPr>
              <a:t>						</a:t>
            </a:r>
            <a:r>
              <a:rPr lang="sl-SI" altLang="sl-SI" sz="2000">
                <a:solidFill>
                  <a:srgbClr val="FF0000"/>
                </a:solidFill>
              </a:rPr>
              <a:t>(R: </a:t>
            </a:r>
            <a:r>
              <a:rPr lang="sl-SI" altLang="sl-SI" sz="2000" i="1">
                <a:solidFill>
                  <a:srgbClr val="FF0000"/>
                </a:solidFill>
              </a:rPr>
              <a:t>T</a:t>
            </a:r>
            <a:r>
              <a:rPr lang="sl-SI" altLang="sl-SI" sz="2000" b="1" i="1">
                <a:solidFill>
                  <a:srgbClr val="FF0000"/>
                </a:solidFill>
              </a:rPr>
              <a:t> </a:t>
            </a:r>
            <a:r>
              <a:rPr lang="sl-SI" altLang="sl-SI" sz="2000" i="1">
                <a:solidFill>
                  <a:srgbClr val="FF0000"/>
                </a:solidFill>
              </a:rPr>
              <a:t>= </a:t>
            </a:r>
            <a:r>
              <a:rPr lang="sl-SI" altLang="sl-SI" sz="2000">
                <a:solidFill>
                  <a:srgbClr val="FF0000"/>
                </a:solidFill>
              </a:rPr>
              <a:t>-218,52 °R)</a:t>
            </a:r>
            <a:endParaRPr lang="sl-SI" altLang="sl-SI" sz="2000">
              <a:solidFill>
                <a:srgbClr val="000000"/>
              </a:solidFill>
            </a:endParaRPr>
          </a:p>
          <a:p>
            <a:pPr fontAlgn="base">
              <a:lnSpc>
                <a:spcPct val="80000"/>
              </a:lnSpc>
              <a:spcAft>
                <a:spcPct val="0"/>
              </a:spcAft>
              <a:buClr>
                <a:srgbClr val="00007D"/>
              </a:buClr>
              <a:buNone/>
            </a:pPr>
            <a:r>
              <a:rPr lang="sl-SI" altLang="sl-SI" sz="2000">
                <a:solidFill>
                  <a:srgbClr val="000000"/>
                </a:solidFill>
              </a:rPr>
              <a:t>11. Določi temperaturo, ki je številčno enaka v °F in °R!</a:t>
            </a:r>
          </a:p>
          <a:p>
            <a:pPr fontAlgn="base">
              <a:lnSpc>
                <a:spcPct val="80000"/>
              </a:lnSpc>
              <a:spcAft>
                <a:spcPct val="0"/>
              </a:spcAft>
              <a:buClr>
                <a:srgbClr val="00007D"/>
              </a:buClr>
              <a:buNone/>
            </a:pPr>
            <a:r>
              <a:rPr lang="sl-SI" altLang="sl-SI" sz="2000">
                <a:solidFill>
                  <a:srgbClr val="000000"/>
                </a:solidFill>
              </a:rPr>
              <a:t>						</a:t>
            </a:r>
            <a:r>
              <a:rPr lang="sl-SI" altLang="sl-SI" sz="2000">
                <a:solidFill>
                  <a:srgbClr val="FF0000"/>
                </a:solidFill>
              </a:rPr>
              <a:t>(R: </a:t>
            </a:r>
            <a:r>
              <a:rPr lang="sl-SI" altLang="sl-SI" sz="2000" i="1">
                <a:solidFill>
                  <a:srgbClr val="FF0000"/>
                </a:solidFill>
              </a:rPr>
              <a:t>T</a:t>
            </a:r>
            <a:r>
              <a:rPr lang="sl-SI" altLang="sl-SI" sz="2000" b="1" i="1">
                <a:solidFill>
                  <a:srgbClr val="FF0000"/>
                </a:solidFill>
              </a:rPr>
              <a:t> </a:t>
            </a:r>
            <a:r>
              <a:rPr lang="sl-SI" altLang="sl-SI" sz="2000" i="1">
                <a:solidFill>
                  <a:srgbClr val="FF0000"/>
                </a:solidFill>
              </a:rPr>
              <a:t>= </a:t>
            </a:r>
            <a:r>
              <a:rPr lang="sl-SI" altLang="sl-SI" sz="2000">
                <a:solidFill>
                  <a:srgbClr val="FF0000"/>
                </a:solidFill>
              </a:rPr>
              <a:t>25,6)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0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00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ika">
  <a:themeElements>
    <a:clrScheme name="Pika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ka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ika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905</Words>
  <Application>Microsoft Office PowerPoint</Application>
  <PresentationFormat>Širokozaslonsko</PresentationFormat>
  <Paragraphs>106</Paragraphs>
  <Slides>8</Slides>
  <Notes>0</Notes>
  <HiddenSlides>0</HiddenSlides>
  <MMClips>0</MMClips>
  <ScaleCrop>false</ScaleCrop>
  <HeadingPairs>
    <vt:vector size="8" baseType="variant">
      <vt:variant>
        <vt:lpstr>Uporabljene pisave</vt:lpstr>
      </vt:variant>
      <vt:variant>
        <vt:i4>6</vt:i4>
      </vt:variant>
      <vt:variant>
        <vt:lpstr>Tema</vt:lpstr>
      </vt:variant>
      <vt:variant>
        <vt:i4>2</vt:i4>
      </vt:variant>
      <vt:variant>
        <vt:lpstr>Vdelani OLE strežniki</vt:lpstr>
      </vt:variant>
      <vt:variant>
        <vt:i4>1</vt:i4>
      </vt:variant>
      <vt:variant>
        <vt:lpstr>Naslovi diapozitivov</vt:lpstr>
      </vt:variant>
      <vt:variant>
        <vt:i4>8</vt:i4>
      </vt:variant>
    </vt:vector>
  </HeadingPairs>
  <TitlesOfParts>
    <vt:vector size="17" baseType="lpstr">
      <vt:lpstr>Arial</vt:lpstr>
      <vt:lpstr>Arial Black</vt:lpstr>
      <vt:lpstr>Calibri</vt:lpstr>
      <vt:lpstr>Calibri Light</vt:lpstr>
      <vt:lpstr>Times New Roman</vt:lpstr>
      <vt:lpstr>Wingdings</vt:lpstr>
      <vt:lpstr>Officeova tema</vt:lpstr>
      <vt:lpstr>Pika</vt:lpstr>
      <vt:lpstr>Microsoft Equation 3.0</vt:lpstr>
      <vt:lpstr>Temperatura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OSNOVNE TERMODINAMIČNE VELIČINE</dc:title>
  <dc:creator>Tanja</dc:creator>
  <cp:lastModifiedBy>Vouk, Gaja</cp:lastModifiedBy>
  <cp:revision>30</cp:revision>
  <dcterms:created xsi:type="dcterms:W3CDTF">2021-09-26T19:56:46Z</dcterms:created>
  <dcterms:modified xsi:type="dcterms:W3CDTF">2022-01-24T19:52:12Z</dcterms:modified>
</cp:coreProperties>
</file>