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3" r:id="rId3"/>
    <p:sldId id="276" r:id="rId4"/>
    <p:sldId id="264" r:id="rId5"/>
    <p:sldId id="265" r:id="rId6"/>
    <p:sldId id="275" r:id="rId7"/>
    <p:sldId id="262" r:id="rId8"/>
    <p:sldId id="267" r:id="rId9"/>
    <p:sldId id="268" r:id="rId10"/>
    <p:sldId id="269" r:id="rId11"/>
    <p:sldId id="270" r:id="rId12"/>
    <p:sldId id="266" r:id="rId13"/>
    <p:sldId id="278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CF7F1"/>
    <a:srgbClr val="2B3922"/>
    <a:srgbClr val="FF9900"/>
    <a:srgbClr val="F8D22F"/>
    <a:srgbClr val="344529"/>
    <a:srgbClr val="2E3722"/>
    <a:srgbClr val="B8D233"/>
    <a:srgbClr val="5CC6D6"/>
    <a:srgbClr val="F03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33" autoAdjust="0"/>
  </p:normalViewPr>
  <p:slideViewPr>
    <p:cSldViewPr snapToGrid="0">
      <p:cViewPr varScale="1">
        <p:scale>
          <a:sx n="79" d="100"/>
          <a:sy n="79" d="100"/>
        </p:scale>
        <p:origin x="18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259D66-223C-45C0-9C48-E22FA68CE2B9}" type="datetime1">
              <a:rPr lang="sl-SI" smtClean="0"/>
              <a:t>21. 03. 2023</a:t>
            </a:fld>
            <a:endParaRPr lang="en-US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C621EBA-8B62-4A4E-810D-6D6C6572B556}" type="datetime1">
              <a:rPr lang="sl-SI" smtClean="0"/>
              <a:t>21. 03. 2023</a:t>
            </a:fld>
            <a:endParaRPr lang="en-US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"/>
              <a:t>Uredite sloge besedila matrice</a:t>
            </a:r>
            <a:endParaRPr lang="en-US"/>
          </a:p>
          <a:p>
            <a:pPr lvl="1" rtl="0"/>
            <a:r>
              <a:rPr lang="sl"/>
              <a:t>Druga raven</a:t>
            </a:r>
          </a:p>
          <a:p>
            <a:pPr lvl="2" rtl="0"/>
            <a:r>
              <a:rPr lang="sl"/>
              <a:t>Tretja raven</a:t>
            </a:r>
          </a:p>
          <a:p>
            <a:pPr lvl="3" rtl="0"/>
            <a:r>
              <a:rPr lang="sl"/>
              <a:t>Četrta raven</a:t>
            </a:r>
          </a:p>
          <a:p>
            <a:pPr lvl="4" rtl="0"/>
            <a:r>
              <a:rPr lang="sl"/>
              <a:t>Peta raven</a:t>
            </a:r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rtl="0"/>
            <a:fld id="{1899042E-5439-46F5-9F84-4B1A5EB664D2}" type="datetime1">
              <a:rPr lang="sl-SI" smtClean="0"/>
              <a:t>21. 03. 2023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9DB29D-364B-4F66-9EA7-82EDB8D158E9}" type="datetime1">
              <a:rPr lang="sl-SI" smtClean="0"/>
              <a:t>21. 03. 2023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75416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899DB29D-364B-4F66-9EA7-82EDB8D158E9}" type="datetime1">
              <a:rPr lang="sl-SI" smtClean="0"/>
              <a:t>21. 03. 2023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22839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899DB29D-364B-4F66-9EA7-82EDB8D158E9}" type="datetime1">
              <a:rPr lang="sl-SI" smtClean="0"/>
              <a:t>21. 03. 2023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2861375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899DB29D-364B-4F66-9EA7-82EDB8D158E9}" type="datetime1">
              <a:rPr lang="sl-SI" smtClean="0"/>
              <a:t>21. 03. 2023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24790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9DB29D-364B-4F66-9EA7-82EDB8D158E9}" type="datetime1">
              <a:rPr lang="sl-SI" smtClean="0"/>
              <a:t>21. 03. 2023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1402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9DB29D-364B-4F66-9EA7-82EDB8D158E9}" type="datetime1">
              <a:rPr lang="sl-SI" smtClean="0"/>
              <a:t>21. 03. 2023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54395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E46487-6F07-4737-B28E-A8F9120F2C32}" type="datetime1">
              <a:rPr lang="sl-SI" smtClean="0"/>
              <a:t>21. 03. 2023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42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899DB29D-364B-4F66-9EA7-82EDB8D158E9}" type="datetime1">
              <a:rPr lang="sl-SI" smtClean="0"/>
              <a:t>21. 03. 2023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5926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AF680E-CA8A-4EFE-A014-604585F34906}" type="datetime1">
              <a:rPr lang="sl-SI" smtClean="0"/>
              <a:t>21. 03. 2023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8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56A61364-EBD4-4FBC-A404-4DCA1EDD9BA8}" type="datetime1">
              <a:rPr lang="sl-SI" smtClean="0"/>
              <a:t>21. 03. 2023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21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9E8BF9-9688-49A9-9FA4-4F474489B965}" type="datetime1">
              <a:rPr lang="sl-SI" smtClean="0"/>
              <a:t>21. 03. 2023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1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595EF1-E626-4F92-8A78-2C699A2816B7}" type="datetime1">
              <a:rPr lang="sl-SI" smtClean="0"/>
              <a:t>21. 03. 2023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3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B6503D-9B74-4B17-8079-64CDD66DFBE1}" type="datetime1">
              <a:rPr lang="sl-SI" smtClean="0"/>
              <a:t>21. 03. 2023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1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9DB29D-364B-4F66-9EA7-82EDB8D158E9}" type="datetime1">
              <a:rPr lang="sl-SI" smtClean="0"/>
              <a:t>21. 03. 2023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34813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63AEB5A-02E9-42DF-B233-80252659AF5D}" type="datetime1">
              <a:rPr lang="sl-SI" smtClean="0"/>
              <a:t>21. 03. 2023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9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9DB29D-364B-4F66-9EA7-82EDB8D158E9}" type="datetime1">
              <a:rPr lang="sl-SI" smtClean="0"/>
              <a:t>21. 03. 2023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0824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99DB29D-364B-4F66-9EA7-82EDB8D158E9}" type="datetime1">
              <a:rPr lang="sl-SI" smtClean="0"/>
              <a:t>21. 03. 2023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56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hf sldNum="0" hdr="0" ft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hrana.si/clanek/164-zelje" TargetMode="External"/><Relationship Id="rId2" Type="http://schemas.openxmlformats.org/officeDocument/2006/relationships/hyperlink" Target="https://www.prehrana.si/clanek/187-rdeca-pes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www.prehrana.si/clanek/148-buc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hrana.si/clanek/164-zelje" TargetMode="External"/><Relationship Id="rId2" Type="http://schemas.openxmlformats.org/officeDocument/2006/relationships/hyperlink" Target="https://www.prehrana.si/clanek/187-rdeca-pes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prehrana.si/clanek/148-buc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prehrana.si/clanek/187-rdeca-pes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prehrana.si/clanek/187-rdeca-pes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hrana.si/clanek/164-zelje" TargetMode="External"/><Relationship Id="rId2" Type="http://schemas.openxmlformats.org/officeDocument/2006/relationships/hyperlink" Target="https://www.prehrana.si/clanek/187-rdeca-pes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hrana.si/clanek/164-zelje" TargetMode="External"/><Relationship Id="rId2" Type="http://schemas.openxmlformats.org/officeDocument/2006/relationships/hyperlink" Target="https://www.prehrana.si/clanek/187-rdeca-pes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Bližnji posnetek logotipa&#10;&#10;Opis je bil samodejno ustvarjen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7551" y="5001122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sl-SI" sz="4400" dirty="0">
                <a:solidFill>
                  <a:schemeClr val="bg1"/>
                </a:solidFill>
              </a:rPr>
              <a:t>Zelenjava v prehrani</a:t>
            </a:r>
            <a:endParaRPr lang="s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C3B9DA-33FF-A5C5-184C-355BA2AA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Delitev zelenjave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FAF1D9B-A73E-BEB8-7F26-01EE561B6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84" y="3628850"/>
            <a:ext cx="8189976" cy="4024125"/>
          </a:xfrm>
        </p:spPr>
        <p:txBody>
          <a:bodyPr>
            <a:normAutofit/>
          </a:bodyPr>
          <a:lstStyle/>
          <a:p>
            <a:r>
              <a:rPr lang="sl-SI" sz="1050" b="0" i="0" dirty="0">
                <a:effectLst/>
                <a:latin typeface="Open Sans" panose="020B0606030504020204" pitchFamily="34" charset="0"/>
              </a:rPr>
              <a:t>Glede na užitne dele rastlin delimo zelenjavo v naslednje skupine: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1050" b="0" i="0" dirty="0">
                <a:effectLst/>
                <a:latin typeface="Open Sans" panose="020B0606030504020204" pitchFamily="34" charset="0"/>
              </a:rPr>
              <a:t> korenovke (npr. korenček, peteršilj,</a:t>
            </a:r>
            <a:r>
              <a:rPr lang="sl-SI" sz="1050" b="0" i="0" u="none" strike="noStrike" dirty="0"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rdeča pesa</a:t>
            </a:r>
            <a:r>
              <a:rPr lang="sl-SI" sz="1050" b="0" i="0" dirty="0">
                <a:effectLst/>
                <a:latin typeface="Open Sans" panose="020B0606030504020204" pitchFamily="34" charset="0"/>
              </a:rPr>
              <a:t>, repa),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1050" b="0" i="0" dirty="0">
                <a:effectLst/>
                <a:latin typeface="Open Sans" panose="020B0606030504020204" pitchFamily="34" charset="0"/>
              </a:rPr>
              <a:t>kapusnice (npr. zelje, ohrovt, cvetača, brokoli),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1050" b="0" i="0" dirty="0">
                <a:effectLst/>
                <a:latin typeface="Open Sans" panose="020B0606030504020204" pitchFamily="34" charset="0"/>
              </a:rPr>
              <a:t>listnata in stebelna zelenjava (npr. solata, </a:t>
            </a:r>
            <a:r>
              <a:rPr lang="sl-SI" sz="1050" b="0" i="0" u="none" strike="noStrike" dirty="0"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zelje</a:t>
            </a:r>
            <a:r>
              <a:rPr lang="sl-SI" sz="1050" b="0" i="0" dirty="0">
                <a:effectLst/>
                <a:latin typeface="Open Sans" panose="020B0606030504020204" pitchFamily="34" charset="0"/>
              </a:rPr>
              <a:t>, ohrovt, špinača),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1050" b="0" i="0" dirty="0">
                <a:effectLst/>
                <a:latin typeface="Open Sans" panose="020B0606030504020204" pitchFamily="34" charset="0"/>
              </a:rPr>
              <a:t> cvetnice (npr. cvetača, brokoli),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1050" b="0" i="0" dirty="0">
                <a:effectLst/>
                <a:latin typeface="Open Sans" panose="020B0606030504020204" pitchFamily="34" charset="0"/>
              </a:rPr>
              <a:t> plodovke in brstnice (npr. paprika, paradižnik, kumare, bučke, </a:t>
            </a:r>
            <a:r>
              <a:rPr lang="sl-SI" sz="1050" b="0" i="0" u="none" strike="noStrike" dirty="0">
                <a:effectLst/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buče</a:t>
            </a:r>
            <a:r>
              <a:rPr lang="sl-SI" sz="1050" b="0" i="0" dirty="0">
                <a:effectLst/>
                <a:latin typeface="Open Sans" panose="020B0606030504020204" pitchFamily="34" charset="0"/>
              </a:rPr>
              <a:t>),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1050" b="0" i="0" dirty="0">
                <a:effectLst/>
                <a:latin typeface="Open Sans" panose="020B0606030504020204" pitchFamily="34" charset="0"/>
              </a:rPr>
              <a:t>čebulnice (npr. čebula, česen, por) in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stročnice (npr. fižol, grah, bob).  </a:t>
            </a:r>
            <a:r>
              <a:rPr lang="sl-SI" b="0" i="0" dirty="0">
                <a:effectLst/>
                <a:latin typeface="Open Sans" panose="020B0606030504020204" pitchFamily="34" charset="0"/>
              </a:rPr>
              <a:t>Krompirja glede na prehransko vrednost ne štejemo med zelenjavo, saj je predvsem škrobno živilo.</a:t>
            </a:r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6A41883-C891-5EF7-38AC-89DB7966C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AF680E-CA8A-4EFE-A014-604585F34906}" type="datetime1">
              <a:rPr lang="sl-SI" smtClean="0"/>
              <a:t>21. 03. 2023</a:t>
            </a:fld>
            <a:endParaRPr lang="en-US"/>
          </a:p>
        </p:txBody>
      </p:sp>
      <p:pic>
        <p:nvPicPr>
          <p:cNvPr id="12290" name="Picture 2" descr="Opis slike ni na voljo.">
            <a:extLst>
              <a:ext uri="{FF2B5EF4-FFF2-40B4-BE49-F238E27FC236}">
                <a16:creationId xmlns:a16="http://schemas.microsoft.com/office/drawing/2014/main" id="{F7172804-0C68-60D2-BBAE-FC406F743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664" y="1410887"/>
            <a:ext cx="6243914" cy="40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E175BC9-1139-8C1E-4AB3-7539347EAC26}"/>
              </a:ext>
            </a:extLst>
          </p:cNvPr>
          <p:cNvSpPr txBox="1"/>
          <p:nvPr/>
        </p:nvSpPr>
        <p:spPr>
          <a:xfrm>
            <a:off x="254422" y="2582819"/>
            <a:ext cx="129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C99FF"/>
                </a:solidFill>
              </a:rPr>
              <a:t>Zapis v zvezek 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85C7DBC-47B9-374A-16AA-72BAAEB13A3A}"/>
              </a:ext>
            </a:extLst>
          </p:cNvPr>
          <p:cNvSpPr txBox="1"/>
          <p:nvPr/>
        </p:nvSpPr>
        <p:spPr>
          <a:xfrm>
            <a:off x="405384" y="1659489"/>
            <a:ext cx="48524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l-SI" b="1" i="0" dirty="0">
                <a:solidFill>
                  <a:srgbClr val="92D050"/>
                </a:solidFill>
                <a:effectLst/>
                <a:latin typeface="Open Sans" panose="020B0606030504020204" pitchFamily="34" charset="0"/>
              </a:rPr>
              <a:t>Stročnice : soja, leča, fižol, grah, čičerika so bogat vir vitaminov B skupine in beljakovin.</a:t>
            </a:r>
          </a:p>
        </p:txBody>
      </p:sp>
      <p:sp>
        <p:nvSpPr>
          <p:cNvPr id="10" name="Puščica: gor 9">
            <a:extLst>
              <a:ext uri="{FF2B5EF4-FFF2-40B4-BE49-F238E27FC236}">
                <a16:creationId xmlns:a16="http://schemas.microsoft.com/office/drawing/2014/main" id="{28E22027-CF0D-6C49-CF43-024EF4A24232}"/>
              </a:ext>
            </a:extLst>
          </p:cNvPr>
          <p:cNvSpPr/>
          <p:nvPr/>
        </p:nvSpPr>
        <p:spPr>
          <a:xfrm>
            <a:off x="1476756" y="2670048"/>
            <a:ext cx="454152" cy="559102"/>
          </a:xfrm>
          <a:prstGeom prst="up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9815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C3B9DA-33FF-A5C5-184C-355BA2AA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Delitev zelenjave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FAF1D9B-A73E-BEB8-7F26-01EE561B6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8189976" cy="4024125"/>
          </a:xfrm>
        </p:spPr>
        <p:txBody>
          <a:bodyPr>
            <a:normAutofit fontScale="92500" lnSpcReduction="10000"/>
          </a:bodyPr>
          <a:lstStyle/>
          <a:p>
            <a:r>
              <a:rPr lang="sl-SI" b="0" i="0" dirty="0">
                <a:effectLst/>
                <a:latin typeface="Open Sans" panose="020B0606030504020204" pitchFamily="34" charset="0"/>
              </a:rPr>
              <a:t>Glede na užitne dele rastlin delimo zelenjavo v naslednje skupine: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b="0" i="0" dirty="0">
                <a:effectLst/>
                <a:latin typeface="Open Sans" panose="020B0606030504020204" pitchFamily="34" charset="0"/>
              </a:rPr>
              <a:t> korenovke (npr. korenček, peteršilj,</a:t>
            </a:r>
            <a:r>
              <a:rPr lang="sl-SI" b="0" i="0" u="none" strike="noStrike" dirty="0"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rdeča pesa</a:t>
            </a:r>
            <a:r>
              <a:rPr lang="sl-SI" b="0" i="0" dirty="0">
                <a:effectLst/>
                <a:latin typeface="Open Sans" panose="020B0606030504020204" pitchFamily="34" charset="0"/>
              </a:rPr>
              <a:t>, repa),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b="0" i="0" dirty="0">
                <a:effectLst/>
                <a:latin typeface="Open Sans" panose="020B0606030504020204" pitchFamily="34" charset="0"/>
              </a:rPr>
              <a:t>kapusnice (npr. zelje, ohrovt, cvetača, brokoli),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b="0" i="0" dirty="0">
                <a:effectLst/>
                <a:latin typeface="Open Sans" panose="020B0606030504020204" pitchFamily="34" charset="0"/>
              </a:rPr>
              <a:t>listnata in stebelna zelenjava (npr. solata, </a:t>
            </a:r>
            <a:r>
              <a:rPr lang="sl-SI" b="0" i="0" u="none" strike="noStrike" dirty="0"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zelje</a:t>
            </a:r>
            <a:r>
              <a:rPr lang="sl-SI" b="0" i="0" dirty="0">
                <a:effectLst/>
                <a:latin typeface="Open Sans" panose="020B0606030504020204" pitchFamily="34" charset="0"/>
              </a:rPr>
              <a:t>, ohrovt, špinača),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b="0" i="0" dirty="0">
                <a:effectLst/>
                <a:latin typeface="Open Sans" panose="020B0606030504020204" pitchFamily="34" charset="0"/>
              </a:rPr>
              <a:t> cvetnice (npr. cvetača, brokoli),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b="0" i="0" dirty="0">
                <a:effectLst/>
                <a:latin typeface="Open Sans" panose="020B0606030504020204" pitchFamily="34" charset="0"/>
              </a:rPr>
              <a:t> plodovke in brstnice (npr. paprika, paradižnik, kumare, bučke, </a:t>
            </a:r>
            <a:r>
              <a:rPr lang="sl-SI" b="0" i="0" u="none" strike="noStrike" dirty="0">
                <a:effectLst/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buče</a:t>
            </a:r>
            <a:r>
              <a:rPr lang="sl-SI" b="0" i="0" dirty="0">
                <a:effectLst/>
                <a:latin typeface="Open Sans" panose="020B0606030504020204" pitchFamily="34" charset="0"/>
              </a:rPr>
              <a:t>),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b="0" i="0" dirty="0">
                <a:effectLst/>
                <a:latin typeface="Open Sans" panose="020B0606030504020204" pitchFamily="34" charset="0"/>
              </a:rPr>
              <a:t>čebulnice (npr. čebula, česen, por) in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b="0" i="0" dirty="0">
                <a:effectLst/>
                <a:latin typeface="Open Sans" panose="020B0606030504020204" pitchFamily="34" charset="0"/>
              </a:rPr>
              <a:t>stročnice (npr. fižol, grah, bob). </a:t>
            </a:r>
          </a:p>
          <a:p>
            <a:pPr marL="0" indent="0">
              <a:buNone/>
            </a:pPr>
            <a:r>
              <a:rPr lang="sl-SI" b="0" i="0" dirty="0">
                <a:effectLst/>
                <a:latin typeface="Open Sans" panose="020B0606030504020204" pitchFamily="34" charset="0"/>
              </a:rPr>
              <a:t>Krompirja glede na prehransko vrednost ne štejemo med zelenjavo, saj je predvsem škrobno živilo.</a:t>
            </a:r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6A41883-C891-5EF7-38AC-89DB7966C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AF680E-CA8A-4EFE-A014-604585F34906}" type="datetime1">
              <a:rPr lang="sl-SI" smtClean="0"/>
              <a:t>21. 03. 2023</a:t>
            </a:fld>
            <a:endParaRPr lang="en-US"/>
          </a:p>
        </p:txBody>
      </p:sp>
      <p:pic>
        <p:nvPicPr>
          <p:cNvPr id="5122" name="Picture 2" descr="Kolumna Jerneje Jošar: Korenovke in gomoljnice, odlična zimska hrana">
            <a:extLst>
              <a:ext uri="{FF2B5EF4-FFF2-40B4-BE49-F238E27FC236}">
                <a16:creationId xmlns:a16="http://schemas.microsoft.com/office/drawing/2014/main" id="{BAD9E219-9128-28F6-3D07-A8BDABDBD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122" y="2974848"/>
            <a:ext cx="3062457" cy="204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181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5E26BC-65D9-D3B0-0B84-6AF687DED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008" y="874100"/>
            <a:ext cx="4481275" cy="4222155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2000" cap="none" dirty="0"/>
              <a:t>Uživajmo zelenjavo različnih barv:</a:t>
            </a:r>
            <a:br>
              <a:rPr lang="sl-SI" sz="2000" cap="none" dirty="0"/>
            </a:br>
            <a:r>
              <a:rPr lang="sl-SI" sz="2000" cap="none" dirty="0"/>
              <a:t>rdečo za kri in energijo, </a:t>
            </a:r>
            <a:br>
              <a:rPr lang="sl-SI" sz="2000" cap="none" dirty="0"/>
            </a:br>
            <a:r>
              <a:rPr lang="sl-SI" sz="2000" cap="none" dirty="0"/>
              <a:t>oranžno za lepo kožo, </a:t>
            </a:r>
            <a:br>
              <a:rPr lang="sl-SI" sz="2000" cap="none" dirty="0"/>
            </a:br>
            <a:r>
              <a:rPr lang="sl-SI" sz="2000" cap="none" dirty="0"/>
              <a:t>zeleno za zdravje in odpornost, vijolično, da ostanemo vitalni in mladostni ter</a:t>
            </a:r>
            <a:br>
              <a:rPr lang="sl-SI" sz="2000" cap="none" dirty="0"/>
            </a:br>
            <a:r>
              <a:rPr lang="sl-SI" sz="2000" cap="none" dirty="0"/>
              <a:t> belo za sproščenost.</a:t>
            </a:r>
            <a:br>
              <a:rPr lang="sl-SI" sz="2000" dirty="0">
                <a:solidFill>
                  <a:srgbClr val="92D050"/>
                </a:solidFill>
              </a:rPr>
            </a:br>
            <a:endParaRPr lang="sl-SI" sz="2000" dirty="0">
              <a:solidFill>
                <a:srgbClr val="92D050"/>
              </a:solidFill>
            </a:endParaRP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845F068-7C05-3EB7-6C1F-E16E4062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AF680E-CA8A-4EFE-A014-604585F34906}" type="datetime1">
              <a:rPr lang="sl-SI" smtClean="0"/>
              <a:t>21. 03. 2023</a:t>
            </a:fld>
            <a:endParaRPr lang="en-US"/>
          </a:p>
        </p:txBody>
      </p:sp>
      <p:pic>
        <p:nvPicPr>
          <p:cNvPr id="1026" name="Picture 2" descr="Zelenjava in sadje - Prehrana">
            <a:extLst>
              <a:ext uri="{FF2B5EF4-FFF2-40B4-BE49-F238E27FC236}">
                <a16:creationId xmlns:a16="http://schemas.microsoft.com/office/drawing/2014/main" id="{DDE0C7F9-6250-30F9-960D-9811138B0A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13" y="2396001"/>
            <a:ext cx="5785819" cy="396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73F4E76C-B382-4B31-3567-323F8FEA7AF0}"/>
              </a:ext>
            </a:extLst>
          </p:cNvPr>
          <p:cNvSpPr txBox="1"/>
          <p:nvPr/>
        </p:nvSpPr>
        <p:spPr>
          <a:xfrm>
            <a:off x="407717" y="1641797"/>
            <a:ext cx="129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C99FF"/>
                </a:solidFill>
              </a:rPr>
              <a:t>Zapis v zvezek</a:t>
            </a:r>
          </a:p>
        </p:txBody>
      </p:sp>
    </p:spTree>
    <p:extLst>
      <p:ext uri="{BB962C8B-B14F-4D97-AF65-F5344CB8AC3E}">
        <p14:creationId xmlns:p14="http://schemas.microsoft.com/office/powerpoint/2010/main" val="3013161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BBDC3E1-689A-ABC5-FFE1-30EF3C88C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AF680E-CA8A-4EFE-A014-604585F34906}" type="datetime1">
              <a:rPr lang="sl-SI" smtClean="0"/>
              <a:t>21. 03. 2023</a:t>
            </a:fld>
            <a:endParaRPr lang="en-US"/>
          </a:p>
        </p:txBody>
      </p:sp>
      <p:pic>
        <p:nvPicPr>
          <p:cNvPr id="17410" name="Picture 2" descr="Opis slike ni na voljo.">
            <a:extLst>
              <a:ext uri="{FF2B5EF4-FFF2-40B4-BE49-F238E27FC236}">
                <a16:creationId xmlns:a16="http://schemas.microsoft.com/office/drawing/2014/main" id="{7DDF4235-0508-1CDD-3122-9E3F25F38E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41" y="990599"/>
            <a:ext cx="5548313" cy="55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010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400E48B-EEBC-819D-F050-5037A5236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AF680E-CA8A-4EFE-A014-604585F34906}" type="datetime1">
              <a:rPr lang="sl-SI" smtClean="0"/>
              <a:t>21. 03. 2023</a:t>
            </a:fld>
            <a:endParaRPr lang="en-US"/>
          </a:p>
        </p:txBody>
      </p:sp>
      <p:pic>
        <p:nvPicPr>
          <p:cNvPr id="16386" name="Picture 2" descr="Opis slike ni na voljo.">
            <a:extLst>
              <a:ext uri="{FF2B5EF4-FFF2-40B4-BE49-F238E27FC236}">
                <a16:creationId xmlns:a16="http://schemas.microsoft.com/office/drawing/2014/main" id="{BE4D3CDE-314F-769A-D139-55F7A8617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703" y="1304544"/>
            <a:ext cx="8947822" cy="491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38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767A77-2E5C-2A61-3864-38190E0F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Zakaj jo tako pogosto omenjamo v zdravi prehrani?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B26F2A1-BA13-D40C-2ECA-EC82AFA9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91" y="4564002"/>
            <a:ext cx="11273018" cy="1129662"/>
          </a:xfrm>
        </p:spPr>
        <p:txBody>
          <a:bodyPr>
            <a:normAutofit/>
          </a:bodyPr>
          <a:lstStyle/>
          <a:p>
            <a:r>
              <a:rPr lang="sl-SI" sz="3200" b="0" i="0" dirty="0">
                <a:effectLst/>
                <a:latin typeface="Open Sans" panose="020B0606030504020204" pitchFamily="34" charset="0"/>
              </a:rPr>
              <a:t> </a:t>
            </a:r>
            <a:r>
              <a:rPr lang="sl-SI" sz="3200" b="0" i="0" dirty="0">
                <a:solidFill>
                  <a:srgbClr val="92D050"/>
                </a:solidFill>
                <a:effectLst/>
                <a:latin typeface="Open Sans" panose="020B0606030504020204" pitchFamily="34" charset="0"/>
              </a:rPr>
              <a:t>zelenjava je pomemben vir vitaminov, mineralov in vlaknin ter številnih drugih zdravju koristnih snovi</a:t>
            </a:r>
          </a:p>
          <a:p>
            <a:endParaRPr lang="sl-SI" sz="3200" b="0" i="0" dirty="0">
              <a:effectLst/>
              <a:latin typeface="Open Sans" panose="020B0606030504020204" pitchFamily="34" charset="0"/>
            </a:endParaRPr>
          </a:p>
          <a:p>
            <a:endParaRPr lang="sl-SI" sz="3200" b="0" i="0" dirty="0">
              <a:effectLst/>
              <a:latin typeface="Open Sans" panose="020B0606030504020204" pitchFamily="34" charset="0"/>
            </a:endParaRPr>
          </a:p>
          <a:p>
            <a:endParaRPr lang="sl-SI" sz="3200" b="0" i="0" dirty="0">
              <a:effectLst/>
              <a:latin typeface="Open Sans" panose="020B0606030504020204" pitchFamily="34" charset="0"/>
            </a:endParaRPr>
          </a:p>
          <a:p>
            <a:endParaRPr lang="sl-SI" sz="3200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B372874-403F-C39E-1547-6E7B69E80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AF680E-CA8A-4EFE-A014-604585F34906}" type="datetime1">
              <a:rPr lang="sl-SI" smtClean="0"/>
              <a:t>21. 03. 2023</a:t>
            </a:fld>
            <a:endParaRPr lang="en-US" dirty="0"/>
          </a:p>
        </p:txBody>
      </p:sp>
      <p:pic>
        <p:nvPicPr>
          <p:cNvPr id="2050" name="Picture 2" descr="Pet obrokov sadja ali zelenjave na dan rešuje življenja - Kresnik">
            <a:extLst>
              <a:ext uri="{FF2B5EF4-FFF2-40B4-BE49-F238E27FC236}">
                <a16:creationId xmlns:a16="http://schemas.microsoft.com/office/drawing/2014/main" id="{7D80EC23-E084-904F-014A-067E2DA25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619323"/>
            <a:ext cx="3685603" cy="361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297C201-65D1-064C-E97D-EDE8558842A1}"/>
              </a:ext>
            </a:extLst>
          </p:cNvPr>
          <p:cNvSpPr txBox="1"/>
          <p:nvPr/>
        </p:nvSpPr>
        <p:spPr>
          <a:xfrm>
            <a:off x="97536" y="1499616"/>
            <a:ext cx="129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C99FF"/>
                </a:solidFill>
              </a:rPr>
              <a:t>Zapis v zvezek</a:t>
            </a:r>
          </a:p>
        </p:txBody>
      </p:sp>
    </p:spTree>
    <p:extLst>
      <p:ext uri="{BB962C8B-B14F-4D97-AF65-F5344CB8AC3E}">
        <p14:creationId xmlns:p14="http://schemas.microsoft.com/office/powerpoint/2010/main" val="973569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D62ABFD-DA6B-9B87-EC77-5EF37F44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AF680E-CA8A-4EFE-A014-604585F34906}" type="datetime1">
              <a:rPr lang="sl-SI" smtClean="0"/>
              <a:t>21. 03. 2023</a:t>
            </a:fld>
            <a:endParaRPr lang="en-US"/>
          </a:p>
        </p:txBody>
      </p:sp>
      <p:pic>
        <p:nvPicPr>
          <p:cNvPr id="15362" name="Picture 2" descr="Opis slike ni na voljo.">
            <a:extLst>
              <a:ext uri="{FF2B5EF4-FFF2-40B4-BE49-F238E27FC236}">
                <a16:creationId xmlns:a16="http://schemas.microsoft.com/office/drawing/2014/main" id="{1D1F6271-6AC9-0C74-B91F-B9F688173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1286555"/>
            <a:ext cx="5416931" cy="51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D52E52D-09C8-726F-2D85-1C777142BFEB}"/>
              </a:ext>
            </a:extLst>
          </p:cNvPr>
          <p:cNvSpPr txBox="1"/>
          <p:nvPr/>
        </p:nvSpPr>
        <p:spPr>
          <a:xfrm>
            <a:off x="195072" y="1743456"/>
            <a:ext cx="129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C99FF"/>
                </a:solidFill>
              </a:rPr>
              <a:t>Zapis v zvezek</a:t>
            </a:r>
          </a:p>
        </p:txBody>
      </p:sp>
    </p:spTree>
    <p:extLst>
      <p:ext uri="{BB962C8B-B14F-4D97-AF65-F5344CB8AC3E}">
        <p14:creationId xmlns:p14="http://schemas.microsoft.com/office/powerpoint/2010/main" val="106458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B07CE8-A73B-DE48-7FEA-B1DAAFD3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01625"/>
            <a:ext cx="8610600" cy="1293028"/>
          </a:xfrm>
        </p:spPr>
        <p:txBody>
          <a:bodyPr/>
          <a:lstStyle/>
          <a:p>
            <a:r>
              <a:rPr lang="sl-SI" dirty="0"/>
              <a:t>Kaj upoštevamo?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BA8D4A7-7452-8E75-EE4D-AF649915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79" y="4872481"/>
            <a:ext cx="10931009" cy="1483869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sl-SI" b="0" i="0" dirty="0">
                <a:effectLst/>
                <a:latin typeface="Open Sans" panose="020B0606030504020204" pitchFamily="34" charset="0"/>
              </a:rPr>
              <a:t>Priporočljivo je, da jo </a:t>
            </a:r>
            <a:r>
              <a:rPr lang="sl-SI" b="0" i="0" dirty="0">
                <a:solidFill>
                  <a:srgbClr val="FFC000"/>
                </a:solidFill>
                <a:effectLst/>
                <a:latin typeface="Open Sans" panose="020B0606030504020204" pitchFamily="34" charset="0"/>
              </a:rPr>
              <a:t>vključimo v vsak obrok</a:t>
            </a:r>
            <a:r>
              <a:rPr lang="sl-SI" b="0" i="0" dirty="0">
                <a:effectLst/>
                <a:latin typeface="Open Sans" panose="020B0606030504020204" pitchFamily="34" charset="0"/>
              </a:rPr>
              <a:t>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sl-SI" b="0" i="0" dirty="0">
                <a:effectLst/>
                <a:latin typeface="Open Sans" panose="020B0606030504020204" pitchFamily="34" charset="0"/>
              </a:rPr>
              <a:t>Tako povečamo vrednost hrane (=hranilno vrednost)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sl-SI" dirty="0">
                <a:latin typeface="Open Sans" panose="020B0606030504020204" pitchFamily="34" charset="0"/>
              </a:rPr>
              <a:t>Zmanjšamo energijsko vrednost </a:t>
            </a:r>
            <a:r>
              <a:rPr lang="sl-SI" dirty="0">
                <a:latin typeface="Open Sans" panose="020B0606030504020204" pitchFamily="34" charset="0"/>
                <a:sym typeface="Wingdings" panose="05000000000000000000" pitchFamily="2" charset="2"/>
              </a:rPr>
              <a:t> takšna hrana nas nasiti, vendar ne redi</a:t>
            </a:r>
            <a:endParaRPr lang="sl-SI" b="0" i="0" dirty="0">
              <a:effectLst/>
              <a:latin typeface="Open Sans" panose="020B0606030504020204" pitchFamily="34" charset="0"/>
            </a:endParaRPr>
          </a:p>
          <a:p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1ACAA0A-8F1B-04EB-8445-B9426E512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AF680E-CA8A-4EFE-A014-604585F34906}" type="datetime1">
              <a:rPr lang="sl-SI" smtClean="0"/>
              <a:t>21. 03. 2023</a:t>
            </a:fld>
            <a:endParaRPr lang="en-US"/>
          </a:p>
        </p:txBody>
      </p:sp>
      <p:pic>
        <p:nvPicPr>
          <p:cNvPr id="3078" name="Picture 6" descr="Obravnava celiakije: Lekcija 3: Kaj za moje zdravje pomenita celiakija in  brezglutenska dieta?: 3.2 Prekomerno pridobivanje telesne mase na  brezglutenski dieti">
            <a:extLst>
              <a:ext uri="{FF2B5EF4-FFF2-40B4-BE49-F238E27FC236}">
                <a16:creationId xmlns:a16="http://schemas.microsoft.com/office/drawing/2014/main" id="{80DC9B31-BB70-5F89-6AA7-F62C9379E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59121"/>
            <a:ext cx="7775448" cy="351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9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B07CE8-A73B-DE48-7FEA-B1DAAFD39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upoštevamo?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BA8D4A7-7452-8E75-EE4D-AF6499159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sl-SI" sz="2800" i="1" dirty="0">
                <a:solidFill>
                  <a:srgbClr val="92D050"/>
                </a:solidFill>
                <a:effectLst/>
                <a:latin typeface="Open Sans" panose="020B0606030504020204" pitchFamily="34" charset="0"/>
              </a:rPr>
              <a:t>Ciljajmo na: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sl-SI" sz="2800" i="1" dirty="0">
                <a:solidFill>
                  <a:srgbClr val="92D050"/>
                </a:solidFill>
                <a:effectLst/>
                <a:latin typeface="Open Sans" panose="020B0606030504020204" pitchFamily="34" charset="0"/>
              </a:rPr>
              <a:t> vsaj pet  </a:t>
            </a:r>
            <a:r>
              <a:rPr lang="sl-SI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ritannic Bold" panose="020B0903060703020204" pitchFamily="34" charset="0"/>
              </a:rPr>
              <a:t>(5)</a:t>
            </a:r>
            <a:r>
              <a:rPr lang="sl-SI" sz="2800" i="1" dirty="0">
                <a:solidFill>
                  <a:srgbClr val="92D050"/>
                </a:solidFill>
                <a:effectLst/>
                <a:latin typeface="Open Sans" panose="020B0606030504020204" pitchFamily="34" charset="0"/>
              </a:rPr>
              <a:t> porcij zelenjave in sadja na dan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sl-SI" sz="2800" i="1" dirty="0">
                <a:solidFill>
                  <a:srgbClr val="92D050"/>
                </a:solidFill>
                <a:effectLst/>
                <a:latin typeface="Open Sans" panose="020B0606030504020204" pitchFamily="34" charset="0"/>
              </a:rPr>
              <a:t>500 gramov   =  2 sadeža in 3 lončke zelenjave= </a:t>
            </a:r>
            <a:r>
              <a:rPr lang="sl-SI" sz="2800" i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2+3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sl-SI" sz="2800" i="1" dirty="0">
                <a:solidFill>
                  <a:srgbClr val="92D050"/>
                </a:solidFill>
                <a:latin typeface="Open Sans" panose="020B0606030504020204" pitchFamily="34" charset="0"/>
              </a:rPr>
              <a:t>Naše telo </a:t>
            </a:r>
            <a:r>
              <a:rPr lang="sl-SI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dopoldne</a:t>
            </a:r>
            <a:r>
              <a:rPr lang="sl-SI" sz="2800" i="1" dirty="0">
                <a:solidFill>
                  <a:srgbClr val="92D050"/>
                </a:solidFill>
                <a:latin typeface="Open Sans" panose="020B0606030504020204" pitchFamily="34" charset="0"/>
              </a:rPr>
              <a:t> vsrka več vitaminov</a:t>
            </a:r>
            <a:endParaRPr lang="sl-SI" sz="2800" i="1" dirty="0">
              <a:solidFill>
                <a:srgbClr val="92D050"/>
              </a:solidFill>
              <a:effectLst/>
              <a:latin typeface="Open Sans" panose="020B0606030504020204" pitchFamily="34" charset="0"/>
            </a:endParaRPr>
          </a:p>
          <a:p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1ACAA0A-8F1B-04EB-8445-B9426E512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AF680E-CA8A-4EFE-A014-604585F34906}" type="datetime1">
              <a:rPr lang="sl-SI" smtClean="0"/>
              <a:t>21. 03. 2023</a:t>
            </a:fld>
            <a:endParaRPr lang="en-US"/>
          </a:p>
        </p:txBody>
      </p:sp>
      <p:pic>
        <p:nvPicPr>
          <p:cNvPr id="4098" name="Picture 2" descr="Nenavadno oblikovana sadje in zelenjava, ki posnema oblike živali in ljudi  | City Magazine">
            <a:extLst>
              <a:ext uri="{FF2B5EF4-FFF2-40B4-BE49-F238E27FC236}">
                <a16:creationId xmlns:a16="http://schemas.microsoft.com/office/drawing/2014/main" id="{AF5F788F-04CE-0D9C-D4D7-8493B7ADB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200" y="3603688"/>
            <a:ext cx="1955800" cy="261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enavadno oblikovana sadje in zelenjava, ki posnema oblike živali in ljudi  | City Magazine">
            <a:extLst>
              <a:ext uri="{FF2B5EF4-FFF2-40B4-BE49-F238E27FC236}">
                <a16:creationId xmlns:a16="http://schemas.microsoft.com/office/drawing/2014/main" id="{37F78082-FB07-332E-E37A-2D6A8B205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4236806"/>
            <a:ext cx="2210753" cy="230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enavadno oblikovana sadje in zelenjava, ki posnema oblike živali in ljudi  | City Magazine">
            <a:extLst>
              <a:ext uri="{FF2B5EF4-FFF2-40B4-BE49-F238E27FC236}">
                <a16:creationId xmlns:a16="http://schemas.microsoft.com/office/drawing/2014/main" id="{E3E0F282-F5C8-6D81-0063-E90E6E465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89" y="4403854"/>
            <a:ext cx="2396822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0EA7240-21F1-4A31-8E29-E24ACA89682A}"/>
              </a:ext>
            </a:extLst>
          </p:cNvPr>
          <p:cNvSpPr txBox="1"/>
          <p:nvPr/>
        </p:nvSpPr>
        <p:spPr>
          <a:xfrm>
            <a:off x="36576" y="1410564"/>
            <a:ext cx="129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C99FF"/>
                </a:solidFill>
              </a:rPr>
              <a:t>Zapis v zvezek</a:t>
            </a:r>
          </a:p>
        </p:txBody>
      </p:sp>
    </p:spTree>
    <p:extLst>
      <p:ext uri="{BB962C8B-B14F-4D97-AF65-F5344CB8AC3E}">
        <p14:creationId xmlns:p14="http://schemas.microsoft.com/office/powerpoint/2010/main" val="1990847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C3B9DA-33FF-A5C5-184C-355BA2AA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Delitev zelenjave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FAF1D9B-A73E-BEB8-7F26-01EE561B6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8189976" cy="4024125"/>
          </a:xfrm>
        </p:spPr>
        <p:txBody>
          <a:bodyPr>
            <a:normAutofit/>
          </a:bodyPr>
          <a:lstStyle/>
          <a:p>
            <a:r>
              <a:rPr lang="sl-SI" b="0" i="0" dirty="0">
                <a:effectLst/>
                <a:latin typeface="Open Sans" panose="020B0606030504020204" pitchFamily="34" charset="0"/>
              </a:rPr>
              <a:t>Glede na užitne dele rastlin delimo zelenjavo v naslednje skupine: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b="0" i="0" dirty="0">
                <a:effectLst/>
                <a:latin typeface="Open Sans" panose="020B0606030504020204" pitchFamily="34" charset="0"/>
              </a:rPr>
              <a:t> </a:t>
            </a:r>
            <a:r>
              <a:rPr lang="sl-SI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korenovke (npr. korenček, peteršilj,</a:t>
            </a:r>
            <a:r>
              <a:rPr lang="sl-SI" b="0" i="0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rdeča pesa</a:t>
            </a:r>
            <a:r>
              <a:rPr lang="sl-SI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, repa), 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6A41883-C891-5EF7-38AC-89DB7966C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AF680E-CA8A-4EFE-A014-604585F34906}" type="datetime1">
              <a:rPr lang="sl-SI" smtClean="0"/>
              <a:t>21. 03. 2023</a:t>
            </a:fld>
            <a:endParaRPr lang="en-US"/>
          </a:p>
        </p:txBody>
      </p:sp>
      <p:pic>
        <p:nvPicPr>
          <p:cNvPr id="5122" name="Picture 2" descr="Kolumna Jerneje Jošar: Korenovke in gomoljnice, odlična zimska hrana">
            <a:extLst>
              <a:ext uri="{FF2B5EF4-FFF2-40B4-BE49-F238E27FC236}">
                <a16:creationId xmlns:a16="http://schemas.microsoft.com/office/drawing/2014/main" id="{BAD9E219-9128-28F6-3D07-A8BDABDBD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18" y="3877056"/>
            <a:ext cx="3062457" cy="204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Korenovke - Prehrana">
            <a:extLst>
              <a:ext uri="{FF2B5EF4-FFF2-40B4-BE49-F238E27FC236}">
                <a16:creationId xmlns:a16="http://schemas.microsoft.com/office/drawing/2014/main" id="{A0D9FFBB-A5EB-C137-B741-B3CFD3BE0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3621025"/>
            <a:ext cx="3450417" cy="229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53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C3B9DA-33FF-A5C5-184C-355BA2AA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Delitev zelenjave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FAF1D9B-A73E-BEB8-7F26-01EE561B6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8189976" cy="4024125"/>
          </a:xfrm>
        </p:spPr>
        <p:txBody>
          <a:bodyPr>
            <a:normAutofit/>
          </a:bodyPr>
          <a:lstStyle/>
          <a:p>
            <a:r>
              <a:rPr lang="sl-SI" b="0" i="0" dirty="0">
                <a:effectLst/>
                <a:latin typeface="Open Sans" panose="020B0606030504020204" pitchFamily="34" charset="0"/>
              </a:rPr>
              <a:t>Glede na užitne dele rastlin delimo zelenjavo v naslednje skupine: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b="0" i="0" dirty="0">
                <a:effectLst/>
                <a:latin typeface="Open Sans" panose="020B0606030504020204" pitchFamily="34" charset="0"/>
              </a:rPr>
              <a:t> korenovke (npr. korenček, peteršilj,</a:t>
            </a:r>
            <a:r>
              <a:rPr lang="sl-SI" b="0" i="0" u="none" strike="noStrike" dirty="0"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rdeča pesa</a:t>
            </a:r>
            <a:r>
              <a:rPr lang="sl-SI" b="0" i="0" dirty="0">
                <a:effectLst/>
                <a:latin typeface="Open Sans" panose="020B0606030504020204" pitchFamily="34" charset="0"/>
              </a:rPr>
              <a:t>, repa),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kapusnice (npr. zelje, ohrovt, cvetača, brokoli), 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6A41883-C891-5EF7-38AC-89DB7966C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AF680E-CA8A-4EFE-A014-604585F34906}" type="datetime1">
              <a:rPr lang="sl-SI" smtClean="0"/>
              <a:t>21. 03. 2023</a:t>
            </a:fld>
            <a:endParaRPr lang="en-US"/>
          </a:p>
        </p:txBody>
      </p:sp>
      <p:pic>
        <p:nvPicPr>
          <p:cNvPr id="5124" name="Picture 4" descr="Kapusnice: raznovrstne, bogate s hranili, okusne, dostopne vse leto | ZPS">
            <a:extLst>
              <a:ext uri="{FF2B5EF4-FFF2-40B4-BE49-F238E27FC236}">
                <a16:creationId xmlns:a16="http://schemas.microsoft.com/office/drawing/2014/main" id="{AE7373A9-B6EE-9905-CFBD-C2E2085EE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457" y="3926568"/>
            <a:ext cx="3650551" cy="24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614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C3B9DA-33FF-A5C5-184C-355BA2AA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Delitev zelenjave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FAF1D9B-A73E-BEB8-7F26-01EE561B6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8189976" cy="4024125"/>
          </a:xfrm>
        </p:spPr>
        <p:txBody>
          <a:bodyPr>
            <a:normAutofit/>
          </a:bodyPr>
          <a:lstStyle/>
          <a:p>
            <a:r>
              <a:rPr lang="sl-SI" b="0" i="0" dirty="0">
                <a:effectLst/>
                <a:latin typeface="Open Sans" panose="020B0606030504020204" pitchFamily="34" charset="0"/>
              </a:rPr>
              <a:t>Glede na užitne dele rastlin delimo zelenjavo v naslednje skupine: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b="0" i="0" dirty="0">
                <a:effectLst/>
                <a:latin typeface="Open Sans" panose="020B0606030504020204" pitchFamily="34" charset="0"/>
              </a:rPr>
              <a:t> </a:t>
            </a:r>
            <a:r>
              <a:rPr lang="sl-SI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korenovke (npr. korenček, peteršilj,</a:t>
            </a:r>
            <a:r>
              <a:rPr lang="sl-SI" b="0" i="0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rdeča pesa</a:t>
            </a:r>
            <a:r>
              <a:rPr lang="sl-SI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, repa),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b="0" i="0" dirty="0">
                <a:effectLst/>
                <a:latin typeface="Open Sans" panose="020B0606030504020204" pitchFamily="34" charset="0"/>
              </a:rPr>
              <a:t>kapusnice (npr. zelje, ohrovt, cvetača, brokoli),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b="0" i="0" dirty="0">
                <a:effectLst/>
                <a:latin typeface="Open Sans" panose="020B0606030504020204" pitchFamily="34" charset="0"/>
              </a:rPr>
              <a:t>listnata zelenjava (npr. solata, </a:t>
            </a:r>
            <a:r>
              <a:rPr lang="sl-SI" b="0" i="0" u="none" strike="noStrike" dirty="0"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zelje</a:t>
            </a:r>
            <a:r>
              <a:rPr lang="sl-SI" b="0" i="0" dirty="0">
                <a:effectLst/>
                <a:latin typeface="Open Sans" panose="020B0606030504020204" pitchFamily="34" charset="0"/>
              </a:rPr>
              <a:t>, ohrovt, špinača),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6A41883-C891-5EF7-38AC-89DB7966C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AF680E-CA8A-4EFE-A014-604585F34906}" type="datetime1">
              <a:rPr lang="sl-SI" smtClean="0"/>
              <a:t>21. 03. 2023</a:t>
            </a:fld>
            <a:endParaRPr lang="en-US"/>
          </a:p>
        </p:txBody>
      </p:sp>
      <p:pic>
        <p:nvPicPr>
          <p:cNvPr id="14338" name="Picture 2" descr="Solatnice - IVR">
            <a:extLst>
              <a:ext uri="{FF2B5EF4-FFF2-40B4-BE49-F238E27FC236}">
                <a16:creationId xmlns:a16="http://schemas.microsoft.com/office/drawing/2014/main" id="{B35CB1E7-E03F-4388-F1AF-AFCD9C1D2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60" y="2985475"/>
            <a:ext cx="3090672" cy="257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4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C3B9DA-33FF-A5C5-184C-355BA2AA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Delitev zelenjave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FAF1D9B-A73E-BEB8-7F26-01EE561B6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178552" cy="4024125"/>
          </a:xfrm>
        </p:spPr>
        <p:txBody>
          <a:bodyPr>
            <a:normAutofit/>
          </a:bodyPr>
          <a:lstStyle/>
          <a:p>
            <a:r>
              <a:rPr lang="sl-SI" b="0" i="0" dirty="0">
                <a:effectLst/>
                <a:latin typeface="Open Sans" panose="020B0606030504020204" pitchFamily="34" charset="0"/>
              </a:rPr>
              <a:t>Glede na užitne dele rastlin delimo zelenjavo v naslednje skupine: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b="0" i="0" dirty="0">
                <a:solidFill>
                  <a:srgbClr val="FCF7F1"/>
                </a:solidFill>
                <a:effectLst/>
                <a:latin typeface="Open Sans" panose="020B0606030504020204" pitchFamily="34" charset="0"/>
              </a:rPr>
              <a:t> korenovke (npr. korenček, peteršilj,</a:t>
            </a:r>
            <a:r>
              <a:rPr lang="sl-SI" b="0" i="0" u="none" strike="noStrike" dirty="0">
                <a:solidFill>
                  <a:srgbClr val="FCF7F1"/>
                </a:solidFill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rdeča pesa</a:t>
            </a:r>
            <a:r>
              <a:rPr lang="sl-SI" b="0" i="0" dirty="0">
                <a:solidFill>
                  <a:srgbClr val="FCF7F1"/>
                </a:solidFill>
                <a:effectLst/>
                <a:latin typeface="Open Sans" panose="020B0606030504020204" pitchFamily="34" charset="0"/>
              </a:rPr>
              <a:t>, repa),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b="0" i="0" dirty="0">
                <a:effectLst/>
                <a:latin typeface="Open Sans" panose="020B0606030504020204" pitchFamily="34" charset="0"/>
              </a:rPr>
              <a:t>kapusnice (npr. zelje, ohrovt, cvetača, brokoli),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b="0" i="0" dirty="0">
                <a:effectLst/>
                <a:latin typeface="Open Sans" panose="020B0606030504020204" pitchFamily="34" charset="0"/>
              </a:rPr>
              <a:t>listnata in stebelna zelenjava (npr. solata, </a:t>
            </a:r>
            <a:r>
              <a:rPr lang="sl-SI" b="0" i="0" u="none" strike="noStrike" dirty="0"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zelje</a:t>
            </a:r>
            <a:r>
              <a:rPr lang="sl-SI" b="0" i="0" dirty="0">
                <a:effectLst/>
                <a:latin typeface="Open Sans" panose="020B0606030504020204" pitchFamily="34" charset="0"/>
              </a:rPr>
              <a:t>, ohrovt, špinača),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b="0" i="0" dirty="0">
                <a:effectLst/>
                <a:latin typeface="Open Sans" panose="020B0606030504020204" pitchFamily="34" charset="0"/>
              </a:rPr>
              <a:t> </a:t>
            </a:r>
            <a:r>
              <a:rPr lang="sl-SI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cvetnice (npr. cvetača, brokoli),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b="0" i="0" dirty="0">
                <a:effectLst/>
                <a:latin typeface="Open Sans" panose="020B0606030504020204" pitchFamily="34" charset="0"/>
              </a:rPr>
              <a:t> </a:t>
            </a:r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6A41883-C891-5EF7-38AC-89DB7966C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AF680E-CA8A-4EFE-A014-604585F34906}" type="datetime1">
              <a:rPr lang="sl-SI" smtClean="0"/>
              <a:t>21. 03. 2023</a:t>
            </a:fld>
            <a:endParaRPr lang="en-US"/>
          </a:p>
        </p:txBody>
      </p:sp>
      <p:pic>
        <p:nvPicPr>
          <p:cNvPr id="13314" name="Picture 2" descr="Izjemna in koristna zelenjava iz družine križnic na krožniku | Bodi eko">
            <a:extLst>
              <a:ext uri="{FF2B5EF4-FFF2-40B4-BE49-F238E27FC236}">
                <a16:creationId xmlns:a16="http://schemas.microsoft.com/office/drawing/2014/main" id="{9C8B3C92-7A4F-F3D6-E5F4-D519F1B14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57462"/>
            <a:ext cx="59055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95005"/>
      </p:ext>
    </p:extLst>
  </p:cSld>
  <p:clrMapOvr>
    <a:masterClrMapping/>
  </p:clrMapOvr>
</p:sld>
</file>

<file path=ppt/theme/theme1.xml><?xml version="1.0" encoding="utf-8"?>
<a:theme xmlns:a="http://schemas.openxmlformats.org/drawingml/2006/main" name="Sled pare">
  <a:themeElements>
    <a:clrScheme name="Sled pa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Sled pa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 pa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led pare">
    <a:dk1>
      <a:sysClr val="windowText" lastClr="000000"/>
    </a:dk1>
    <a:lt1>
      <a:sysClr val="window" lastClr="FFFFFF"/>
    </a:lt1>
    <a:dk2>
      <a:srgbClr val="454545"/>
    </a:dk2>
    <a:lt2>
      <a:srgbClr val="DADADA"/>
    </a:lt2>
    <a:accent1>
      <a:srgbClr val="DF2E28"/>
    </a:accent1>
    <a:accent2>
      <a:srgbClr val="FE801A"/>
    </a:accent2>
    <a:accent3>
      <a:srgbClr val="E9BF35"/>
    </a:accent3>
    <a:accent4>
      <a:srgbClr val="81BB42"/>
    </a:accent4>
    <a:accent5>
      <a:srgbClr val="32C7A9"/>
    </a:accent5>
    <a:accent6>
      <a:srgbClr val="4A9BDC"/>
    </a:accent6>
    <a:hlink>
      <a:srgbClr val="F0532B"/>
    </a:hlink>
    <a:folHlink>
      <a:srgbClr val="F38B5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606</Words>
  <Application>Microsoft Office PowerPoint</Application>
  <PresentationFormat>Širokozaslonsko</PresentationFormat>
  <Paragraphs>72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2" baseType="lpstr">
      <vt:lpstr>MingLiU-ExtB</vt:lpstr>
      <vt:lpstr>Arial</vt:lpstr>
      <vt:lpstr>Britannic Bold</vt:lpstr>
      <vt:lpstr>Calibri</vt:lpstr>
      <vt:lpstr>Century Gothic</vt:lpstr>
      <vt:lpstr>Open Sans</vt:lpstr>
      <vt:lpstr>Wingdings</vt:lpstr>
      <vt:lpstr>Sled pare</vt:lpstr>
      <vt:lpstr>Zelenjava v prehrani</vt:lpstr>
      <vt:lpstr>Zakaj jo tako pogosto omenjamo v zdravi prehrani?</vt:lpstr>
      <vt:lpstr>PowerPointova predstavitev</vt:lpstr>
      <vt:lpstr>Kaj upoštevamo?</vt:lpstr>
      <vt:lpstr>Kaj upoštevamo?</vt:lpstr>
      <vt:lpstr>Delitev zelenjave </vt:lpstr>
      <vt:lpstr>Delitev zelenjave </vt:lpstr>
      <vt:lpstr>Delitev zelenjave </vt:lpstr>
      <vt:lpstr>Delitev zelenjave </vt:lpstr>
      <vt:lpstr>Delitev zelenjave </vt:lpstr>
      <vt:lpstr>Delitev zelenjave </vt:lpstr>
      <vt:lpstr>Uživajmo zelenjavo različnih barv: rdečo za kri in energijo,  oranžno za lepo kožo,  zeleno za zdravje in odpornost, vijolično, da ostanemo vitalni in mladostni ter  belo za sproščenost. 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Zelenjava v prehrani</dc:title>
  <dc:creator>Vera Frank</dc:creator>
  <cp:lastModifiedBy>Vera Frank</cp:lastModifiedBy>
  <cp:revision>2</cp:revision>
  <dcterms:created xsi:type="dcterms:W3CDTF">2023-03-21T12:51:15Z</dcterms:created>
  <dcterms:modified xsi:type="dcterms:W3CDTF">2023-03-21T16:03:55Z</dcterms:modified>
</cp:coreProperties>
</file>