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24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30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954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031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564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92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862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78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79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132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43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872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78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48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85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54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06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C26282D-5170-4A2A-B707-9086E92215CC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D6F155-D5BB-4AB4-9037-14E1F10FB0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34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OBLIKA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30908" y="2198414"/>
            <a:ext cx="568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OBLIKA je orisana likovna prvina (lahko jo ustvarimo s črto ali točko, razliko med svetlim in temnim ali barvo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4954" y="3728458"/>
            <a:ext cx="4950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Oblika je zunanji izraz notranje vsebine – ali drugače – obliko zaznamo glede na njeno okolje in to jo </a:t>
            </a:r>
            <a:r>
              <a:rPr lang="sl-SI" sz="2400" b="1" dirty="0" err="1" smtClean="0">
                <a:solidFill>
                  <a:schemeClr val="accent1">
                    <a:lumMod val="75000"/>
                  </a:schemeClr>
                </a:solidFill>
              </a:rPr>
              <a:t>doefinira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454400" y="5297576"/>
            <a:ext cx="561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Zaznavanje oblike je zapleten fiziološki in psihološki proces. – psihologi so to opredelili kot problem FIGURE IN OZADJA</a:t>
            </a:r>
            <a:endParaRPr lang="sl-SI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954" y="1896355"/>
            <a:ext cx="3766271" cy="49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2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2170545"/>
            <a:ext cx="12192000" cy="4590473"/>
          </a:xfrm>
        </p:spPr>
        <p:txBody>
          <a:bodyPr>
            <a:normAutofit/>
          </a:bodyPr>
          <a:lstStyle/>
          <a:p>
            <a:r>
              <a:rPr lang="sl-SI" dirty="0" smtClean="0"/>
              <a:t>OBLIKA se do določene mere </a:t>
            </a:r>
            <a:r>
              <a:rPr lang="sl-SI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PRILAGODI MATERIALU- MATERIJI </a:t>
            </a:r>
            <a:r>
              <a:rPr lang="sl-SI" dirty="0" smtClean="0"/>
              <a:t>iz katere jo ustvarimo. ( obliko ustvarjamo na vseh področjih likovnega ustvarjanja- slikarstvu, kiparstvu, arhitekturi in pri vsaki tehniki je oblika drugačna)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Oblika je lahko:</a:t>
            </a:r>
          </a:p>
          <a:p>
            <a:r>
              <a:rPr lang="sl-SI" dirty="0" smtClean="0"/>
              <a:t>PLOSKOVNA A LI LINEARNA</a:t>
            </a:r>
          </a:p>
          <a:p>
            <a:r>
              <a:rPr lang="sl-SI" dirty="0" smtClean="0"/>
              <a:t>PLASTIČNA ALI PROSTORSKA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Oblika je omejena: </a:t>
            </a:r>
          </a:p>
          <a:p>
            <a:r>
              <a:rPr lang="sl-SI" dirty="0" smtClean="0"/>
              <a:t>Ploskovna z robovi (linijami, točkami, s svetlimi ali temnimi ploskvami, barvami)</a:t>
            </a:r>
          </a:p>
          <a:p>
            <a:r>
              <a:rPr lang="sl-SI" dirty="0" smtClean="0"/>
              <a:t>Tridimenzionalna pa s ploskvami, ki so lahko ukrivljene ali pa se stikajo v linearnih robovih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Ločimo: </a:t>
            </a:r>
          </a:p>
          <a:p>
            <a:r>
              <a:rPr lang="sl-SI" dirty="0" smtClean="0"/>
              <a:t>Enostavne in zapletene, kompleksne oblike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191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PRAOBLIKE- OSNOVNE OBLIKE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12" y="1753754"/>
            <a:ext cx="5555289" cy="34163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78" y="1753754"/>
            <a:ext cx="5289495" cy="252268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809625" y="3833091"/>
            <a:ext cx="41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Poleg prikazanih, med praoblike prištevamo še valj, stožec, piramido in jajčasto telo.</a:t>
            </a:r>
          </a:p>
          <a:p>
            <a:r>
              <a:rPr lang="sl-SI" dirty="0" smtClean="0"/>
              <a:t>Pravokotnik, mnogokotnik in elipso.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54954" y="5597236"/>
            <a:ext cx="597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Naloga- poišči kaj o praoblikah razmišljata </a:t>
            </a:r>
            <a:r>
              <a:rPr lang="sl-SI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Itten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Vasilij </a:t>
            </a:r>
            <a:r>
              <a:rPr lang="sl-SI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Kandinski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l-SI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učb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Str. 179) in zapiši v zvezek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042728" y="5170054"/>
            <a:ext cx="3288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zvezek skiciraj figuro zgolj iz praoblik, UPORABI TUDI VALJ, STOŽEC, PIRAMIDO, ELIPSO….</a:t>
            </a:r>
            <a:endParaRPr lang="sl-SI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21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4590" y="585741"/>
            <a:ext cx="8761413" cy="706964"/>
          </a:xfrm>
        </p:spPr>
        <p:txBody>
          <a:bodyPr/>
          <a:lstStyle/>
          <a:p>
            <a:r>
              <a:rPr lang="sl-SI" dirty="0" smtClean="0"/>
              <a:t>Kako zaznavamo oblike?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723" y="2169390"/>
            <a:ext cx="6812950" cy="4688610"/>
          </a:xfrm>
        </p:spPr>
        <p:txBody>
          <a:bodyPr>
            <a:normAutofit/>
          </a:bodyPr>
          <a:lstStyle/>
          <a:p>
            <a:r>
              <a:rPr lang="sl-SI" dirty="0" smtClean="0"/>
              <a:t>Oblike predmetov zaznavamo z vidom in prepoznavamo določene oblike (kvadrat je vedno kvadrat, ne glede na velikost ali barvo…)</a:t>
            </a:r>
          </a:p>
          <a:p>
            <a:r>
              <a:rPr lang="sl-SI" dirty="0" smtClean="0"/>
              <a:t>Kadar oblik 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 prepoznamo </a:t>
            </a:r>
            <a:r>
              <a:rPr lang="sl-SI" dirty="0" smtClean="0"/>
              <a:t>pravimo da 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ABSTRAKTNE oblike</a:t>
            </a:r>
          </a:p>
          <a:p>
            <a:r>
              <a:rPr lang="sl-SI" dirty="0" smtClean="0"/>
              <a:t>Lahko pa obliko zaznavamo tudi s tipom:</a:t>
            </a:r>
          </a:p>
          <a:p>
            <a:r>
              <a:rPr lang="sl-SI" dirty="0" smtClean="0"/>
              <a:t>Označimo jih kot trde in mehke, ostre, oglate… krog ima drugačen učinek kot trikotnik. 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ti opredeljuješ obliko kroga in kako trikotnika? Zapiši.</a:t>
            </a:r>
          </a:p>
          <a:p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Oblika je navadno glavna nosilka pomena KOMPOZICIJE in njenih delov. 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91" y="846047"/>
            <a:ext cx="5514109" cy="38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med naravnimi oblikami in likovno </a:t>
            </a:r>
            <a:r>
              <a:rPr lang="sl-SI" dirty="0" err="1" smtClean="0"/>
              <a:t>oblikotvornostjo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836" y="2355273"/>
            <a:ext cx="11951855" cy="4378036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Nam omogoča raziskovanje</a:t>
            </a:r>
            <a:r>
              <a:rPr lang="sl-SI" dirty="0" smtClean="0"/>
              <a:t> lastnosti oblik, njihovih možnosti sestavljanja in načinu njihovega nastajanja</a:t>
            </a:r>
          </a:p>
          <a:p>
            <a:r>
              <a:rPr lang="sl-SI" dirty="0" smtClean="0"/>
              <a:t>Na 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tvorjenje </a:t>
            </a:r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 v </a:t>
            </a:r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naravi 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vplivajo različne: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sile </a:t>
            </a:r>
            <a:r>
              <a:rPr lang="sl-SI" dirty="0" smtClean="0"/>
              <a:t>(zračni tlak, gravitacija, svetloba…)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Pogoji</a:t>
            </a:r>
            <a:r>
              <a:rPr lang="sl-SI" dirty="0" smtClean="0"/>
              <a:t> (atomska zgradba, agregatno stanje materij…)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Procesi</a:t>
            </a:r>
            <a:r>
              <a:rPr lang="sl-SI" dirty="0" smtClean="0"/>
              <a:t> (rast, kristalizacija, sublimacija, sedimentacija…)</a:t>
            </a:r>
          </a:p>
          <a:p>
            <a:r>
              <a:rPr lang="sl-SI" dirty="0" smtClean="0"/>
              <a:t>Oblike v naravi in tudi v likovnem procesu nastajajo na dva osnovna načina:</a:t>
            </a:r>
          </a:p>
          <a:p>
            <a:r>
              <a:rPr lang="sl-SI" dirty="0" smtClean="0"/>
              <a:t>SUBTRAKCIJO (odvzemanje materiala)  IN ADICIJO  (dodajanje materiala)</a:t>
            </a:r>
          </a:p>
          <a:p>
            <a:r>
              <a:rPr lang="sl-SI" sz="2600" b="1" dirty="0" smtClean="0">
                <a:solidFill>
                  <a:schemeClr val="accent6">
                    <a:lumMod val="50000"/>
                  </a:schemeClr>
                </a:solidFill>
              </a:rPr>
              <a:t>NALOGA: Opiši po en primer OBLIKE V NARAVI, ki je nastala s SUBTRAKCIJO in en primer v NARAVI, ki je nastal z ADICIJO!!! Zapiši v zvezek!</a:t>
            </a:r>
          </a:p>
          <a:p>
            <a:endParaRPr lang="sl-SI" dirty="0" smtClean="0"/>
          </a:p>
          <a:p>
            <a:r>
              <a:rPr lang="sl-SI" sz="2600" b="1" dirty="0" smtClean="0">
                <a:solidFill>
                  <a:schemeClr val="accent6">
                    <a:lumMod val="50000"/>
                  </a:schemeClr>
                </a:solidFill>
              </a:rPr>
              <a:t>Opiši še primer oblike v umetnosti, ki nastane s subtrakcijo in primer ki nastane z adicijo;)</a:t>
            </a:r>
            <a:endParaRPr lang="sl-SI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7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se razlikujejo OBLIKE?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5491" y="2235200"/>
            <a:ext cx="11933381" cy="4622800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Glede KONSTRUKCIJE</a:t>
            </a:r>
            <a:r>
              <a:rPr lang="sl-SI" dirty="0" smtClean="0"/>
              <a:t>: masivna, skelet, lupina, </a:t>
            </a:r>
            <a:r>
              <a:rPr lang="sl-SI" dirty="0" err="1" smtClean="0"/>
              <a:t>rebričevje</a:t>
            </a:r>
            <a:r>
              <a:rPr lang="sl-SI" dirty="0" smtClean="0"/>
              <a:t>, predalčje, oklep…</a:t>
            </a:r>
          </a:p>
          <a:p>
            <a:r>
              <a:rPr lang="sl-SI" dirty="0" smtClean="0"/>
              <a:t>Lahko so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POLNE ali VOTLE, tudi KONVEKSNE In KONKAVNE</a:t>
            </a:r>
            <a:r>
              <a:rPr lang="sl-SI" dirty="0" smtClean="0"/>
              <a:t>, perforirane, </a:t>
            </a:r>
          </a:p>
          <a:p>
            <a:r>
              <a:rPr lang="sl-SI" dirty="0" smtClean="0"/>
              <a:t>Oblike so lahko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ORGANSKE ali ANORGANSKE</a:t>
            </a:r>
            <a:r>
              <a:rPr lang="sl-SI" dirty="0" smtClean="0"/>
              <a:t>, 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GEOMETRIJSKE ali NEGEOMETRIJSKE</a:t>
            </a:r>
            <a:r>
              <a:rPr lang="sl-SI" dirty="0" smtClean="0"/>
              <a:t>,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PRAVILNE ali NEPRAVILNE</a:t>
            </a:r>
          </a:p>
          <a:p>
            <a:r>
              <a:rPr lang="sl-SI" dirty="0" smtClean="0"/>
              <a:t>Lahko so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BOLJ ali MANJ TRDNE, UTEKOČINJENE, RAZPRŠENE, RAZBLINJENE, PROSOJNE…</a:t>
            </a:r>
          </a:p>
          <a:p>
            <a:r>
              <a:rPr lang="sl-SI" dirty="0" smtClean="0"/>
              <a:t>Oblike lahko proučujemo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glede na VRSTO SIMETRIJE</a:t>
            </a:r>
          </a:p>
          <a:p>
            <a:r>
              <a:rPr lang="sl-SI" dirty="0" smtClean="0"/>
              <a:t>Lahko jih ločimo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glede na DINAMIČNI </a:t>
            </a:r>
            <a:r>
              <a:rPr lang="sl-SI" dirty="0" smtClean="0"/>
              <a:t>(težijo- dajo občutek GIBANJA) 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STATIČNI UČINEK </a:t>
            </a:r>
            <a:r>
              <a:rPr lang="sl-SI" dirty="0" smtClean="0"/>
              <a:t>(proporci, smer, svetlost…)(ravne, geometrijske oblike so bolj statične)</a:t>
            </a:r>
          </a:p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Oblike tvorijo različni RITMI</a:t>
            </a:r>
            <a:r>
              <a:rPr lang="sl-SI" dirty="0" smtClean="0"/>
              <a:t>, ki izražajo VLOVANJE, VIBRACIJE, STOPNJEVANJA, SEVANJA…</a:t>
            </a:r>
          </a:p>
          <a:p>
            <a:r>
              <a:rPr lang="sl-SI" dirty="0" smtClean="0"/>
              <a:t>Ločimo jih glede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na PROPORCE </a:t>
            </a:r>
            <a:r>
              <a:rPr lang="sl-SI" dirty="0" smtClean="0"/>
              <a:t>(podolgovate , široke, strnjene…</a:t>
            </a:r>
          </a:p>
          <a:p>
            <a:r>
              <a:rPr lang="sl-SI" dirty="0" smtClean="0"/>
              <a:t>Ločimo jih tudi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glede na POMEN, NAMEN ALI FUNKCIJO </a:t>
            </a:r>
            <a:r>
              <a:rPr lang="sl-SI" dirty="0" smtClean="0">
                <a:solidFill>
                  <a:schemeClr val="tx1"/>
                </a:solidFill>
              </a:rPr>
              <a:t>/PRIMERJAVA lobanja in svod v kupoli/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2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ODNOS OBLIKA-LIK- FORMA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Vsako 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</a:t>
            </a:r>
            <a:r>
              <a:rPr lang="sl-SI" dirty="0" smtClean="0"/>
              <a:t> določajo tri vrednosti:</a:t>
            </a:r>
          </a:p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Absolutna vrednost </a:t>
            </a:r>
            <a:r>
              <a:rPr lang="sl-SI" dirty="0" smtClean="0">
                <a:solidFill>
                  <a:schemeClr val="tx1"/>
                </a:solidFill>
              </a:rPr>
              <a:t>– npr. krog, kvadrat, elipsa…</a:t>
            </a:r>
          </a:p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Likovna vsebina- </a:t>
            </a:r>
            <a:r>
              <a:rPr lang="sl-SI" dirty="0" smtClean="0">
                <a:solidFill>
                  <a:schemeClr val="tx1"/>
                </a:solidFill>
              </a:rPr>
              <a:t>barva, tekstura, svetlost…</a:t>
            </a:r>
          </a:p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Relativna vrednost </a:t>
            </a:r>
            <a:r>
              <a:rPr lang="sl-SI" dirty="0" smtClean="0">
                <a:solidFill>
                  <a:schemeClr val="tx1"/>
                </a:solidFill>
              </a:rPr>
              <a:t>– tu gre za odnos do oblik in drugih elementov, ki neko obliko obdajajo-subjektivno čustveno dojemanje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LIK- </a:t>
            </a:r>
            <a:r>
              <a:rPr lang="sl-SI" b="1" dirty="0" smtClean="0">
                <a:solidFill>
                  <a:schemeClr val="tx1"/>
                </a:solidFill>
              </a:rPr>
              <a:t>prepoznavna, nedeljiva doživljajska celota 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FORMA-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b="1" dirty="0" smtClean="0">
                <a:solidFill>
                  <a:schemeClr val="tx1"/>
                </a:solidFill>
              </a:rPr>
              <a:t>je najvišja stopnja ureditve likovnih prvin v kompozicijo</a:t>
            </a:r>
            <a:r>
              <a:rPr lang="sl-SI" dirty="0" smtClean="0">
                <a:solidFill>
                  <a:schemeClr val="tx1"/>
                </a:solidFill>
              </a:rPr>
              <a:t>. Vključuje vse likovne pojme, ki tvorijo končno nedeljivo celoto. KOMPOZICIJA je udejanjanje v FORMI- določeni z notranjo strukturo in zunanjim videzom.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660</Words>
  <Application>Microsoft Office PowerPoint</Application>
  <PresentationFormat>Širokozaslonsko</PresentationFormat>
  <Paragraphs>55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Naelektrena sejna soba</vt:lpstr>
      <vt:lpstr>OBLIKA</vt:lpstr>
      <vt:lpstr>PowerPointova predstavitev</vt:lpstr>
      <vt:lpstr>PRAOBLIKE- OSNOVNE OBLIKE</vt:lpstr>
      <vt:lpstr>Kako zaznavamo oblike?</vt:lpstr>
      <vt:lpstr>Primerjava med naravnimi oblikami in likovno oblikotvornostjo</vt:lpstr>
      <vt:lpstr>Kako se razlikujejo OBLIKE?</vt:lpstr>
      <vt:lpstr>ODNOS OBLIKA-LIK- 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OBLIKA IN PLOSKEV</dc:title>
  <dc:creator>Admin</dc:creator>
  <cp:lastModifiedBy>Admin</cp:lastModifiedBy>
  <cp:revision>10</cp:revision>
  <dcterms:created xsi:type="dcterms:W3CDTF">2020-11-16T12:09:57Z</dcterms:created>
  <dcterms:modified xsi:type="dcterms:W3CDTF">2020-11-16T13:52:46Z</dcterms:modified>
</cp:coreProperties>
</file>