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sldIdLst>
    <p:sldId id="256" r:id="rId3"/>
    <p:sldId id="257" r:id="rId4"/>
    <p:sldId id="316" r:id="rId5"/>
    <p:sldId id="321" r:id="rId6"/>
    <p:sldId id="320" r:id="rId7"/>
    <p:sldId id="317" r:id="rId8"/>
    <p:sldId id="318" r:id="rId9"/>
    <p:sldId id="324" r:id="rId10"/>
    <p:sldId id="323" r:id="rId11"/>
    <p:sldId id="319" r:id="rId12"/>
    <p:sldId id="329" r:id="rId13"/>
    <p:sldId id="328" r:id="rId14"/>
    <p:sldId id="327" r:id="rId15"/>
    <p:sldId id="331" r:id="rId16"/>
    <p:sldId id="330" r:id="rId17"/>
    <p:sldId id="340" r:id="rId18"/>
    <p:sldId id="334" r:id="rId19"/>
    <p:sldId id="333" r:id="rId20"/>
    <p:sldId id="332" r:id="rId21"/>
    <p:sldId id="335" r:id="rId22"/>
    <p:sldId id="326" r:id="rId23"/>
    <p:sldId id="336" r:id="rId24"/>
    <p:sldId id="259" r:id="rId25"/>
    <p:sldId id="261" r:id="rId26"/>
    <p:sldId id="262" r:id="rId27"/>
    <p:sldId id="270" r:id="rId28"/>
    <p:sldId id="271" r:id="rId29"/>
    <p:sldId id="272" r:id="rId30"/>
    <p:sldId id="273" r:id="rId31"/>
    <p:sldId id="282" r:id="rId32"/>
    <p:sldId id="274" r:id="rId33"/>
    <p:sldId id="283" r:id="rId34"/>
    <p:sldId id="284" r:id="rId35"/>
    <p:sldId id="281" r:id="rId36"/>
    <p:sldId id="286" r:id="rId37"/>
    <p:sldId id="285" r:id="rId38"/>
    <p:sldId id="289" r:id="rId39"/>
    <p:sldId id="280" r:id="rId40"/>
    <p:sldId id="288" r:id="rId41"/>
    <p:sldId id="287"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37" r:id="rId69"/>
    <p:sldId id="338" r:id="rId70"/>
    <p:sldId id="341" r:id="rId71"/>
    <p:sldId id="342" r:id="rId72"/>
    <p:sldId id="343" r:id="rId73"/>
    <p:sldId id="344" r:id="rId74"/>
    <p:sldId id="345" r:id="rId75"/>
    <p:sldId id="346" r:id="rId76"/>
    <p:sldId id="347" r:id="rId77"/>
    <p:sldId id="348" r:id="rId78"/>
    <p:sldId id="349" r:id="rId79"/>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2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13" d="100"/>
          <a:sy n="113" d="100"/>
        </p:scale>
        <p:origin x="51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Uredite slog podnaslova matrice</a:t>
            </a:r>
          </a:p>
        </p:txBody>
      </p:sp>
      <p:sp>
        <p:nvSpPr>
          <p:cNvPr id="4" name="Označba mesta datuma 3"/>
          <p:cNvSpPr>
            <a:spLocks noGrp="1"/>
          </p:cNvSpPr>
          <p:nvPr>
            <p:ph type="dt" sz="half" idx="10"/>
          </p:nvPr>
        </p:nvSpPr>
        <p:spPr/>
        <p:txBody>
          <a:bodyPr/>
          <a:lstStyle/>
          <a:p>
            <a:fld id="{18B14963-8144-4B39-B038-2C734AB51435}"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3894961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18B14963-8144-4B39-B038-2C734AB51435}"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529543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18B14963-8144-4B39-B038-2C734AB51435}"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1695810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948B5F94-CF2B-4795-B099-2339E5E49DF3}"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4077219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48B5F94-CF2B-4795-B099-2339E5E49DF3}"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1771451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948B5F94-CF2B-4795-B099-2339E5E49DF3}"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9975292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948B5F94-CF2B-4795-B099-2339E5E49DF3}" type="datetimeFigureOut">
              <a:rPr lang="sl-SI" smtClean="0"/>
              <a:t>11. 01. 2026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1747513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948B5F94-CF2B-4795-B099-2339E5E49DF3}" type="datetimeFigureOut">
              <a:rPr lang="sl-SI" smtClean="0"/>
              <a:t>11. 01. 2026</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2730918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948B5F94-CF2B-4795-B099-2339E5E49DF3}" type="datetimeFigureOut">
              <a:rPr lang="sl-SI" smtClean="0"/>
              <a:t>11. 01. 2026</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1885816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948B5F94-CF2B-4795-B099-2339E5E49DF3}" type="datetimeFigureOut">
              <a:rPr lang="sl-SI" smtClean="0"/>
              <a:t>11. 01. 2026</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3095512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48B5F94-CF2B-4795-B099-2339E5E49DF3}" type="datetimeFigureOut">
              <a:rPr lang="sl-SI" smtClean="0"/>
              <a:t>11. 01. 2026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126537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18B14963-8144-4B39-B038-2C734AB51435}"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696335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948B5F94-CF2B-4795-B099-2339E5E49DF3}" type="datetimeFigureOut">
              <a:rPr lang="sl-SI" smtClean="0"/>
              <a:t>11. 01. 2026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2945122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48B5F94-CF2B-4795-B099-2339E5E49DF3}"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431892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948B5F94-CF2B-4795-B099-2339E5E49DF3}"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3CA8BDD1-0DB4-4612-B2DE-2BC295546977}" type="slidenum">
              <a:rPr lang="sl-SI" smtClean="0"/>
              <a:t>‹#›</a:t>
            </a:fld>
            <a:endParaRPr lang="sl-SI"/>
          </a:p>
        </p:txBody>
      </p:sp>
    </p:spTree>
    <p:extLst>
      <p:ext uri="{BB962C8B-B14F-4D97-AF65-F5344CB8AC3E}">
        <p14:creationId xmlns:p14="http://schemas.microsoft.com/office/powerpoint/2010/main" val="10389691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Naslovni slide B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21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Notranji slide 1 BI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093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18B14963-8144-4B39-B038-2C734AB51435}" type="datetimeFigureOut">
              <a:rPr lang="sl-SI" smtClean="0"/>
              <a:t>11. 01. 2026</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261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18B14963-8144-4B39-B038-2C734AB51435}" type="datetimeFigureOut">
              <a:rPr lang="sl-SI" smtClean="0"/>
              <a:t>11. 01. 2026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3849043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18B14963-8144-4B39-B038-2C734AB51435}" type="datetimeFigureOut">
              <a:rPr lang="sl-SI" smtClean="0"/>
              <a:t>11. 01. 2026</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942565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18B14963-8144-4B39-B038-2C734AB51435}" type="datetimeFigureOut">
              <a:rPr lang="sl-SI" smtClean="0"/>
              <a:t>11. 01. 2026</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60255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18B14963-8144-4B39-B038-2C734AB51435}" type="datetimeFigureOut">
              <a:rPr lang="sl-SI" smtClean="0"/>
              <a:t>11. 01. 2026</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08318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18B14963-8144-4B39-B038-2C734AB51435}" type="datetimeFigureOut">
              <a:rPr lang="sl-SI" smtClean="0"/>
              <a:t>11. 01. 2026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2716193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18B14963-8144-4B39-B038-2C734AB51435}" type="datetimeFigureOut">
              <a:rPr lang="sl-SI" smtClean="0"/>
              <a:t>11. 01. 2026</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6E55290-EFF2-4364-9046-12E03CA33FFB}" type="slidenum">
              <a:rPr lang="sl-SI" smtClean="0"/>
              <a:t>‹#›</a:t>
            </a:fld>
            <a:endParaRPr lang="sl-SI"/>
          </a:p>
        </p:txBody>
      </p:sp>
    </p:spTree>
    <p:extLst>
      <p:ext uri="{BB962C8B-B14F-4D97-AF65-F5344CB8AC3E}">
        <p14:creationId xmlns:p14="http://schemas.microsoft.com/office/powerpoint/2010/main" val="3934427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14963-8144-4B39-B038-2C734AB51435}" type="datetimeFigureOut">
              <a:rPr lang="sl-SI" smtClean="0"/>
              <a:t>11. 01. 2026</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E55290-EFF2-4364-9046-12E03CA33FFB}" type="slidenum">
              <a:rPr lang="sl-SI" smtClean="0"/>
              <a:t>‹#›</a:t>
            </a:fld>
            <a:endParaRPr lang="sl-SI"/>
          </a:p>
        </p:txBody>
      </p:sp>
    </p:spTree>
    <p:extLst>
      <p:ext uri="{BB962C8B-B14F-4D97-AF65-F5344CB8AC3E}">
        <p14:creationId xmlns:p14="http://schemas.microsoft.com/office/powerpoint/2010/main" val="285081366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8B5F94-CF2B-4795-B099-2339E5E49DF3}" type="datetimeFigureOut">
              <a:rPr lang="sl-SI" smtClean="0"/>
              <a:t>11. 01. 2026</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8BDD1-0DB4-4612-B2DE-2BC295546977}" type="slidenum">
              <a:rPr lang="sl-SI" smtClean="0"/>
              <a:t>‹#›</a:t>
            </a:fld>
            <a:endParaRPr lang="sl-SI"/>
          </a:p>
        </p:txBody>
      </p:sp>
    </p:spTree>
    <p:extLst>
      <p:ext uri="{BB962C8B-B14F-4D97-AF65-F5344CB8AC3E}">
        <p14:creationId xmlns:p14="http://schemas.microsoft.com/office/powerpoint/2010/main" val="30711573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vesna.loborec@bic-lj.si"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en.wikipedia.org/wiki/Pausanias_%28geographer%29"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914361" y="2130281"/>
            <a:ext cx="9833343" cy="2387600"/>
          </a:xfrm>
        </p:spPr>
        <p:txBody>
          <a:bodyPr>
            <a:normAutofit/>
          </a:bodyPr>
          <a:lstStyle/>
          <a:p>
            <a:pPr algn="l"/>
            <a:r>
              <a:rPr lang="sl-SI" sz="4400" b="1" dirty="0"/>
              <a:t>Poslovanje potovalnih agencij in nastanitvenih obratov - PAN</a:t>
            </a:r>
            <a:br>
              <a:rPr lang="sl-SI" sz="4400" dirty="0"/>
            </a:br>
            <a:endParaRPr lang="sl-SI" sz="3600" u="sng" dirty="0">
              <a:solidFill>
                <a:srgbClr val="732981"/>
              </a:solidFill>
            </a:endParaRPr>
          </a:p>
        </p:txBody>
      </p:sp>
      <p:sp>
        <p:nvSpPr>
          <p:cNvPr id="3" name="Podnaslov 2"/>
          <p:cNvSpPr>
            <a:spLocks noGrp="1"/>
          </p:cNvSpPr>
          <p:nvPr>
            <p:ph type="subTitle" idx="1"/>
          </p:nvPr>
        </p:nvSpPr>
        <p:spPr>
          <a:xfrm>
            <a:off x="914361" y="4517881"/>
            <a:ext cx="9833343" cy="1882919"/>
          </a:xfrm>
        </p:spPr>
        <p:txBody>
          <a:bodyPr/>
          <a:lstStyle/>
          <a:p>
            <a:pPr algn="l"/>
            <a:endParaRPr lang="sl-SI" dirty="0"/>
          </a:p>
          <a:p>
            <a:pPr algn="l"/>
            <a:r>
              <a:rPr lang="sl-SI" sz="2800" b="1" dirty="0"/>
              <a:t>mag. Vesna Loborec</a:t>
            </a:r>
          </a:p>
          <a:p>
            <a:pPr algn="l"/>
            <a:r>
              <a:rPr lang="sl-SI" dirty="0">
                <a:hlinkClick r:id="rId3"/>
              </a:rPr>
              <a:t>vesna.loborec@bic-lj.si</a:t>
            </a:r>
            <a:r>
              <a:rPr lang="sl-SI" dirty="0"/>
              <a:t> </a:t>
            </a:r>
          </a:p>
        </p:txBody>
      </p:sp>
    </p:spTree>
    <p:extLst>
      <p:ext uri="{BB962C8B-B14F-4D97-AF65-F5344CB8AC3E}">
        <p14:creationId xmlns:p14="http://schemas.microsoft.com/office/powerpoint/2010/main" val="4147643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5BB164-53F9-4D47-ABA4-0C412B9BAC68}"/>
              </a:ext>
            </a:extLst>
          </p:cNvPr>
          <p:cNvSpPr>
            <a:spLocks noGrp="1"/>
          </p:cNvSpPr>
          <p:nvPr>
            <p:ph type="title"/>
          </p:nvPr>
        </p:nvSpPr>
        <p:spPr/>
        <p:txBody>
          <a:bodyPr/>
          <a:lstStyle/>
          <a:p>
            <a:r>
              <a:rPr lang="sl-SI" dirty="0"/>
              <a:t> </a:t>
            </a:r>
            <a:r>
              <a:rPr lang="sl-SI" b="1" dirty="0">
                <a:solidFill>
                  <a:srgbClr val="7030A0"/>
                </a:solidFill>
              </a:rPr>
              <a:t>Slovenija – razvoj turizma v 2025</a:t>
            </a:r>
          </a:p>
        </p:txBody>
      </p:sp>
      <p:sp>
        <p:nvSpPr>
          <p:cNvPr id="3" name="Označba mesta vsebine 2">
            <a:extLst>
              <a:ext uri="{FF2B5EF4-FFF2-40B4-BE49-F238E27FC236}">
                <a16:creationId xmlns:a16="http://schemas.microsoft.com/office/drawing/2014/main" id="{5D6CFA7A-39A3-4C14-8DE8-F4F4446E8477}"/>
              </a:ext>
            </a:extLst>
          </p:cNvPr>
          <p:cNvSpPr>
            <a:spLocks noGrp="1"/>
          </p:cNvSpPr>
          <p:nvPr>
            <p:ph idx="1"/>
          </p:nvPr>
        </p:nvSpPr>
        <p:spPr/>
        <p:txBody>
          <a:bodyPr>
            <a:normAutofit/>
          </a:bodyPr>
          <a:lstStyle/>
          <a:p>
            <a:r>
              <a:rPr lang="sl-SI" dirty="0"/>
              <a:t> Nadaljnja rast prihodov in nočitev</a:t>
            </a:r>
          </a:p>
          <a:p>
            <a:r>
              <a:rPr lang="sl-SI" dirty="0"/>
              <a:t>Močna vloga tujih gostov</a:t>
            </a:r>
          </a:p>
          <a:p>
            <a:r>
              <a:rPr lang="sl-SI" dirty="0"/>
              <a:t>Slovenija kot varna, zelena in avtentična destinacija</a:t>
            </a:r>
          </a:p>
          <a:p>
            <a:r>
              <a:rPr lang="sl-SI" dirty="0"/>
              <a:t>Poudarek na kakovosti in doživetjih</a:t>
            </a:r>
          </a:p>
        </p:txBody>
      </p:sp>
    </p:spTree>
    <p:extLst>
      <p:ext uri="{BB962C8B-B14F-4D97-AF65-F5344CB8AC3E}">
        <p14:creationId xmlns:p14="http://schemas.microsoft.com/office/powerpoint/2010/main" val="50839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5BB164-53F9-4D47-ABA4-0C412B9BAC68}"/>
              </a:ext>
            </a:extLst>
          </p:cNvPr>
          <p:cNvSpPr>
            <a:spLocks noGrp="1"/>
          </p:cNvSpPr>
          <p:nvPr>
            <p:ph type="title"/>
          </p:nvPr>
        </p:nvSpPr>
        <p:spPr/>
        <p:txBody>
          <a:bodyPr/>
          <a:lstStyle/>
          <a:p>
            <a:r>
              <a:rPr lang="sl-SI" dirty="0"/>
              <a:t> </a:t>
            </a:r>
            <a:r>
              <a:rPr lang="sl-SI" b="1" dirty="0">
                <a:solidFill>
                  <a:srgbClr val="7030A0"/>
                </a:solidFill>
              </a:rPr>
              <a:t>Slovenija 2025 – produktna usmeritev</a:t>
            </a:r>
            <a:br>
              <a:rPr lang="sl-SI" b="1" dirty="0">
                <a:solidFill>
                  <a:srgbClr val="7030A0"/>
                </a:solidFill>
              </a:rPr>
            </a:br>
            <a:endParaRPr lang="sl-SI" b="1" dirty="0">
              <a:solidFill>
                <a:srgbClr val="7030A0"/>
              </a:solidFill>
            </a:endParaRPr>
          </a:p>
        </p:txBody>
      </p:sp>
      <p:sp>
        <p:nvSpPr>
          <p:cNvPr id="3" name="Označba mesta vsebine 2">
            <a:extLst>
              <a:ext uri="{FF2B5EF4-FFF2-40B4-BE49-F238E27FC236}">
                <a16:creationId xmlns:a16="http://schemas.microsoft.com/office/drawing/2014/main" id="{5D6CFA7A-39A3-4C14-8DE8-F4F4446E8477}"/>
              </a:ext>
            </a:extLst>
          </p:cNvPr>
          <p:cNvSpPr>
            <a:spLocks noGrp="1"/>
          </p:cNvSpPr>
          <p:nvPr>
            <p:ph idx="1"/>
          </p:nvPr>
        </p:nvSpPr>
        <p:spPr/>
        <p:txBody>
          <a:bodyPr/>
          <a:lstStyle/>
          <a:p>
            <a:r>
              <a:rPr lang="sl-SI" dirty="0"/>
              <a:t>Aktivni in naravni turizem</a:t>
            </a:r>
          </a:p>
          <a:p>
            <a:r>
              <a:rPr lang="sl-SI" dirty="0"/>
              <a:t>Kulinarika in gastronomija</a:t>
            </a:r>
          </a:p>
          <a:p>
            <a:r>
              <a:rPr lang="sl-SI" dirty="0" err="1"/>
              <a:t>Wellness</a:t>
            </a:r>
            <a:r>
              <a:rPr lang="sl-SI" dirty="0"/>
              <a:t> in zdraviliški turizem</a:t>
            </a:r>
          </a:p>
          <a:p>
            <a:r>
              <a:rPr lang="sl-SI" dirty="0"/>
              <a:t>Mestni oddihi in kulturni turizem</a:t>
            </a:r>
          </a:p>
        </p:txBody>
      </p:sp>
    </p:spTree>
    <p:extLst>
      <p:ext uri="{BB962C8B-B14F-4D97-AF65-F5344CB8AC3E}">
        <p14:creationId xmlns:p14="http://schemas.microsoft.com/office/powerpoint/2010/main" val="225399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5BB164-53F9-4D47-ABA4-0C412B9BAC68}"/>
              </a:ext>
            </a:extLst>
          </p:cNvPr>
          <p:cNvSpPr>
            <a:spLocks noGrp="1"/>
          </p:cNvSpPr>
          <p:nvPr>
            <p:ph type="title"/>
          </p:nvPr>
        </p:nvSpPr>
        <p:spPr/>
        <p:txBody>
          <a:bodyPr/>
          <a:lstStyle/>
          <a:p>
            <a:r>
              <a:rPr lang="sl-SI" b="1" dirty="0">
                <a:solidFill>
                  <a:srgbClr val="7030A0"/>
                </a:solidFill>
              </a:rPr>
              <a:t> Slovenija 2025 – ključni izzivi</a:t>
            </a:r>
          </a:p>
        </p:txBody>
      </p:sp>
      <p:sp>
        <p:nvSpPr>
          <p:cNvPr id="3" name="Označba mesta vsebine 2">
            <a:extLst>
              <a:ext uri="{FF2B5EF4-FFF2-40B4-BE49-F238E27FC236}">
                <a16:creationId xmlns:a16="http://schemas.microsoft.com/office/drawing/2014/main" id="{5D6CFA7A-39A3-4C14-8DE8-F4F4446E8477}"/>
              </a:ext>
            </a:extLst>
          </p:cNvPr>
          <p:cNvSpPr>
            <a:spLocks noGrp="1"/>
          </p:cNvSpPr>
          <p:nvPr>
            <p:ph idx="1"/>
          </p:nvPr>
        </p:nvSpPr>
        <p:spPr/>
        <p:txBody>
          <a:bodyPr/>
          <a:lstStyle/>
          <a:p>
            <a:r>
              <a:rPr lang="sl-SI" dirty="0"/>
              <a:t>Izrazita </a:t>
            </a:r>
            <a:r>
              <a:rPr lang="sl-SI" dirty="0" err="1"/>
              <a:t>sezonskost</a:t>
            </a:r>
            <a:endParaRPr lang="sl-SI" dirty="0"/>
          </a:p>
          <a:p>
            <a:r>
              <a:rPr lang="sl-SI" dirty="0"/>
              <a:t>Pomanjkanje usposobljenega kadra</a:t>
            </a:r>
          </a:p>
          <a:p>
            <a:r>
              <a:rPr lang="sl-SI" dirty="0"/>
              <a:t>Obremenjenost najbolj prepoznavnih destinacij</a:t>
            </a:r>
          </a:p>
          <a:p>
            <a:r>
              <a:rPr lang="sl-SI" dirty="0"/>
              <a:t>Usklajevanje turizma in kakovosti življenja lokalnih skupnosti</a:t>
            </a:r>
          </a:p>
        </p:txBody>
      </p:sp>
    </p:spTree>
    <p:extLst>
      <p:ext uri="{BB962C8B-B14F-4D97-AF65-F5344CB8AC3E}">
        <p14:creationId xmlns:p14="http://schemas.microsoft.com/office/powerpoint/2010/main" val="2600523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5BB164-53F9-4D47-ABA4-0C412B9BAC68}"/>
              </a:ext>
            </a:extLst>
          </p:cNvPr>
          <p:cNvSpPr>
            <a:spLocks noGrp="1"/>
          </p:cNvSpPr>
          <p:nvPr>
            <p:ph type="title"/>
          </p:nvPr>
        </p:nvSpPr>
        <p:spPr/>
        <p:txBody>
          <a:bodyPr/>
          <a:lstStyle/>
          <a:p>
            <a:r>
              <a:rPr lang="sl-SI" b="1" dirty="0">
                <a:solidFill>
                  <a:srgbClr val="7030A0"/>
                </a:solidFill>
              </a:rPr>
              <a:t>  Slovenija – trendi 2026</a:t>
            </a:r>
          </a:p>
        </p:txBody>
      </p:sp>
      <p:sp>
        <p:nvSpPr>
          <p:cNvPr id="3" name="Označba mesta vsebine 2">
            <a:extLst>
              <a:ext uri="{FF2B5EF4-FFF2-40B4-BE49-F238E27FC236}">
                <a16:creationId xmlns:a16="http://schemas.microsoft.com/office/drawing/2014/main" id="{5D6CFA7A-39A3-4C14-8DE8-F4F4446E8477}"/>
              </a:ext>
            </a:extLst>
          </p:cNvPr>
          <p:cNvSpPr>
            <a:spLocks noGrp="1"/>
          </p:cNvSpPr>
          <p:nvPr>
            <p:ph idx="1"/>
          </p:nvPr>
        </p:nvSpPr>
        <p:spPr/>
        <p:txBody>
          <a:bodyPr/>
          <a:lstStyle/>
          <a:p>
            <a:r>
              <a:rPr lang="sl-SI" dirty="0"/>
              <a:t> Usmeritev v goste z višjo dodano vrednostjo</a:t>
            </a:r>
          </a:p>
          <a:p>
            <a:r>
              <a:rPr lang="sl-SI" dirty="0"/>
              <a:t>Razvoj butičnih in specializiranih produktov</a:t>
            </a:r>
          </a:p>
          <a:p>
            <a:r>
              <a:rPr lang="sl-SI" dirty="0"/>
              <a:t>Daljše bivanje in večja potrošnja na obisk</a:t>
            </a:r>
          </a:p>
          <a:p>
            <a:r>
              <a:rPr lang="sl-SI" dirty="0"/>
              <a:t>Manj množičnosti, več avtentičnosti</a:t>
            </a:r>
          </a:p>
        </p:txBody>
      </p:sp>
    </p:spTree>
    <p:extLst>
      <p:ext uri="{BB962C8B-B14F-4D97-AF65-F5344CB8AC3E}">
        <p14:creationId xmlns:p14="http://schemas.microsoft.com/office/powerpoint/2010/main" val="3274578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5BB164-53F9-4D47-ABA4-0C412B9BAC68}"/>
              </a:ext>
            </a:extLst>
          </p:cNvPr>
          <p:cNvSpPr>
            <a:spLocks noGrp="1"/>
          </p:cNvSpPr>
          <p:nvPr>
            <p:ph type="title"/>
          </p:nvPr>
        </p:nvSpPr>
        <p:spPr/>
        <p:txBody>
          <a:bodyPr/>
          <a:lstStyle/>
          <a:p>
            <a:r>
              <a:rPr lang="sl-SI" b="1" dirty="0">
                <a:solidFill>
                  <a:srgbClr val="7030A0"/>
                </a:solidFill>
              </a:rPr>
              <a:t>  Slovenija 2026 – razpršitev in </a:t>
            </a:r>
            <a:r>
              <a:rPr lang="sl-SI" b="1" dirty="0" err="1">
                <a:solidFill>
                  <a:srgbClr val="7030A0"/>
                </a:solidFill>
              </a:rPr>
              <a:t>mikrodestinacije</a:t>
            </a:r>
            <a:endParaRPr lang="sl-SI" b="1" dirty="0">
              <a:solidFill>
                <a:srgbClr val="7030A0"/>
              </a:solidFill>
            </a:endParaRPr>
          </a:p>
        </p:txBody>
      </p:sp>
      <p:sp>
        <p:nvSpPr>
          <p:cNvPr id="3" name="Označba mesta vsebine 2">
            <a:extLst>
              <a:ext uri="{FF2B5EF4-FFF2-40B4-BE49-F238E27FC236}">
                <a16:creationId xmlns:a16="http://schemas.microsoft.com/office/drawing/2014/main" id="{5D6CFA7A-39A3-4C14-8DE8-F4F4446E8477}"/>
              </a:ext>
            </a:extLst>
          </p:cNvPr>
          <p:cNvSpPr>
            <a:spLocks noGrp="1"/>
          </p:cNvSpPr>
          <p:nvPr>
            <p:ph idx="1"/>
          </p:nvPr>
        </p:nvSpPr>
        <p:spPr/>
        <p:txBody>
          <a:bodyPr/>
          <a:lstStyle/>
          <a:p>
            <a:r>
              <a:rPr lang="sl-SI" dirty="0"/>
              <a:t>Razvoj sekundarnih in manj obiskanih območij</a:t>
            </a:r>
          </a:p>
          <a:p>
            <a:r>
              <a:rPr lang="sl-SI" dirty="0"/>
              <a:t>Tematske poti in regijski produkti</a:t>
            </a:r>
          </a:p>
          <a:p>
            <a:r>
              <a:rPr lang="sl-SI" dirty="0"/>
              <a:t>Upravljanje obiskovalcev in nosilnih zmogljivosti</a:t>
            </a:r>
          </a:p>
          <a:p>
            <a:r>
              <a:rPr lang="sl-SI" dirty="0"/>
              <a:t>Večje sodelovanje z lokalnim okoljem</a:t>
            </a:r>
          </a:p>
        </p:txBody>
      </p:sp>
    </p:spTree>
    <p:extLst>
      <p:ext uri="{BB962C8B-B14F-4D97-AF65-F5344CB8AC3E}">
        <p14:creationId xmlns:p14="http://schemas.microsoft.com/office/powerpoint/2010/main" val="1300282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A5BB164-53F9-4D47-ABA4-0C412B9BAC68}"/>
              </a:ext>
            </a:extLst>
          </p:cNvPr>
          <p:cNvSpPr>
            <a:spLocks noGrp="1"/>
          </p:cNvSpPr>
          <p:nvPr>
            <p:ph type="title"/>
          </p:nvPr>
        </p:nvSpPr>
        <p:spPr>
          <a:xfrm>
            <a:off x="838200" y="365125"/>
            <a:ext cx="10092267" cy="1325563"/>
          </a:xfrm>
        </p:spPr>
        <p:txBody>
          <a:bodyPr/>
          <a:lstStyle/>
          <a:p>
            <a:r>
              <a:rPr lang="sl-SI" b="1" dirty="0">
                <a:solidFill>
                  <a:srgbClr val="7030A0"/>
                </a:solidFill>
              </a:rPr>
              <a:t>  </a:t>
            </a:r>
            <a:r>
              <a:rPr lang="it-IT" b="1" dirty="0" err="1">
                <a:solidFill>
                  <a:srgbClr val="7030A0"/>
                </a:solidFill>
              </a:rPr>
              <a:t>Slovenija</a:t>
            </a:r>
            <a:r>
              <a:rPr lang="it-IT" b="1" dirty="0">
                <a:solidFill>
                  <a:srgbClr val="7030A0"/>
                </a:solidFill>
              </a:rPr>
              <a:t> 2026 – </a:t>
            </a:r>
            <a:r>
              <a:rPr lang="it-IT" b="1" dirty="0" err="1">
                <a:solidFill>
                  <a:srgbClr val="7030A0"/>
                </a:solidFill>
              </a:rPr>
              <a:t>digitalni</a:t>
            </a:r>
            <a:r>
              <a:rPr lang="it-IT" b="1" dirty="0">
                <a:solidFill>
                  <a:srgbClr val="7030A0"/>
                </a:solidFill>
              </a:rPr>
              <a:t> in </a:t>
            </a:r>
            <a:r>
              <a:rPr lang="it-IT" b="1" dirty="0" err="1">
                <a:solidFill>
                  <a:srgbClr val="7030A0"/>
                </a:solidFill>
              </a:rPr>
              <a:t>trajnostni</a:t>
            </a:r>
            <a:r>
              <a:rPr lang="it-IT" b="1" dirty="0">
                <a:solidFill>
                  <a:srgbClr val="7030A0"/>
                </a:solidFill>
              </a:rPr>
              <a:t> </a:t>
            </a:r>
            <a:r>
              <a:rPr lang="it-IT" b="1" dirty="0" err="1">
                <a:solidFill>
                  <a:srgbClr val="7030A0"/>
                </a:solidFill>
              </a:rPr>
              <a:t>prehod</a:t>
            </a:r>
            <a:endParaRPr lang="sl-SI" b="1" dirty="0">
              <a:solidFill>
                <a:srgbClr val="7030A0"/>
              </a:solidFill>
            </a:endParaRPr>
          </a:p>
        </p:txBody>
      </p:sp>
      <p:sp>
        <p:nvSpPr>
          <p:cNvPr id="3" name="Označba mesta vsebine 2">
            <a:extLst>
              <a:ext uri="{FF2B5EF4-FFF2-40B4-BE49-F238E27FC236}">
                <a16:creationId xmlns:a16="http://schemas.microsoft.com/office/drawing/2014/main" id="{5D6CFA7A-39A3-4C14-8DE8-F4F4446E8477}"/>
              </a:ext>
            </a:extLst>
          </p:cNvPr>
          <p:cNvSpPr>
            <a:spLocks noGrp="1"/>
          </p:cNvSpPr>
          <p:nvPr>
            <p:ph idx="1"/>
          </p:nvPr>
        </p:nvSpPr>
        <p:spPr/>
        <p:txBody>
          <a:bodyPr/>
          <a:lstStyle/>
          <a:p>
            <a:r>
              <a:rPr lang="sl-SI" dirty="0"/>
              <a:t>Digitalna orodja za upravljanje turizma</a:t>
            </a:r>
          </a:p>
          <a:p>
            <a:r>
              <a:rPr lang="sl-SI" dirty="0"/>
              <a:t>Podatkovno podprte odločitve</a:t>
            </a:r>
          </a:p>
          <a:p>
            <a:r>
              <a:rPr lang="sl-SI" dirty="0"/>
              <a:t>Trajnost kot merljiv standard</a:t>
            </a:r>
          </a:p>
          <a:p>
            <a:r>
              <a:rPr lang="sl-SI" dirty="0"/>
              <a:t>Povezava turizma, gospodarstva in okolja</a:t>
            </a:r>
          </a:p>
        </p:txBody>
      </p:sp>
    </p:spTree>
    <p:extLst>
      <p:ext uri="{BB962C8B-B14F-4D97-AF65-F5344CB8AC3E}">
        <p14:creationId xmlns:p14="http://schemas.microsoft.com/office/powerpoint/2010/main" val="2558955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FEA6C99-67D6-4A1F-9107-423580DF9F87}"/>
              </a:ext>
            </a:extLst>
          </p:cNvPr>
          <p:cNvSpPr>
            <a:spLocks noGrp="1"/>
          </p:cNvSpPr>
          <p:nvPr>
            <p:ph type="title"/>
          </p:nvPr>
        </p:nvSpPr>
        <p:spPr/>
        <p:txBody>
          <a:bodyPr/>
          <a:lstStyle/>
          <a:p>
            <a:r>
              <a:rPr lang="pl-PL" b="1" dirty="0">
                <a:solidFill>
                  <a:srgbClr val="7030A0"/>
                </a:solidFill>
              </a:rPr>
              <a:t>Kaj to pomeni za prihodnje strokovnjake v turizmu</a:t>
            </a:r>
            <a:endParaRPr lang="sl-SI" b="1" dirty="0">
              <a:solidFill>
                <a:srgbClr val="7030A0"/>
              </a:solidFill>
            </a:endParaRPr>
          </a:p>
        </p:txBody>
      </p:sp>
      <p:sp>
        <p:nvSpPr>
          <p:cNvPr id="3" name="Označba mesta vsebine 2">
            <a:extLst>
              <a:ext uri="{FF2B5EF4-FFF2-40B4-BE49-F238E27FC236}">
                <a16:creationId xmlns:a16="http://schemas.microsoft.com/office/drawing/2014/main" id="{3C82AC61-01C0-4F4D-A744-6E1CAFE78732}"/>
              </a:ext>
            </a:extLst>
          </p:cNvPr>
          <p:cNvSpPr>
            <a:spLocks noGrp="1"/>
          </p:cNvSpPr>
          <p:nvPr>
            <p:ph idx="1"/>
          </p:nvPr>
        </p:nvSpPr>
        <p:spPr/>
        <p:txBody>
          <a:bodyPr/>
          <a:lstStyle/>
          <a:p>
            <a:r>
              <a:rPr lang="sl-SI" dirty="0"/>
              <a:t>Razumevanje turizma kot celostnega sistema</a:t>
            </a:r>
          </a:p>
          <a:p>
            <a:r>
              <a:rPr lang="sl-SI" dirty="0"/>
              <a:t>Sposobnost oblikovanja trajnostnih produktov</a:t>
            </a:r>
          </a:p>
          <a:p>
            <a:r>
              <a:rPr lang="sl-SI" dirty="0"/>
              <a:t>Povezovanje ekonomike, marketinga in doživetij</a:t>
            </a:r>
          </a:p>
          <a:p>
            <a:r>
              <a:rPr lang="sl-SI" dirty="0"/>
              <a:t>Digitalne in analitične kompetence</a:t>
            </a:r>
          </a:p>
          <a:p>
            <a:r>
              <a:rPr lang="sl-SI" dirty="0"/>
              <a:t>Prilagodljivost in inovativno razmišljanje</a:t>
            </a:r>
          </a:p>
        </p:txBody>
      </p:sp>
    </p:spTree>
    <p:extLst>
      <p:ext uri="{BB962C8B-B14F-4D97-AF65-F5344CB8AC3E}">
        <p14:creationId xmlns:p14="http://schemas.microsoft.com/office/powerpoint/2010/main" val="310966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BD94CD-1B0E-4BA3-A12B-6FBB273BE1C8}"/>
              </a:ext>
            </a:extLst>
          </p:cNvPr>
          <p:cNvSpPr>
            <a:spLocks noGrp="1"/>
          </p:cNvSpPr>
          <p:nvPr>
            <p:ph type="title"/>
          </p:nvPr>
        </p:nvSpPr>
        <p:spPr/>
        <p:txBody>
          <a:bodyPr/>
          <a:lstStyle/>
          <a:p>
            <a:r>
              <a:rPr lang="sl-SI" b="1" dirty="0">
                <a:solidFill>
                  <a:srgbClr val="7030A0"/>
                </a:solidFill>
              </a:rPr>
              <a:t>TRAJNOSTNI TURIZEM</a:t>
            </a:r>
          </a:p>
        </p:txBody>
      </p:sp>
      <p:sp>
        <p:nvSpPr>
          <p:cNvPr id="3" name="Označba mesta vsebine 2">
            <a:extLst>
              <a:ext uri="{FF2B5EF4-FFF2-40B4-BE49-F238E27FC236}">
                <a16:creationId xmlns:a16="http://schemas.microsoft.com/office/drawing/2014/main" id="{AC275A23-D9BA-4886-9E62-F86D70BDC39E}"/>
              </a:ext>
            </a:extLst>
          </p:cNvPr>
          <p:cNvSpPr>
            <a:spLocks noGrp="1"/>
          </p:cNvSpPr>
          <p:nvPr>
            <p:ph idx="1"/>
          </p:nvPr>
        </p:nvSpPr>
        <p:spPr/>
        <p:txBody>
          <a:bodyPr/>
          <a:lstStyle/>
          <a:p>
            <a:r>
              <a:rPr lang="sl-SI" dirty="0"/>
              <a:t>Kljub intenzivnemu začetku smučarske sezone v Evropi so posledice podnebnih sprememb jasno vidne v Alpah. Naraščajoče temperature povzročajo taljenje ledenikov, kar pomeni manj snega in vse bolj nepredvidljiv razvoj v smučarskem turizmu</a:t>
            </a:r>
          </a:p>
          <a:p>
            <a:endParaRPr lang="sl-SI" dirty="0"/>
          </a:p>
          <a:p>
            <a:r>
              <a:rPr lang="sl-SI" dirty="0"/>
              <a:t>Helsinki so četrta najbolj trajnostna svetovna turistična destinacija zahvaljujoč strateškemu načrtovanju, vključujočim pobudam in zavezanosti trajnosti, pri čemer se osredotočajo na </a:t>
            </a:r>
            <a:r>
              <a:rPr lang="sl-SI" dirty="0" err="1"/>
              <a:t>ogljično</a:t>
            </a:r>
            <a:r>
              <a:rPr lang="sl-SI" dirty="0"/>
              <a:t> nevtralnost, vključevanje skupnosti in inovacije</a:t>
            </a:r>
          </a:p>
        </p:txBody>
      </p:sp>
    </p:spTree>
    <p:extLst>
      <p:ext uri="{BB962C8B-B14F-4D97-AF65-F5344CB8AC3E}">
        <p14:creationId xmlns:p14="http://schemas.microsoft.com/office/powerpoint/2010/main" val="18486693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BD94CD-1B0E-4BA3-A12B-6FBB273BE1C8}"/>
              </a:ext>
            </a:extLst>
          </p:cNvPr>
          <p:cNvSpPr>
            <a:spLocks noGrp="1"/>
          </p:cNvSpPr>
          <p:nvPr>
            <p:ph type="title"/>
          </p:nvPr>
        </p:nvSpPr>
        <p:spPr/>
        <p:txBody>
          <a:bodyPr/>
          <a:lstStyle/>
          <a:p>
            <a:r>
              <a:rPr lang="sl-SI" b="1" dirty="0">
                <a:solidFill>
                  <a:srgbClr val="7030A0"/>
                </a:solidFill>
              </a:rPr>
              <a:t>TRAJNOSTNI TURIZEM</a:t>
            </a:r>
          </a:p>
        </p:txBody>
      </p:sp>
      <p:sp>
        <p:nvSpPr>
          <p:cNvPr id="3" name="Označba mesta vsebine 2">
            <a:extLst>
              <a:ext uri="{FF2B5EF4-FFF2-40B4-BE49-F238E27FC236}">
                <a16:creationId xmlns:a16="http://schemas.microsoft.com/office/drawing/2014/main" id="{AC275A23-D9BA-4886-9E62-F86D70BDC39E}"/>
              </a:ext>
            </a:extLst>
          </p:cNvPr>
          <p:cNvSpPr>
            <a:spLocks noGrp="1"/>
          </p:cNvSpPr>
          <p:nvPr>
            <p:ph idx="1"/>
          </p:nvPr>
        </p:nvSpPr>
        <p:spPr/>
        <p:txBody>
          <a:bodyPr/>
          <a:lstStyle/>
          <a:p>
            <a:r>
              <a:rPr lang="sl-SI" dirty="0"/>
              <a:t> Raziskava trajnosti potovanj razkriva vrzel med namerami popotnikov in njihovimi dejanji. Mnogi turisti izražajo dobre namene, vendar ne dajejo prednost trajnosti pri svojih dejanskih odločitvah o potovanjih; le manjšina jih aktivno izbira okolju prijazen prevoz, nastanitve ali destinacije</a:t>
            </a:r>
          </a:p>
          <a:p>
            <a:endParaRPr lang="sl-SI" dirty="0"/>
          </a:p>
          <a:p>
            <a:r>
              <a:rPr lang="sl-SI" dirty="0"/>
              <a:t>Danska odobrava potniški davek za financiranje zelene preobrazbe letalske industrije, pri čemer bo davek do leta 2030 dosegel 6,71 € na potnika za let znotraj Evrope, srednje in dolge polete pa bodo doletele višje dajatve</a:t>
            </a:r>
          </a:p>
        </p:txBody>
      </p:sp>
    </p:spTree>
    <p:extLst>
      <p:ext uri="{BB962C8B-B14F-4D97-AF65-F5344CB8AC3E}">
        <p14:creationId xmlns:p14="http://schemas.microsoft.com/office/powerpoint/2010/main" val="310119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BD94CD-1B0E-4BA3-A12B-6FBB273BE1C8}"/>
              </a:ext>
            </a:extLst>
          </p:cNvPr>
          <p:cNvSpPr>
            <a:spLocks noGrp="1"/>
          </p:cNvSpPr>
          <p:nvPr>
            <p:ph type="title"/>
          </p:nvPr>
        </p:nvSpPr>
        <p:spPr/>
        <p:txBody>
          <a:bodyPr/>
          <a:lstStyle/>
          <a:p>
            <a:r>
              <a:rPr lang="sl-SI" b="1" dirty="0">
                <a:solidFill>
                  <a:srgbClr val="7030A0"/>
                </a:solidFill>
              </a:rPr>
              <a:t>TRAJNOSTNI TURIZEM</a:t>
            </a:r>
          </a:p>
        </p:txBody>
      </p:sp>
      <p:sp>
        <p:nvSpPr>
          <p:cNvPr id="3" name="Označba mesta vsebine 2">
            <a:extLst>
              <a:ext uri="{FF2B5EF4-FFF2-40B4-BE49-F238E27FC236}">
                <a16:creationId xmlns:a16="http://schemas.microsoft.com/office/drawing/2014/main" id="{AC275A23-D9BA-4886-9E62-F86D70BDC39E}"/>
              </a:ext>
            </a:extLst>
          </p:cNvPr>
          <p:cNvSpPr>
            <a:spLocks noGrp="1"/>
          </p:cNvSpPr>
          <p:nvPr>
            <p:ph idx="1"/>
          </p:nvPr>
        </p:nvSpPr>
        <p:spPr/>
        <p:txBody>
          <a:bodyPr/>
          <a:lstStyle/>
          <a:p>
            <a:r>
              <a:rPr lang="sl-SI" dirty="0"/>
              <a:t>S ciljem spodbujanja trajnosti </a:t>
            </a:r>
            <a:r>
              <a:rPr lang="sl-SI" dirty="0" err="1"/>
              <a:t>Booking</a:t>
            </a:r>
            <a:r>
              <a:rPr lang="sl-SI" dirty="0"/>
              <a:t> sodeluje z UNWTO pri spletnem usposabljanju ponudnikov nastanitev</a:t>
            </a:r>
          </a:p>
          <a:p>
            <a:r>
              <a:rPr lang="sl-SI" dirty="0"/>
              <a:t>Tečaj zajema teme, kot so vključevanje skupnosti, poraba energije, toplogredni plini, upravljanje s hrano in upravljanje z vodo</a:t>
            </a:r>
          </a:p>
          <a:p>
            <a:pPr marL="0" indent="0">
              <a:buNone/>
            </a:pPr>
            <a:endParaRPr lang="sl-SI" dirty="0"/>
          </a:p>
          <a:p>
            <a:pPr marL="0" indent="0">
              <a:buNone/>
            </a:pPr>
            <a:r>
              <a:rPr lang="sl-SI" dirty="0"/>
              <a:t>Tržne raziskave kažejo: </a:t>
            </a:r>
          </a:p>
          <a:p>
            <a:r>
              <a:rPr lang="sl-SI" dirty="0" err="1"/>
              <a:t>Wellness</a:t>
            </a:r>
            <a:r>
              <a:rPr lang="sl-SI" dirty="0"/>
              <a:t> turizem bo leta 2024 presegel magično mejo 1 milijardo dolarjev. Popotniki, ki se odpravljajo na </a:t>
            </a:r>
            <a:r>
              <a:rPr lang="sl-SI" dirty="0" err="1"/>
              <a:t>wellness</a:t>
            </a:r>
            <a:r>
              <a:rPr lang="sl-SI" dirty="0"/>
              <a:t> potovanja, porabijo veliko več kot 'običajni' turisti</a:t>
            </a:r>
          </a:p>
        </p:txBody>
      </p:sp>
    </p:spTree>
    <p:extLst>
      <p:ext uri="{BB962C8B-B14F-4D97-AF65-F5344CB8AC3E}">
        <p14:creationId xmlns:p14="http://schemas.microsoft.com/office/powerpoint/2010/main" val="108519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6798" y="365127"/>
            <a:ext cx="9621202" cy="1325563"/>
          </a:xfrm>
        </p:spPr>
        <p:txBody>
          <a:bodyPr/>
          <a:lstStyle/>
          <a:p>
            <a:r>
              <a:rPr lang="sl-SI" dirty="0"/>
              <a:t>PAN</a:t>
            </a:r>
          </a:p>
        </p:txBody>
      </p:sp>
      <p:sp>
        <p:nvSpPr>
          <p:cNvPr id="3" name="Označba mesta vsebine 2"/>
          <p:cNvSpPr>
            <a:spLocks noGrp="1"/>
          </p:cNvSpPr>
          <p:nvPr>
            <p:ph idx="1"/>
          </p:nvPr>
        </p:nvSpPr>
        <p:spPr>
          <a:xfrm>
            <a:off x="1015364" y="2057400"/>
            <a:ext cx="9652635" cy="4119563"/>
          </a:xfrm>
        </p:spPr>
        <p:txBody>
          <a:bodyPr/>
          <a:lstStyle/>
          <a:p>
            <a:r>
              <a:rPr lang="sl-SI" dirty="0"/>
              <a:t>skupaj: 36 ur predavanj in 36 ur vaj – skupaj 5 KT</a:t>
            </a:r>
          </a:p>
          <a:p>
            <a:r>
              <a:rPr lang="sl-SI" dirty="0"/>
              <a:t>12 predavanj po 3 ure in 12 x 3 ure vaj (od tega 6 ur vaj ekskurzija Berlin)</a:t>
            </a:r>
          </a:p>
          <a:p>
            <a:endParaRPr lang="sl-SI" dirty="0"/>
          </a:p>
          <a:p>
            <a:pPr marL="0" indent="0">
              <a:buNone/>
            </a:pPr>
            <a:endParaRPr lang="sl-SI" dirty="0"/>
          </a:p>
          <a:p>
            <a:pPr marL="0" indent="0">
              <a:buNone/>
            </a:pPr>
            <a:endParaRPr lang="sl-SI" dirty="0"/>
          </a:p>
          <a:p>
            <a:endParaRPr lang="sl-SI" dirty="0"/>
          </a:p>
        </p:txBody>
      </p:sp>
    </p:spTree>
    <p:extLst>
      <p:ext uri="{BB962C8B-B14F-4D97-AF65-F5344CB8AC3E}">
        <p14:creationId xmlns:p14="http://schemas.microsoft.com/office/powerpoint/2010/main" val="2989289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1BD94CD-1B0E-4BA3-A12B-6FBB273BE1C8}"/>
              </a:ext>
            </a:extLst>
          </p:cNvPr>
          <p:cNvSpPr>
            <a:spLocks noGrp="1"/>
          </p:cNvSpPr>
          <p:nvPr>
            <p:ph type="title"/>
          </p:nvPr>
        </p:nvSpPr>
        <p:spPr/>
        <p:txBody>
          <a:bodyPr/>
          <a:lstStyle/>
          <a:p>
            <a:r>
              <a:rPr lang="sl-SI" b="1" dirty="0">
                <a:solidFill>
                  <a:srgbClr val="7030A0"/>
                </a:solidFill>
              </a:rPr>
              <a:t>POGLED V 2025</a:t>
            </a:r>
          </a:p>
        </p:txBody>
      </p:sp>
      <p:sp>
        <p:nvSpPr>
          <p:cNvPr id="3" name="Označba mesta vsebine 2">
            <a:extLst>
              <a:ext uri="{FF2B5EF4-FFF2-40B4-BE49-F238E27FC236}">
                <a16:creationId xmlns:a16="http://schemas.microsoft.com/office/drawing/2014/main" id="{AC275A23-D9BA-4886-9E62-F86D70BDC39E}"/>
              </a:ext>
            </a:extLst>
          </p:cNvPr>
          <p:cNvSpPr>
            <a:spLocks noGrp="1"/>
          </p:cNvSpPr>
          <p:nvPr>
            <p:ph idx="1"/>
          </p:nvPr>
        </p:nvSpPr>
        <p:spPr/>
        <p:txBody>
          <a:bodyPr/>
          <a:lstStyle/>
          <a:p>
            <a:r>
              <a:rPr lang="sl-SI" dirty="0"/>
              <a:t> Lani v Sloveniji 18 milijonov turističnih nočitev</a:t>
            </a:r>
          </a:p>
          <a:p>
            <a:r>
              <a:rPr lang="sl-SI" dirty="0"/>
              <a:t>Slovenski turizem je leto 2025 zaključil z rekordnimi rezultati, zmerno rastjo in nadpovprečno mednarodno uspešnostjo, </a:t>
            </a:r>
          </a:p>
          <a:p>
            <a:r>
              <a:rPr lang="sl-SI" dirty="0"/>
              <a:t>leto 2026 pa bo zaznamovano s poudarkom na kakovosti, trajnosti in razpršitvi turističnih tokov</a:t>
            </a:r>
          </a:p>
          <a:p>
            <a:endParaRPr lang="sl-SI" dirty="0"/>
          </a:p>
          <a:p>
            <a:endParaRPr lang="sl-SI" dirty="0"/>
          </a:p>
          <a:p>
            <a:endParaRPr lang="sl-SI" dirty="0"/>
          </a:p>
          <a:p>
            <a:endParaRPr lang="sl-SI" dirty="0"/>
          </a:p>
        </p:txBody>
      </p:sp>
    </p:spTree>
    <p:extLst>
      <p:ext uri="{BB962C8B-B14F-4D97-AF65-F5344CB8AC3E}">
        <p14:creationId xmlns:p14="http://schemas.microsoft.com/office/powerpoint/2010/main" val="2850460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DF064A0-1763-41D7-AE99-D4FAF2B9A04D}"/>
              </a:ext>
            </a:extLst>
          </p:cNvPr>
          <p:cNvSpPr>
            <a:spLocks noGrp="1"/>
          </p:cNvSpPr>
          <p:nvPr>
            <p:ph type="title"/>
          </p:nvPr>
        </p:nvSpPr>
        <p:spPr/>
        <p:txBody>
          <a:bodyPr/>
          <a:lstStyle/>
          <a:p>
            <a:r>
              <a:rPr lang="pl-PL" b="1" dirty="0">
                <a:solidFill>
                  <a:srgbClr val="7030A0"/>
                </a:solidFill>
              </a:rPr>
              <a:t>Za nami je rekordno leto</a:t>
            </a:r>
            <a:endParaRPr lang="sl-SI" b="1" dirty="0">
              <a:solidFill>
                <a:srgbClr val="7030A0"/>
              </a:solidFill>
            </a:endParaRPr>
          </a:p>
        </p:txBody>
      </p:sp>
      <p:sp>
        <p:nvSpPr>
          <p:cNvPr id="3" name="Označba mesta vsebine 2">
            <a:extLst>
              <a:ext uri="{FF2B5EF4-FFF2-40B4-BE49-F238E27FC236}">
                <a16:creationId xmlns:a16="http://schemas.microsoft.com/office/drawing/2014/main" id="{2D15AB5C-0B82-42F4-9627-D08784C72B7B}"/>
              </a:ext>
            </a:extLst>
          </p:cNvPr>
          <p:cNvSpPr>
            <a:spLocks noGrp="1"/>
          </p:cNvSpPr>
          <p:nvPr>
            <p:ph idx="1"/>
          </p:nvPr>
        </p:nvSpPr>
        <p:spPr/>
        <p:txBody>
          <a:bodyPr/>
          <a:lstStyle/>
          <a:p>
            <a:r>
              <a:rPr lang="sl-SI" dirty="0"/>
              <a:t>Turizem ustvarja 8,6 odstotka bruto domačega proizvoda in zagotavlja 58.000 delovnih mest</a:t>
            </a:r>
          </a:p>
          <a:p>
            <a:r>
              <a:rPr lang="sl-SI" dirty="0"/>
              <a:t>Slovenija je lani beležila 7,03 milijona prihodov turistov, kar je sedem odstotkov več kot leto prej, in 17,9 milijona prenočitev, kar predstavlja šestodstotno rast</a:t>
            </a:r>
          </a:p>
          <a:p>
            <a:endParaRPr lang="sl-SI" dirty="0"/>
          </a:p>
          <a:p>
            <a:endParaRPr lang="sl-SI" dirty="0"/>
          </a:p>
        </p:txBody>
      </p:sp>
    </p:spTree>
    <p:extLst>
      <p:ext uri="{BB962C8B-B14F-4D97-AF65-F5344CB8AC3E}">
        <p14:creationId xmlns:p14="http://schemas.microsoft.com/office/powerpoint/2010/main" val="35000760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8582062-D1C0-4DB3-8181-3AE57E4A80C2}"/>
              </a:ext>
            </a:extLst>
          </p:cNvPr>
          <p:cNvSpPr>
            <a:spLocks noGrp="1"/>
          </p:cNvSpPr>
          <p:nvPr>
            <p:ph type="title"/>
          </p:nvPr>
        </p:nvSpPr>
        <p:spPr/>
        <p:txBody>
          <a:bodyPr/>
          <a:lstStyle/>
          <a:p>
            <a:r>
              <a:rPr lang="sl-SI" b="1" dirty="0">
                <a:solidFill>
                  <a:srgbClr val="7030A0"/>
                </a:solidFill>
              </a:rPr>
              <a:t>Napovedi razvoja svetovnega turizma do leta 2029</a:t>
            </a:r>
          </a:p>
        </p:txBody>
      </p:sp>
      <p:pic>
        <p:nvPicPr>
          <p:cNvPr id="4" name="Označba mesta vsebine 3">
            <a:extLst>
              <a:ext uri="{FF2B5EF4-FFF2-40B4-BE49-F238E27FC236}">
                <a16:creationId xmlns:a16="http://schemas.microsoft.com/office/drawing/2014/main" id="{AC93AD91-7702-4A0A-B272-7DE313B3EF8F}"/>
              </a:ext>
            </a:extLst>
          </p:cNvPr>
          <p:cNvPicPr>
            <a:picLocks noGrp="1" noChangeAspect="1"/>
          </p:cNvPicPr>
          <p:nvPr>
            <p:ph idx="1"/>
          </p:nvPr>
        </p:nvPicPr>
        <p:blipFill>
          <a:blip r:embed="rId2"/>
          <a:stretch>
            <a:fillRect/>
          </a:stretch>
        </p:blipFill>
        <p:spPr>
          <a:xfrm>
            <a:off x="1107831" y="1495486"/>
            <a:ext cx="9442938" cy="5311653"/>
          </a:xfrm>
          <a:prstGeom prst="rect">
            <a:avLst/>
          </a:prstGeom>
        </p:spPr>
      </p:pic>
    </p:spTree>
    <p:extLst>
      <p:ext uri="{BB962C8B-B14F-4D97-AF65-F5344CB8AC3E}">
        <p14:creationId xmlns:p14="http://schemas.microsoft.com/office/powerpoint/2010/main" val="32945452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46797" y="611311"/>
            <a:ext cx="9621202" cy="1325563"/>
          </a:xfrm>
        </p:spPr>
        <p:txBody>
          <a:bodyPr>
            <a:normAutofit fontScale="90000"/>
          </a:bodyPr>
          <a:lstStyle/>
          <a:p>
            <a:r>
              <a:rPr lang="pl-PL" b="1" dirty="0">
                <a:solidFill>
                  <a:srgbClr val="7030A0"/>
                </a:solidFill>
              </a:rPr>
              <a:t>Vzroki za nastanek in razvoj</a:t>
            </a:r>
            <a:br>
              <a:rPr lang="pl-PL" b="1" dirty="0">
                <a:solidFill>
                  <a:srgbClr val="7030A0"/>
                </a:solidFill>
              </a:rPr>
            </a:br>
            <a:r>
              <a:rPr lang="pl-PL" b="1" dirty="0">
                <a:solidFill>
                  <a:srgbClr val="7030A0"/>
                </a:solidFill>
              </a:rPr>
              <a:t> turističnih agencij</a:t>
            </a:r>
            <a:br>
              <a:rPr lang="pl-PL" dirty="0"/>
            </a:br>
            <a:endParaRPr lang="sl-SI" dirty="0"/>
          </a:p>
        </p:txBody>
      </p:sp>
      <p:sp>
        <p:nvSpPr>
          <p:cNvPr id="3" name="Označba mesta vsebine 2"/>
          <p:cNvSpPr>
            <a:spLocks noGrp="1"/>
          </p:cNvSpPr>
          <p:nvPr>
            <p:ph idx="1"/>
          </p:nvPr>
        </p:nvSpPr>
        <p:spPr>
          <a:xfrm>
            <a:off x="1015364" y="2057400"/>
            <a:ext cx="9652635" cy="4119563"/>
          </a:xfrm>
        </p:spPr>
        <p:txBody>
          <a:bodyPr/>
          <a:lstStyle/>
          <a:p>
            <a:r>
              <a:rPr lang="sl-SI" dirty="0"/>
              <a:t>povpraševalec ne pozna turistične ponudbe</a:t>
            </a:r>
          </a:p>
          <a:p>
            <a:r>
              <a:rPr lang="sl-SI" dirty="0"/>
              <a:t>turistična ponudba je heterogena</a:t>
            </a:r>
          </a:p>
          <a:p>
            <a:r>
              <a:rPr lang="sl-SI" dirty="0"/>
              <a:t>turistična ponudba je variabilna</a:t>
            </a:r>
          </a:p>
          <a:p>
            <a:r>
              <a:rPr lang="sl-SI" dirty="0"/>
              <a:t>hitro raste stopnja konkurence</a:t>
            </a:r>
          </a:p>
          <a:p>
            <a:r>
              <a:rPr lang="sl-SI" dirty="0"/>
              <a:t>cene se spreminjajo</a:t>
            </a:r>
          </a:p>
          <a:p>
            <a:r>
              <a:rPr lang="sl-SI" dirty="0"/>
              <a:t>turisti se ne morejo obračati na posameznega ponudnika in</a:t>
            </a:r>
          </a:p>
          <a:p>
            <a:r>
              <a:rPr lang="sl-SI" dirty="0"/>
              <a:t>turisti postajajo vedno bolj zahtevni</a:t>
            </a:r>
          </a:p>
        </p:txBody>
      </p:sp>
    </p:spTree>
    <p:extLst>
      <p:ext uri="{BB962C8B-B14F-4D97-AF65-F5344CB8AC3E}">
        <p14:creationId xmlns:p14="http://schemas.microsoft.com/office/powerpoint/2010/main" val="3978291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51FAA5CF-31C2-4098-81A7-17464123590F}"/>
              </a:ext>
            </a:extLst>
          </p:cNvPr>
          <p:cNvSpPr>
            <a:spLocks noGrp="1"/>
          </p:cNvSpPr>
          <p:nvPr>
            <p:ph type="title"/>
          </p:nvPr>
        </p:nvSpPr>
        <p:spPr/>
        <p:txBody>
          <a:bodyPr/>
          <a:lstStyle/>
          <a:p>
            <a:r>
              <a:rPr lang="sl-SI" b="1" dirty="0">
                <a:solidFill>
                  <a:srgbClr val="7030A0"/>
                </a:solidFill>
              </a:rPr>
              <a:t>Dejavnost turističnih agencij</a:t>
            </a:r>
          </a:p>
        </p:txBody>
      </p:sp>
      <p:sp>
        <p:nvSpPr>
          <p:cNvPr id="3" name="Označba mesta vsebine 2">
            <a:extLst>
              <a:ext uri="{FF2B5EF4-FFF2-40B4-BE49-F238E27FC236}">
                <a16:creationId xmlns:a16="http://schemas.microsoft.com/office/drawing/2014/main" id="{82B56C27-ACA3-4517-9F90-39211D29A18A}"/>
              </a:ext>
            </a:extLst>
          </p:cNvPr>
          <p:cNvSpPr>
            <a:spLocks noGrp="1"/>
          </p:cNvSpPr>
          <p:nvPr>
            <p:ph idx="1"/>
          </p:nvPr>
        </p:nvSpPr>
        <p:spPr/>
        <p:txBody>
          <a:bodyPr/>
          <a:lstStyle/>
          <a:p>
            <a:pPr marL="0" indent="0">
              <a:buNone/>
            </a:pPr>
            <a:r>
              <a:rPr lang="sl-SI" dirty="0"/>
              <a:t>Dejavnost turističnih agencij je zelo pestra, saj posega na področje </a:t>
            </a:r>
          </a:p>
          <a:p>
            <a:r>
              <a:rPr lang="sl-SI" dirty="0"/>
              <a:t>gostinstva, </a:t>
            </a:r>
          </a:p>
          <a:p>
            <a:r>
              <a:rPr lang="sl-SI" dirty="0"/>
              <a:t>transporta in</a:t>
            </a:r>
          </a:p>
          <a:p>
            <a:r>
              <a:rPr lang="sl-SI" dirty="0"/>
              <a:t>trgovine, lahko pa tudi na področje industrije, obrti, bančništva... </a:t>
            </a:r>
          </a:p>
          <a:p>
            <a:pPr marL="0" indent="0">
              <a:buNone/>
            </a:pPr>
            <a:endParaRPr lang="sl-SI" dirty="0"/>
          </a:p>
          <a:p>
            <a:pPr marL="0" indent="0">
              <a:buNone/>
            </a:pPr>
            <a:r>
              <a:rPr lang="sl-SI" dirty="0"/>
              <a:t>Iz njihovega poslovnega predmeta pa so razvidne tudi dejavnosti</a:t>
            </a:r>
          </a:p>
        </p:txBody>
      </p:sp>
    </p:spTree>
    <p:extLst>
      <p:ext uri="{BB962C8B-B14F-4D97-AF65-F5344CB8AC3E}">
        <p14:creationId xmlns:p14="http://schemas.microsoft.com/office/powerpoint/2010/main" val="10097356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V antiki</a:t>
            </a:r>
            <a:r>
              <a:rPr lang="sl-SI" dirty="0"/>
              <a:t> - </a:t>
            </a:r>
            <a:r>
              <a:rPr lang="sl-SI" dirty="0" err="1"/>
              <a:t>turističnI</a:t>
            </a:r>
            <a:r>
              <a:rPr lang="sl-SI" dirty="0"/>
              <a:t> </a:t>
            </a:r>
            <a:r>
              <a:rPr lang="sl-SI" dirty="0" err="1"/>
              <a:t>vodnikI</a:t>
            </a:r>
            <a:r>
              <a:rPr lang="sl-SI" dirty="0"/>
              <a:t> in </a:t>
            </a:r>
            <a:r>
              <a:rPr lang="sl-SI" dirty="0" err="1"/>
              <a:t>priročnikI</a:t>
            </a:r>
            <a:r>
              <a:rPr lang="sl-SI" dirty="0"/>
              <a:t> za potovanja, t.im.</a:t>
            </a:r>
          </a:p>
          <a:p>
            <a:r>
              <a:rPr lang="sl-SI" dirty="0" err="1"/>
              <a:t>intinerarije</a:t>
            </a:r>
            <a:r>
              <a:rPr lang="sl-SI" dirty="0"/>
              <a:t>, z opisom določene poti in zanimivosti. Najbolj znan je "vodnik" grka </a:t>
            </a:r>
            <a:r>
              <a:rPr lang="sl-SI" dirty="0" err="1"/>
              <a:t>Pansaniasa</a:t>
            </a:r>
            <a:r>
              <a:rPr lang="sl-SI" dirty="0"/>
              <a:t>, ki je obsegal 10 svitkov</a:t>
            </a:r>
          </a:p>
          <a:p>
            <a:r>
              <a:rPr lang="sl-SI" dirty="0"/>
              <a:t> je bil starogrški pisec, popotnik in geograf</a:t>
            </a:r>
          </a:p>
          <a:p>
            <a:r>
              <a:rPr lang="sl-SI" dirty="0"/>
              <a:t>Najbolj je poznan po daljšem delu Opis Grčije. V 10 knjigah opisuje arhitekturo, umetnost, mitologijo in obredje</a:t>
            </a:r>
          </a:p>
          <a:p>
            <a:r>
              <a:rPr lang="sl-SI" dirty="0"/>
              <a:t>(http://www.theoi.com/Text/Pausanias2A.html; </a:t>
            </a:r>
            <a:r>
              <a:rPr lang="sl-SI" dirty="0">
                <a:hlinkClick r:id="rId2"/>
              </a:rPr>
              <a:t>http://en.wikipedia.org/wiki/Pausanias_%28geographer%29</a:t>
            </a:r>
            <a:r>
              <a:rPr lang="sl-SI" dirty="0"/>
              <a:t>) </a:t>
            </a:r>
          </a:p>
          <a:p>
            <a:endParaRPr lang="sl-SI" dirty="0"/>
          </a:p>
        </p:txBody>
      </p:sp>
      <p:pic>
        <p:nvPicPr>
          <p:cNvPr id="4" name="Slika 3">
            <a:extLst>
              <a:ext uri="{FF2B5EF4-FFF2-40B4-BE49-F238E27FC236}">
                <a16:creationId xmlns:a16="http://schemas.microsoft.com/office/drawing/2014/main" id="{E76D4EC9-8CF3-4561-ACE6-4526559EC27F}"/>
              </a:ext>
            </a:extLst>
          </p:cNvPr>
          <p:cNvPicPr>
            <a:picLocks noChangeAspect="1"/>
          </p:cNvPicPr>
          <p:nvPr/>
        </p:nvPicPr>
        <p:blipFill>
          <a:blip r:embed="rId3"/>
          <a:stretch>
            <a:fillRect/>
          </a:stretch>
        </p:blipFill>
        <p:spPr>
          <a:xfrm>
            <a:off x="10012354" y="4688088"/>
            <a:ext cx="2085013" cy="2036240"/>
          </a:xfrm>
          <a:prstGeom prst="rect">
            <a:avLst/>
          </a:prstGeom>
        </p:spPr>
      </p:pic>
    </p:spTree>
    <p:extLst>
      <p:ext uri="{BB962C8B-B14F-4D97-AF65-F5344CB8AC3E}">
        <p14:creationId xmlns:p14="http://schemas.microsoft.com/office/powerpoint/2010/main" val="3064813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Stari Grki:</a:t>
            </a:r>
          </a:p>
          <a:p>
            <a:r>
              <a:rPr lang="sl-SI" dirty="0"/>
              <a:t>Delfi, Apolonov tempelj in </a:t>
            </a:r>
            <a:r>
              <a:rPr lang="sl-SI" dirty="0" err="1"/>
              <a:t>Pitijino</a:t>
            </a:r>
            <a:r>
              <a:rPr lang="sl-SI" dirty="0"/>
              <a:t> preročišče (verski turizem)</a:t>
            </a:r>
          </a:p>
          <a:p>
            <a:r>
              <a:rPr lang="sl-SI" dirty="0"/>
              <a:t>Olimpijske igre v Olimpiji (športni, verski in kulturni turizem)</a:t>
            </a:r>
          </a:p>
          <a:p>
            <a:r>
              <a:rPr lang="sl-SI" dirty="0"/>
              <a:t>Počitek na otoku Delos (počitniški turizem in poslovni turizem)</a:t>
            </a:r>
          </a:p>
          <a:p>
            <a:pPr marL="0" indent="0">
              <a:buNone/>
            </a:pPr>
            <a:endParaRPr lang="sl-SI" dirty="0"/>
          </a:p>
        </p:txBody>
      </p:sp>
      <p:pic>
        <p:nvPicPr>
          <p:cNvPr id="5" name="Slika 4">
            <a:extLst>
              <a:ext uri="{FF2B5EF4-FFF2-40B4-BE49-F238E27FC236}">
                <a16:creationId xmlns:a16="http://schemas.microsoft.com/office/drawing/2014/main" id="{15F63838-F28B-43C1-89FE-8CCE2731DF1F}"/>
              </a:ext>
            </a:extLst>
          </p:cNvPr>
          <p:cNvPicPr>
            <a:picLocks noChangeAspect="1"/>
          </p:cNvPicPr>
          <p:nvPr/>
        </p:nvPicPr>
        <p:blipFill>
          <a:blip r:embed="rId2"/>
          <a:stretch>
            <a:fillRect/>
          </a:stretch>
        </p:blipFill>
        <p:spPr>
          <a:xfrm>
            <a:off x="3223453" y="4245177"/>
            <a:ext cx="3670110" cy="2066723"/>
          </a:xfrm>
          <a:prstGeom prst="rect">
            <a:avLst/>
          </a:prstGeom>
        </p:spPr>
      </p:pic>
    </p:spTree>
    <p:extLst>
      <p:ext uri="{BB962C8B-B14F-4D97-AF65-F5344CB8AC3E}">
        <p14:creationId xmlns:p14="http://schemas.microsoft.com/office/powerpoint/2010/main" val="3048267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Stari Rimljani </a:t>
            </a:r>
          </a:p>
          <a:p>
            <a:r>
              <a:rPr lang="sl-SI" dirty="0"/>
              <a:t>Rimski imperij je v času Trajana segal od Španije do današnje Romunije in od škotskih meja do Egipta, zato ni bilo posebnih težav pri potovanju znotraj imperija</a:t>
            </a:r>
          </a:p>
          <a:p>
            <a:endParaRPr lang="sl-SI" dirty="0"/>
          </a:p>
          <a:p>
            <a:r>
              <a:rPr lang="sl-SI" dirty="0"/>
              <a:t>Iz strateških razlogov so Rimljani zgradili in vzdrževali za tiste čase odlično cestno omrežje po vsem imperiju (redne zveze, prenočišča...)</a:t>
            </a:r>
          </a:p>
          <a:p>
            <a:endParaRPr lang="sl-SI" dirty="0"/>
          </a:p>
        </p:txBody>
      </p:sp>
    </p:spTree>
    <p:extLst>
      <p:ext uri="{BB962C8B-B14F-4D97-AF65-F5344CB8AC3E}">
        <p14:creationId xmlns:p14="http://schemas.microsoft.com/office/powerpoint/2010/main" val="13623434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Stari Rimljani </a:t>
            </a:r>
          </a:p>
          <a:p>
            <a:r>
              <a:rPr lang="sl-SI" dirty="0"/>
              <a:t>Plačilni promet je bil enostaven, saj so bila plačilna sredstva drage kovine (talenti), kasneje pa enotni kovanci (</a:t>
            </a:r>
            <a:r>
              <a:rPr lang="sl-SI" dirty="0" err="1"/>
              <a:t>denarius</a:t>
            </a:r>
            <a:r>
              <a:rPr lang="sl-SI" dirty="0"/>
              <a:t>)</a:t>
            </a:r>
          </a:p>
          <a:p>
            <a:endParaRPr lang="sl-SI" dirty="0"/>
          </a:p>
          <a:p>
            <a:r>
              <a:rPr lang="sl-SI" dirty="0"/>
              <a:t>Za rimske patricije je bil značilen kozmopolitski svetoven nazor, zanimali so se tako za naravne pojave kot za starejše kulture</a:t>
            </a:r>
          </a:p>
          <a:p>
            <a:endParaRPr lang="sl-SI" dirty="0"/>
          </a:p>
          <a:p>
            <a:r>
              <a:rPr lang="sl-SI" dirty="0"/>
              <a:t>Potovanja niso bila množični pojav, temveč omejena na najbogatejše sloje</a:t>
            </a:r>
          </a:p>
          <a:p>
            <a:endParaRPr lang="sl-SI" dirty="0"/>
          </a:p>
        </p:txBody>
      </p:sp>
    </p:spTree>
    <p:extLst>
      <p:ext uri="{BB962C8B-B14F-4D97-AF65-F5344CB8AC3E}">
        <p14:creationId xmlns:p14="http://schemas.microsoft.com/office/powerpoint/2010/main" val="28700280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Stari Rimljani </a:t>
            </a:r>
          </a:p>
          <a:p>
            <a:r>
              <a:rPr lang="sl-SI" dirty="0"/>
              <a:t>Najraje so Rimljani v prostem času hodili v terme, in to zaradi toplih vrelcev, počitka, zabave in tudi zaradi filozofskih razgovorov in sklepanja kupčij</a:t>
            </a:r>
          </a:p>
          <a:p>
            <a:endParaRPr lang="sl-SI" dirty="0"/>
          </a:p>
          <a:p>
            <a:r>
              <a:rPr lang="sl-SI" dirty="0"/>
              <a:t>Najbolj znane terme so bile </a:t>
            </a:r>
            <a:r>
              <a:rPr lang="sl-SI" dirty="0" err="1"/>
              <a:t>Baiae</a:t>
            </a:r>
            <a:r>
              <a:rPr lang="sl-SI" dirty="0"/>
              <a:t> blizu Neaplja ob Tirenskem morju. Z razširitvijo imperija pa so urejali terme povsod,  kamor so prišli. Rimljani so obiskovali že Vichy, St. Moritz in </a:t>
            </a:r>
            <a:r>
              <a:rPr lang="sl-SI" dirty="0" err="1"/>
              <a:t>Baden</a:t>
            </a:r>
            <a:r>
              <a:rPr lang="sl-SI" dirty="0"/>
              <a:t>, pri nas pa Rimske Toplice</a:t>
            </a:r>
          </a:p>
          <a:p>
            <a:pPr marL="0" indent="0">
              <a:buNone/>
            </a:pPr>
            <a:endParaRPr lang="sl-SI" dirty="0"/>
          </a:p>
        </p:txBody>
      </p:sp>
    </p:spTree>
    <p:extLst>
      <p:ext uri="{BB962C8B-B14F-4D97-AF65-F5344CB8AC3E}">
        <p14:creationId xmlns:p14="http://schemas.microsoft.com/office/powerpoint/2010/main" val="4068001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4AF819-98BD-480A-8884-D6A317CD4AC2}"/>
              </a:ext>
            </a:extLst>
          </p:cNvPr>
          <p:cNvSpPr>
            <a:spLocks noGrp="1"/>
          </p:cNvSpPr>
          <p:nvPr>
            <p:ph type="title"/>
          </p:nvPr>
        </p:nvSpPr>
        <p:spPr/>
        <p:txBody>
          <a:bodyPr/>
          <a:lstStyle/>
          <a:p>
            <a:r>
              <a:rPr lang="it-IT" b="1" dirty="0" err="1">
                <a:solidFill>
                  <a:srgbClr val="7030A0"/>
                </a:solidFill>
              </a:rPr>
              <a:t>Razvoj</a:t>
            </a:r>
            <a:r>
              <a:rPr lang="it-IT" b="1" dirty="0">
                <a:solidFill>
                  <a:srgbClr val="7030A0"/>
                </a:solidFill>
              </a:rPr>
              <a:t> </a:t>
            </a:r>
            <a:r>
              <a:rPr lang="it-IT" b="1" dirty="0" err="1">
                <a:solidFill>
                  <a:srgbClr val="7030A0"/>
                </a:solidFill>
              </a:rPr>
              <a:t>turizma</a:t>
            </a:r>
            <a:r>
              <a:rPr lang="it-IT" b="1" dirty="0">
                <a:solidFill>
                  <a:srgbClr val="7030A0"/>
                </a:solidFill>
              </a:rPr>
              <a:t> 2025 in </a:t>
            </a:r>
            <a:r>
              <a:rPr lang="it-IT" b="1" dirty="0" err="1">
                <a:solidFill>
                  <a:srgbClr val="7030A0"/>
                </a:solidFill>
              </a:rPr>
              <a:t>trendi</a:t>
            </a:r>
            <a:r>
              <a:rPr lang="it-IT" b="1" dirty="0">
                <a:solidFill>
                  <a:srgbClr val="7030A0"/>
                </a:solidFill>
              </a:rPr>
              <a:t> 2026</a:t>
            </a:r>
            <a:endParaRPr lang="sl-SI" b="1" dirty="0">
              <a:solidFill>
                <a:srgbClr val="7030A0"/>
              </a:solidFill>
            </a:endParaRPr>
          </a:p>
        </p:txBody>
      </p:sp>
      <p:sp>
        <p:nvSpPr>
          <p:cNvPr id="3" name="Označba mesta vsebine 2">
            <a:extLst>
              <a:ext uri="{FF2B5EF4-FFF2-40B4-BE49-F238E27FC236}">
                <a16:creationId xmlns:a16="http://schemas.microsoft.com/office/drawing/2014/main" id="{DEFA62C5-3677-45C5-A121-F6DE5B64B7D4}"/>
              </a:ext>
            </a:extLst>
          </p:cNvPr>
          <p:cNvSpPr>
            <a:spLocks noGrp="1"/>
          </p:cNvSpPr>
          <p:nvPr>
            <p:ph idx="1"/>
          </p:nvPr>
        </p:nvSpPr>
        <p:spPr/>
        <p:txBody>
          <a:bodyPr>
            <a:normAutofit/>
          </a:bodyPr>
          <a:lstStyle/>
          <a:p>
            <a:r>
              <a:rPr lang="sl-SI" dirty="0"/>
              <a:t>Svet in </a:t>
            </a:r>
            <a:r>
              <a:rPr lang="sl-SI" dirty="0" err="1"/>
              <a:t>SlovenijaTurizem</a:t>
            </a:r>
            <a:r>
              <a:rPr lang="sl-SI" dirty="0"/>
              <a:t> vstopa v fazo zrelejše rasti</a:t>
            </a:r>
          </a:p>
          <a:p>
            <a:r>
              <a:rPr lang="sl-SI" dirty="0"/>
              <a:t>Poudarek: kakovost, dodana vrednost, trajnost</a:t>
            </a:r>
          </a:p>
          <a:p>
            <a:r>
              <a:rPr lang="sl-SI" dirty="0"/>
              <a:t>Digitalna transformacija kot temelj upravljanja</a:t>
            </a:r>
          </a:p>
        </p:txBody>
      </p:sp>
    </p:spTree>
    <p:extLst>
      <p:ext uri="{BB962C8B-B14F-4D97-AF65-F5344CB8AC3E}">
        <p14:creationId xmlns:p14="http://schemas.microsoft.com/office/powerpoint/2010/main" val="29690990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Stari Rimljani </a:t>
            </a:r>
          </a:p>
          <a:p>
            <a:r>
              <a:rPr lang="sl-SI" dirty="0"/>
              <a:t>Zaradi mrzlih zim v Rimu so patriciji redno hodili prezimovat na svoje latifundije na Sicilijo, kasneje tudi na sredozemske obale severne Afrike</a:t>
            </a:r>
          </a:p>
          <a:p>
            <a:endParaRPr lang="sl-SI" dirty="0"/>
          </a:p>
          <a:p>
            <a:r>
              <a:rPr lang="sl-SI" dirty="0"/>
              <a:t>Rimljani so si ogledovali kulturne in zgodovinske spomenike Grčije, potovali so na Egejske otoke, v Palestino in Egipt</a:t>
            </a:r>
          </a:p>
          <a:p>
            <a:pPr marL="0" indent="0">
              <a:buNone/>
            </a:pPr>
            <a:endParaRPr lang="sl-SI" dirty="0"/>
          </a:p>
        </p:txBody>
      </p:sp>
    </p:spTree>
    <p:extLst>
      <p:ext uri="{BB962C8B-B14F-4D97-AF65-F5344CB8AC3E}">
        <p14:creationId xmlns:p14="http://schemas.microsoft.com/office/powerpoint/2010/main" val="1603209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normAutofit lnSpcReduction="10000"/>
          </a:bodyPr>
          <a:lstStyle/>
          <a:p>
            <a:pPr marL="0" indent="0">
              <a:buNone/>
            </a:pPr>
            <a:r>
              <a:rPr lang="sl-SI" b="1" dirty="0"/>
              <a:t>Srednji vek</a:t>
            </a:r>
          </a:p>
          <a:p>
            <a:r>
              <a:rPr lang="sl-SI" dirty="0"/>
              <a:t>Nekdanji rimski imperij je razpadel na večje število majhnih fevdalnih posesti, med katerimi so bile mnoge meje in tudi neprestani spopadi in vojne</a:t>
            </a:r>
          </a:p>
          <a:p>
            <a:endParaRPr lang="sl-SI" dirty="0"/>
          </a:p>
          <a:p>
            <a:r>
              <a:rPr lang="sl-SI" dirty="0"/>
              <a:t>Starih rimskih cest niso vzdrževali, zato so propadale, promet je bil mogoč le peš in na konjih</a:t>
            </a:r>
          </a:p>
          <a:p>
            <a:endParaRPr lang="sl-SI" dirty="0"/>
          </a:p>
          <a:p>
            <a:r>
              <a:rPr lang="sl-SI" dirty="0"/>
              <a:t>Zaradi fevdalnih posesti in številnih državic je bilo gospodarstvo razdrobljeno in nepovezano, življenjski standard je izredno </a:t>
            </a:r>
            <a:r>
              <a:rPr lang="sl-SI" dirty="0" err="1"/>
              <a:t>nazadovaL</a:t>
            </a:r>
            <a:endParaRPr lang="sl-SI" dirty="0"/>
          </a:p>
        </p:txBody>
      </p:sp>
    </p:spTree>
    <p:extLst>
      <p:ext uri="{BB962C8B-B14F-4D97-AF65-F5344CB8AC3E}">
        <p14:creationId xmlns:p14="http://schemas.microsoft.com/office/powerpoint/2010/main" val="1041601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normAutofit/>
          </a:bodyPr>
          <a:lstStyle/>
          <a:p>
            <a:pPr marL="0" indent="0">
              <a:buNone/>
            </a:pPr>
            <a:r>
              <a:rPr lang="sl-SI" b="1" dirty="0"/>
              <a:t>Srednji vek</a:t>
            </a:r>
          </a:p>
          <a:p>
            <a:r>
              <a:rPr lang="sl-SI" dirty="0"/>
              <a:t>Ljudje se niso zanimali za naravno okolje. Osnovne razlage o naravnih pojavih so temeljile na delih Aristotela, zato se jim je naravne pojave zdelo nepotrebno opazovati</a:t>
            </a:r>
          </a:p>
          <a:p>
            <a:endParaRPr lang="sl-SI" dirty="0"/>
          </a:p>
          <a:p>
            <a:r>
              <a:rPr lang="sl-SI" dirty="0"/>
              <a:t>Vse to je doseglo svoj vrh v času Tomaža </a:t>
            </a:r>
            <a:r>
              <a:rPr lang="sl-SI" dirty="0" err="1"/>
              <a:t>Akvinskega</a:t>
            </a:r>
            <a:r>
              <a:rPr lang="sl-SI" dirty="0"/>
              <a:t>, ko sta v mišljenju predvsem prevladala dogmatika in misticizem, ki sta dosegla višek v času inkvizicije</a:t>
            </a:r>
          </a:p>
        </p:txBody>
      </p:sp>
      <p:pic>
        <p:nvPicPr>
          <p:cNvPr id="4" name="Slika 3">
            <a:extLst>
              <a:ext uri="{FF2B5EF4-FFF2-40B4-BE49-F238E27FC236}">
                <a16:creationId xmlns:a16="http://schemas.microsoft.com/office/drawing/2014/main" id="{B433D12F-96BD-4AE8-A6F2-46DBA221D66F}"/>
              </a:ext>
            </a:extLst>
          </p:cNvPr>
          <p:cNvPicPr>
            <a:picLocks noChangeAspect="1"/>
          </p:cNvPicPr>
          <p:nvPr/>
        </p:nvPicPr>
        <p:blipFill>
          <a:blip r:embed="rId2"/>
          <a:stretch>
            <a:fillRect/>
          </a:stretch>
        </p:blipFill>
        <p:spPr>
          <a:xfrm>
            <a:off x="10652432" y="4950070"/>
            <a:ext cx="1402736" cy="1816125"/>
          </a:xfrm>
          <a:prstGeom prst="rect">
            <a:avLst/>
          </a:prstGeom>
        </p:spPr>
      </p:pic>
    </p:spTree>
    <p:extLst>
      <p:ext uri="{BB962C8B-B14F-4D97-AF65-F5344CB8AC3E}">
        <p14:creationId xmlns:p14="http://schemas.microsoft.com/office/powerpoint/2010/main" val="342051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normAutofit/>
          </a:bodyPr>
          <a:lstStyle/>
          <a:p>
            <a:pPr marL="0" indent="0">
              <a:buNone/>
            </a:pPr>
            <a:r>
              <a:rPr lang="sl-SI" b="1" dirty="0"/>
              <a:t>Srednji vek</a:t>
            </a:r>
          </a:p>
          <a:p>
            <a:r>
              <a:rPr lang="sl-SI" dirty="0"/>
              <a:t>„Turizem“ je nazadoval; ostala so le redka in nujna potovanja trgovcev in poštnih slov</a:t>
            </a:r>
          </a:p>
          <a:p>
            <a:endParaRPr lang="sl-SI" dirty="0"/>
          </a:p>
          <a:p>
            <a:r>
              <a:rPr lang="sl-SI" dirty="0"/>
              <a:t>Potovanj z motivi počitka, zdravja in kulture ni bilo več. Edina oblika "turizma" je ostalo romarstvo. Pri tem pa skoraj ni bilo omejitve</a:t>
            </a:r>
          </a:p>
          <a:p>
            <a:endParaRPr lang="sl-SI" dirty="0"/>
          </a:p>
          <a:p>
            <a:r>
              <a:rPr lang="sl-SI" dirty="0"/>
              <a:t>Ljudje so romali iz naših krajev v zelo oddaljene kraje, kljub slabim pogojem za potovanje.</a:t>
            </a:r>
          </a:p>
          <a:p>
            <a:endParaRPr lang="sl-SI" dirty="0"/>
          </a:p>
        </p:txBody>
      </p:sp>
      <p:pic>
        <p:nvPicPr>
          <p:cNvPr id="4" name="Slika 3">
            <a:extLst>
              <a:ext uri="{FF2B5EF4-FFF2-40B4-BE49-F238E27FC236}">
                <a16:creationId xmlns:a16="http://schemas.microsoft.com/office/drawing/2014/main" id="{B433D12F-96BD-4AE8-A6F2-46DBA221D66F}"/>
              </a:ext>
            </a:extLst>
          </p:cNvPr>
          <p:cNvPicPr>
            <a:picLocks noChangeAspect="1"/>
          </p:cNvPicPr>
          <p:nvPr/>
        </p:nvPicPr>
        <p:blipFill>
          <a:blip r:embed="rId2"/>
          <a:stretch>
            <a:fillRect/>
          </a:stretch>
        </p:blipFill>
        <p:spPr>
          <a:xfrm>
            <a:off x="10652432" y="4950070"/>
            <a:ext cx="1402736" cy="1816125"/>
          </a:xfrm>
          <a:prstGeom prst="rect">
            <a:avLst/>
          </a:prstGeom>
        </p:spPr>
      </p:pic>
    </p:spTree>
    <p:extLst>
      <p:ext uri="{BB962C8B-B14F-4D97-AF65-F5344CB8AC3E}">
        <p14:creationId xmlns:p14="http://schemas.microsoft.com/office/powerpoint/2010/main" val="35171455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Renesansa (sredina 14. st. do začetka 16. st.)</a:t>
            </a:r>
          </a:p>
          <a:p>
            <a:r>
              <a:rPr lang="sl-SI" dirty="0"/>
              <a:t>izbrani sloji so pokazali zanimanje za preteklost in za kulturno dediščino</a:t>
            </a:r>
          </a:p>
          <a:p>
            <a:endParaRPr lang="sl-SI" dirty="0"/>
          </a:p>
          <a:p>
            <a:r>
              <a:rPr lang="sl-SI" dirty="0"/>
              <a:t>središče kulturnega sveta je postala Italija kot dežela, od koder izvira evropska kultura; znanstveniki in umetniki so potovali iz dežel severne Evrope v Italijo; ker so med potjo morali prekoračiti Alpe, izvirajo iz tega časa prvi opisi in slike alpske pokrajine</a:t>
            </a:r>
          </a:p>
        </p:txBody>
      </p:sp>
    </p:spTree>
    <p:extLst>
      <p:ext uri="{BB962C8B-B14F-4D97-AF65-F5344CB8AC3E}">
        <p14:creationId xmlns:p14="http://schemas.microsoft.com/office/powerpoint/2010/main" val="19258167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sl-SI" b="1" dirty="0"/>
              <a:t>Renesansa (sredina 14. st. do začetka 16. st.)</a:t>
            </a:r>
          </a:p>
          <a:p>
            <a:endParaRPr lang="sl-SI" dirty="0"/>
          </a:p>
          <a:p>
            <a:r>
              <a:rPr lang="sl-SI" b="1" dirty="0">
                <a:solidFill>
                  <a:srgbClr val="7030A0"/>
                </a:solidFill>
              </a:rPr>
              <a:t>Grand </a:t>
            </a:r>
            <a:r>
              <a:rPr lang="sl-SI" b="1" dirty="0" err="1">
                <a:solidFill>
                  <a:srgbClr val="7030A0"/>
                </a:solidFill>
              </a:rPr>
              <a:t>Tour</a:t>
            </a:r>
            <a:r>
              <a:rPr lang="sl-SI" b="1" dirty="0">
                <a:solidFill>
                  <a:srgbClr val="7030A0"/>
                </a:solidFill>
              </a:rPr>
              <a:t>:  </a:t>
            </a:r>
            <a:r>
              <a:rPr lang="sl-SI" dirty="0"/>
              <a:t>mladi ljudje plemiškega so hodili na daljša potovanja zaradi poznavanja življenjskih navad, kulture in sklepanja poznanstev v tujini</a:t>
            </a:r>
          </a:p>
          <a:p>
            <a:endParaRPr lang="sl-SI" dirty="0"/>
          </a:p>
          <a:p>
            <a:r>
              <a:rPr lang="sl-SI" dirty="0"/>
              <a:t>Pojav zastopstev ladijskih družb</a:t>
            </a:r>
          </a:p>
          <a:p>
            <a:endParaRPr lang="sl-SI" dirty="0"/>
          </a:p>
        </p:txBody>
      </p:sp>
      <p:pic>
        <p:nvPicPr>
          <p:cNvPr id="4" name="Slika 3">
            <a:extLst>
              <a:ext uri="{FF2B5EF4-FFF2-40B4-BE49-F238E27FC236}">
                <a16:creationId xmlns:a16="http://schemas.microsoft.com/office/drawing/2014/main" id="{1523D1A3-F374-421A-8D84-CE86CD5DC02A}"/>
              </a:ext>
            </a:extLst>
          </p:cNvPr>
          <p:cNvPicPr>
            <a:picLocks noChangeAspect="1"/>
          </p:cNvPicPr>
          <p:nvPr/>
        </p:nvPicPr>
        <p:blipFill>
          <a:blip r:embed="rId2"/>
          <a:stretch>
            <a:fillRect/>
          </a:stretch>
        </p:blipFill>
        <p:spPr>
          <a:xfrm>
            <a:off x="7851275" y="4185619"/>
            <a:ext cx="3206774" cy="2408129"/>
          </a:xfrm>
          <a:prstGeom prst="rect">
            <a:avLst/>
          </a:prstGeom>
        </p:spPr>
      </p:pic>
    </p:spTree>
    <p:extLst>
      <p:ext uri="{BB962C8B-B14F-4D97-AF65-F5344CB8AC3E}">
        <p14:creationId xmlns:p14="http://schemas.microsoft.com/office/powerpoint/2010/main" val="3328772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a:xfrm>
            <a:off x="838200" y="1825625"/>
            <a:ext cx="9333461" cy="4351338"/>
          </a:xfrm>
        </p:spPr>
        <p:txBody>
          <a:bodyPr/>
          <a:lstStyle/>
          <a:p>
            <a:pPr marL="0" indent="0">
              <a:buNone/>
            </a:pPr>
            <a:r>
              <a:rPr lang="sl-SI" b="1" dirty="0"/>
              <a:t>Renesansa (sredina 14. st. do začetka 16. st.)</a:t>
            </a:r>
          </a:p>
          <a:p>
            <a:r>
              <a:rPr lang="sl-SI" dirty="0"/>
              <a:t>Pojav zastopstev ladijskih družb</a:t>
            </a:r>
          </a:p>
          <a:p>
            <a:endParaRPr lang="sl-SI" dirty="0"/>
          </a:p>
          <a:p>
            <a:r>
              <a:rPr lang="sl-SI" dirty="0"/>
              <a:t>1630: </a:t>
            </a:r>
            <a:r>
              <a:rPr lang="sl-SI" dirty="0" err="1"/>
              <a:t>Théophraste</a:t>
            </a:r>
            <a:r>
              <a:rPr lang="sl-SI" dirty="0"/>
              <a:t> </a:t>
            </a:r>
            <a:r>
              <a:rPr lang="sl-SI" dirty="0" err="1"/>
              <a:t>Renaudot</a:t>
            </a:r>
            <a:r>
              <a:rPr lang="sl-SI" dirty="0"/>
              <a:t>, ustanovitelj </a:t>
            </a:r>
            <a:r>
              <a:rPr lang="sl-SI" dirty="0" err="1"/>
              <a:t>Gazette</a:t>
            </a:r>
            <a:r>
              <a:rPr lang="sl-SI" dirty="0"/>
              <a:t> de France in  </a:t>
            </a:r>
            <a:r>
              <a:rPr lang="sl-SI" dirty="0" err="1"/>
              <a:t>Bureau</a:t>
            </a:r>
            <a:r>
              <a:rPr lang="sl-SI" dirty="0"/>
              <a:t> </a:t>
            </a:r>
            <a:r>
              <a:rPr lang="sl-SI" dirty="0" err="1"/>
              <a:t>d'adresses</a:t>
            </a:r>
            <a:r>
              <a:rPr lang="sl-SI" dirty="0"/>
              <a:t> </a:t>
            </a:r>
            <a:r>
              <a:rPr lang="sl-SI" dirty="0" err="1"/>
              <a:t>Coq</a:t>
            </a:r>
            <a:r>
              <a:rPr lang="sl-SI" dirty="0"/>
              <a:t> </a:t>
            </a:r>
            <a:r>
              <a:rPr lang="sl-SI" dirty="0" err="1"/>
              <a:t>d‘or</a:t>
            </a:r>
            <a:r>
              <a:rPr lang="sl-SI" dirty="0"/>
              <a:t> (informacijski urad)</a:t>
            </a:r>
          </a:p>
          <a:p>
            <a:r>
              <a:rPr lang="sl-SI" dirty="0" err="1"/>
              <a:t>Renaudot</a:t>
            </a:r>
            <a:r>
              <a:rPr lang="sl-SI" dirty="0"/>
              <a:t> je zbiral interesente za potovanja, jim preskrbel prevozna sredstva in prenočišče; bil je torej pravi posrednik</a:t>
            </a:r>
          </a:p>
          <a:p>
            <a:r>
              <a:rPr lang="sl-SI" dirty="0"/>
              <a:t>Biro je razpadel l. 1656, ko je lastnik umrl</a:t>
            </a:r>
          </a:p>
        </p:txBody>
      </p:sp>
      <p:pic>
        <p:nvPicPr>
          <p:cNvPr id="4" name="Slika 3">
            <a:extLst>
              <a:ext uri="{FF2B5EF4-FFF2-40B4-BE49-F238E27FC236}">
                <a16:creationId xmlns:a16="http://schemas.microsoft.com/office/drawing/2014/main" id="{844E7D53-CBA2-43C6-BA3B-155211EF1A03}"/>
              </a:ext>
            </a:extLst>
          </p:cNvPr>
          <p:cNvPicPr>
            <a:picLocks noChangeAspect="1"/>
          </p:cNvPicPr>
          <p:nvPr/>
        </p:nvPicPr>
        <p:blipFill>
          <a:blip r:embed="rId2"/>
          <a:stretch>
            <a:fillRect/>
          </a:stretch>
        </p:blipFill>
        <p:spPr>
          <a:xfrm>
            <a:off x="10022192" y="3913371"/>
            <a:ext cx="1805558" cy="2703731"/>
          </a:xfrm>
          <a:prstGeom prst="rect">
            <a:avLst/>
          </a:prstGeom>
        </p:spPr>
      </p:pic>
    </p:spTree>
    <p:extLst>
      <p:ext uri="{BB962C8B-B14F-4D97-AF65-F5344CB8AC3E}">
        <p14:creationId xmlns:p14="http://schemas.microsoft.com/office/powerpoint/2010/main" val="39834074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pl-PL" b="1" dirty="0"/>
              <a:t>Prosvetljenstvo (od začetka 18. st.)</a:t>
            </a:r>
          </a:p>
          <a:p>
            <a:pPr marL="0" indent="0">
              <a:buNone/>
            </a:pPr>
            <a:endParaRPr lang="pl-PL" b="1" dirty="0"/>
          </a:p>
          <a:p>
            <a:r>
              <a:rPr lang="sl-SI" dirty="0"/>
              <a:t>čas pomembnih iznajdb, npr. parnega stroja (J. Watt leta 1769), parnika (R. </a:t>
            </a:r>
            <a:r>
              <a:rPr lang="sl-SI" dirty="0" err="1"/>
              <a:t>Fulton</a:t>
            </a:r>
            <a:r>
              <a:rPr lang="sl-SI" dirty="0"/>
              <a:t> leta 1803) in lokomotive (G. Stephenson leta 1814)</a:t>
            </a:r>
          </a:p>
          <a:p>
            <a:endParaRPr lang="sl-SI" dirty="0"/>
          </a:p>
          <a:p>
            <a:r>
              <a:rPr lang="sl-SI" dirty="0"/>
              <a:t>S tem je bila odprta pot industriji in modernemu prometu</a:t>
            </a:r>
          </a:p>
          <a:p>
            <a:endParaRPr lang="sl-SI" dirty="0"/>
          </a:p>
          <a:p>
            <a:r>
              <a:rPr lang="sl-SI" dirty="0"/>
              <a:t>konec nekdanjega misticizma; pokazalo se je izredno zanimanje za naravoslovne dejavnosti</a:t>
            </a:r>
          </a:p>
          <a:p>
            <a:pPr marL="0" indent="0">
              <a:buNone/>
            </a:pPr>
            <a:endParaRPr lang="sl-SI" dirty="0"/>
          </a:p>
        </p:txBody>
      </p:sp>
    </p:spTree>
    <p:extLst>
      <p:ext uri="{BB962C8B-B14F-4D97-AF65-F5344CB8AC3E}">
        <p14:creationId xmlns:p14="http://schemas.microsoft.com/office/powerpoint/2010/main" val="12286268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pl-PL" b="1" dirty="0"/>
              <a:t>Prosvetljenstvo (od začetka 18. st.)</a:t>
            </a:r>
          </a:p>
          <a:p>
            <a:r>
              <a:rPr lang="sl-SI" dirty="0"/>
              <a:t>vrsta naravoslovcev in literatov je v tem času popularizirala Alpe: A von </a:t>
            </a:r>
            <a:r>
              <a:rPr lang="sl-SI" dirty="0" err="1"/>
              <a:t>Haller</a:t>
            </a:r>
            <a:r>
              <a:rPr lang="sl-SI" dirty="0"/>
              <a:t> (prva pesnitev o Alpah, J.J. Rousseau (</a:t>
            </a:r>
            <a:r>
              <a:rPr lang="sl-SI" dirty="0" err="1"/>
              <a:t>Retour</a:t>
            </a:r>
            <a:r>
              <a:rPr lang="sl-SI" dirty="0"/>
              <a:t> a la nature), F.R. Chateaubriand, Stendhal, G. Sand, lord Byron (</a:t>
            </a:r>
            <a:r>
              <a:rPr lang="sl-SI" dirty="0" err="1"/>
              <a:t>The</a:t>
            </a:r>
            <a:r>
              <a:rPr lang="sl-SI" dirty="0"/>
              <a:t> </a:t>
            </a:r>
            <a:r>
              <a:rPr lang="sl-SI" dirty="0" err="1"/>
              <a:t>prisoner</a:t>
            </a:r>
            <a:r>
              <a:rPr lang="sl-SI" dirty="0"/>
              <a:t> </a:t>
            </a:r>
            <a:r>
              <a:rPr lang="sl-SI" dirty="0" err="1"/>
              <a:t>of</a:t>
            </a:r>
            <a:r>
              <a:rPr lang="sl-SI" dirty="0"/>
              <a:t> </a:t>
            </a:r>
            <a:r>
              <a:rPr lang="sl-SI" dirty="0" err="1"/>
              <a:t>Chillon</a:t>
            </a:r>
            <a:r>
              <a:rPr lang="sl-SI" dirty="0"/>
              <a:t>), H. Balzac, P. B. </a:t>
            </a:r>
            <a:r>
              <a:rPr lang="sl-SI" dirty="0" err="1"/>
              <a:t>Shelley</a:t>
            </a:r>
            <a:r>
              <a:rPr lang="sl-SI" dirty="0"/>
              <a:t> in še veliko drugih</a:t>
            </a:r>
          </a:p>
          <a:p>
            <a:r>
              <a:rPr lang="sl-SI" b="1" dirty="0" err="1"/>
              <a:t>Cox</a:t>
            </a:r>
            <a:r>
              <a:rPr lang="sl-SI" b="1" dirty="0"/>
              <a:t> </a:t>
            </a:r>
            <a:r>
              <a:rPr lang="sl-SI" b="1" dirty="0" err="1"/>
              <a:t>and</a:t>
            </a:r>
            <a:r>
              <a:rPr lang="sl-SI" b="1" dirty="0"/>
              <a:t> </a:t>
            </a:r>
            <a:r>
              <a:rPr lang="sl-SI" b="1" dirty="0" err="1"/>
              <a:t>Kings</a:t>
            </a:r>
            <a:r>
              <a:rPr lang="sl-SI" b="1" dirty="0"/>
              <a:t> (1758</a:t>
            </a:r>
            <a:r>
              <a:rPr lang="sl-SI" dirty="0"/>
              <a:t>) - Najstarejša agencija na svetu (</a:t>
            </a:r>
            <a:r>
              <a:rPr lang="sl-SI" dirty="0" err="1"/>
              <a:t>Military</a:t>
            </a:r>
            <a:r>
              <a:rPr lang="sl-SI" dirty="0"/>
              <a:t> Agent) za oskrbo britanske vojske, ki jo je ustanovil Richard </a:t>
            </a:r>
            <a:r>
              <a:rPr lang="sl-SI" dirty="0" err="1"/>
              <a:t>Cox</a:t>
            </a:r>
            <a:endParaRPr lang="sl-SI" dirty="0"/>
          </a:p>
          <a:p>
            <a:pPr marL="0" indent="0">
              <a:buNone/>
            </a:pPr>
            <a:endParaRPr lang="sl-SI" dirty="0"/>
          </a:p>
          <a:p>
            <a:r>
              <a:rPr lang="sl-SI" dirty="0"/>
              <a:t>V 19. st. se je združila s </a:t>
            </a:r>
            <a:r>
              <a:rPr lang="sl-SI" dirty="0" err="1"/>
              <a:t>Henry‘s</a:t>
            </a:r>
            <a:r>
              <a:rPr lang="sl-SI" dirty="0"/>
              <a:t> King agencijo</a:t>
            </a:r>
          </a:p>
          <a:p>
            <a:endParaRPr lang="sl-SI" dirty="0"/>
          </a:p>
          <a:p>
            <a:endParaRPr lang="sl-SI" dirty="0"/>
          </a:p>
          <a:p>
            <a:pPr marL="0" indent="0">
              <a:buNone/>
            </a:pPr>
            <a:endParaRPr lang="sl-SI" dirty="0"/>
          </a:p>
        </p:txBody>
      </p:sp>
      <p:pic>
        <p:nvPicPr>
          <p:cNvPr id="4" name="Slika 3">
            <a:extLst>
              <a:ext uri="{FF2B5EF4-FFF2-40B4-BE49-F238E27FC236}">
                <a16:creationId xmlns:a16="http://schemas.microsoft.com/office/drawing/2014/main" id="{A890B418-586F-4B27-87B4-FBB731CFD4CC}"/>
              </a:ext>
            </a:extLst>
          </p:cNvPr>
          <p:cNvPicPr>
            <a:picLocks noChangeAspect="1"/>
          </p:cNvPicPr>
          <p:nvPr/>
        </p:nvPicPr>
        <p:blipFill>
          <a:blip r:embed="rId2"/>
          <a:stretch>
            <a:fillRect/>
          </a:stretch>
        </p:blipFill>
        <p:spPr>
          <a:xfrm>
            <a:off x="8554916" y="5034929"/>
            <a:ext cx="3048896" cy="1710051"/>
          </a:xfrm>
          <a:prstGeom prst="rect">
            <a:avLst/>
          </a:prstGeom>
        </p:spPr>
      </p:pic>
    </p:spTree>
    <p:extLst>
      <p:ext uri="{BB962C8B-B14F-4D97-AF65-F5344CB8AC3E}">
        <p14:creationId xmlns:p14="http://schemas.microsoft.com/office/powerpoint/2010/main" val="2753889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pl-PL" b="1" dirty="0"/>
              <a:t>Prosvetljenstvo (od začetka 18. st.)</a:t>
            </a:r>
          </a:p>
          <a:p>
            <a:pPr marL="0" indent="0">
              <a:buNone/>
            </a:pPr>
            <a:endParaRPr lang="pl-PL" b="1" dirty="0"/>
          </a:p>
          <a:p>
            <a:r>
              <a:rPr lang="sl-SI" b="1" dirty="0"/>
              <a:t>Izseljeniški uradi </a:t>
            </a:r>
            <a:r>
              <a:rPr lang="sl-SI" dirty="0"/>
              <a:t>- v državah Zahodne Evrope nastali številni izseljeniški uradi, ki so imeli za cilj pospeševati izseljevanje iz Evrope v Severno Ameriko in pri tem posredovati pretežno prostor na ladjah za plovbo preko Atlantika;</a:t>
            </a:r>
          </a:p>
          <a:p>
            <a:r>
              <a:rPr lang="sl-SI" dirty="0"/>
              <a:t>pri njih je nastal izraz </a:t>
            </a:r>
            <a:r>
              <a:rPr lang="sl-SI" b="1" dirty="0">
                <a:solidFill>
                  <a:srgbClr val="7030A0"/>
                </a:solidFill>
              </a:rPr>
              <a:t>"</a:t>
            </a:r>
            <a:r>
              <a:rPr lang="sl-SI" b="1" dirty="0" err="1">
                <a:solidFill>
                  <a:srgbClr val="7030A0"/>
                </a:solidFill>
              </a:rPr>
              <a:t>booking</a:t>
            </a:r>
            <a:r>
              <a:rPr lang="sl-SI" b="1" dirty="0">
                <a:solidFill>
                  <a:srgbClr val="7030A0"/>
                </a:solidFill>
              </a:rPr>
              <a:t>"</a:t>
            </a:r>
          </a:p>
          <a:p>
            <a:endParaRPr lang="sl-SI" dirty="0"/>
          </a:p>
        </p:txBody>
      </p:sp>
    </p:spTree>
    <p:extLst>
      <p:ext uri="{BB962C8B-B14F-4D97-AF65-F5344CB8AC3E}">
        <p14:creationId xmlns:p14="http://schemas.microsoft.com/office/powerpoint/2010/main" val="2559732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4AF819-98BD-480A-8884-D6A317CD4AC2}"/>
              </a:ext>
            </a:extLst>
          </p:cNvPr>
          <p:cNvSpPr>
            <a:spLocks noGrp="1"/>
          </p:cNvSpPr>
          <p:nvPr>
            <p:ph type="title"/>
          </p:nvPr>
        </p:nvSpPr>
        <p:spPr/>
        <p:txBody>
          <a:bodyPr/>
          <a:lstStyle/>
          <a:p>
            <a:r>
              <a:rPr lang="sl-SI" b="1" dirty="0">
                <a:solidFill>
                  <a:srgbClr val="7030A0"/>
                </a:solidFill>
              </a:rPr>
              <a:t>Svetovni turizem v 2025 – splošni razvoj</a:t>
            </a:r>
          </a:p>
        </p:txBody>
      </p:sp>
      <p:sp>
        <p:nvSpPr>
          <p:cNvPr id="3" name="Označba mesta vsebine 2">
            <a:extLst>
              <a:ext uri="{FF2B5EF4-FFF2-40B4-BE49-F238E27FC236}">
                <a16:creationId xmlns:a16="http://schemas.microsoft.com/office/drawing/2014/main" id="{DEFA62C5-3677-45C5-A121-F6DE5B64B7D4}"/>
              </a:ext>
            </a:extLst>
          </p:cNvPr>
          <p:cNvSpPr>
            <a:spLocks noGrp="1"/>
          </p:cNvSpPr>
          <p:nvPr>
            <p:ph idx="1"/>
          </p:nvPr>
        </p:nvSpPr>
        <p:spPr/>
        <p:txBody>
          <a:bodyPr>
            <a:normAutofit/>
          </a:bodyPr>
          <a:lstStyle/>
          <a:p>
            <a:endParaRPr lang="sl-SI" dirty="0"/>
          </a:p>
          <a:p>
            <a:r>
              <a:rPr lang="sl-SI" dirty="0"/>
              <a:t>Nadaljevanje rasti mednarodnih potovanj</a:t>
            </a:r>
          </a:p>
          <a:p>
            <a:r>
              <a:rPr lang="sl-SI" dirty="0"/>
              <a:t>Stabilizacija povpraševanja po </a:t>
            </a:r>
            <a:r>
              <a:rPr lang="sl-SI" dirty="0" err="1"/>
              <a:t>postpandemičnem</a:t>
            </a:r>
            <a:r>
              <a:rPr lang="sl-SI" dirty="0"/>
              <a:t> obdobju</a:t>
            </a:r>
          </a:p>
          <a:p>
            <a:r>
              <a:rPr lang="sl-SI" dirty="0"/>
              <a:t>Večja previdnost potnikov in poudarek na fleksibilnosti</a:t>
            </a:r>
          </a:p>
          <a:p>
            <a:r>
              <a:rPr lang="sl-SI" dirty="0"/>
              <a:t>Razlikovanje med cenovno občutljivimi in </a:t>
            </a:r>
            <a:r>
              <a:rPr lang="sl-SI" dirty="0" err="1"/>
              <a:t>premium</a:t>
            </a:r>
            <a:r>
              <a:rPr lang="sl-SI" dirty="0"/>
              <a:t> segmenti</a:t>
            </a:r>
          </a:p>
        </p:txBody>
      </p:sp>
    </p:spTree>
    <p:extLst>
      <p:ext uri="{BB962C8B-B14F-4D97-AF65-F5344CB8AC3E}">
        <p14:creationId xmlns:p14="http://schemas.microsoft.com/office/powerpoint/2010/main" val="13348375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5233094-40C5-4817-B795-BD19AD7F36E7}"/>
              </a:ext>
            </a:extLst>
          </p:cNvPr>
          <p:cNvSpPr>
            <a:spLocks noGrp="1"/>
          </p:cNvSpPr>
          <p:nvPr>
            <p:ph type="title"/>
          </p:nvPr>
        </p:nvSpPr>
        <p:spPr/>
        <p:txBody>
          <a:bodyPr>
            <a:normAutofit fontScale="90000"/>
          </a:bodyPr>
          <a:lstStyle/>
          <a:p>
            <a:r>
              <a:rPr lang="sv-SE" b="1" dirty="0">
                <a:solidFill>
                  <a:srgbClr val="7030A0"/>
                </a:solidFill>
              </a:rPr>
              <a:t>Zgodovinski pregled razvoja turističnih</a:t>
            </a:r>
            <a:br>
              <a:rPr lang="sv-SE" b="1" dirty="0">
                <a:solidFill>
                  <a:srgbClr val="7030A0"/>
                </a:solidFill>
              </a:rPr>
            </a:br>
            <a:r>
              <a:rPr lang="sv-SE" b="1" dirty="0">
                <a:solidFill>
                  <a:srgbClr val="7030A0"/>
                </a:solidFill>
              </a:rPr>
              <a:t> agencij</a:t>
            </a:r>
            <a:br>
              <a:rPr lang="sv-SE" dirty="0"/>
            </a:br>
            <a:endParaRPr lang="sl-SI" dirty="0"/>
          </a:p>
        </p:txBody>
      </p:sp>
      <p:sp>
        <p:nvSpPr>
          <p:cNvPr id="3" name="Označba mesta vsebine 2">
            <a:extLst>
              <a:ext uri="{FF2B5EF4-FFF2-40B4-BE49-F238E27FC236}">
                <a16:creationId xmlns:a16="http://schemas.microsoft.com/office/drawing/2014/main" id="{F9FF3CA0-711E-420B-8299-02E68C7085A6}"/>
              </a:ext>
            </a:extLst>
          </p:cNvPr>
          <p:cNvSpPr>
            <a:spLocks noGrp="1"/>
          </p:cNvSpPr>
          <p:nvPr>
            <p:ph idx="1"/>
          </p:nvPr>
        </p:nvSpPr>
        <p:spPr/>
        <p:txBody>
          <a:bodyPr/>
          <a:lstStyle/>
          <a:p>
            <a:pPr marL="0" indent="0">
              <a:buNone/>
            </a:pPr>
            <a:r>
              <a:rPr lang="pl-PL" b="1" dirty="0"/>
              <a:t>Prosvetljenstvo v Sloveniji:</a:t>
            </a:r>
          </a:p>
          <a:p>
            <a:r>
              <a:rPr lang="sl-SI" dirty="0"/>
              <a:t>pri nas je bilo v začetku 19. stol. večinoma omejeno na pesnike in pisatelje okrog Žige Zoisa; najpomembnejši med njimi je bil Valentin Vodnik;</a:t>
            </a:r>
          </a:p>
          <a:p>
            <a:r>
              <a:rPr lang="sl-SI" dirty="0"/>
              <a:t>leta 1777 vzpon "štirih srčnih mož" iz Bohinja na Triglav. </a:t>
            </a:r>
          </a:p>
          <a:p>
            <a:endParaRPr lang="sl-SI" dirty="0"/>
          </a:p>
        </p:txBody>
      </p:sp>
      <p:pic>
        <p:nvPicPr>
          <p:cNvPr id="4" name="Slika 3">
            <a:extLst>
              <a:ext uri="{FF2B5EF4-FFF2-40B4-BE49-F238E27FC236}">
                <a16:creationId xmlns:a16="http://schemas.microsoft.com/office/drawing/2014/main" id="{94F21BD1-4A6A-4571-861C-95EBCE2BCD0D}"/>
              </a:ext>
            </a:extLst>
          </p:cNvPr>
          <p:cNvPicPr>
            <a:picLocks noChangeAspect="1"/>
          </p:cNvPicPr>
          <p:nvPr/>
        </p:nvPicPr>
        <p:blipFill>
          <a:blip r:embed="rId2"/>
          <a:stretch>
            <a:fillRect/>
          </a:stretch>
        </p:blipFill>
        <p:spPr>
          <a:xfrm>
            <a:off x="8546123" y="4363986"/>
            <a:ext cx="3303854" cy="2180745"/>
          </a:xfrm>
          <a:prstGeom prst="rect">
            <a:avLst/>
          </a:prstGeom>
        </p:spPr>
      </p:pic>
    </p:spTree>
    <p:extLst>
      <p:ext uri="{BB962C8B-B14F-4D97-AF65-F5344CB8AC3E}">
        <p14:creationId xmlns:p14="http://schemas.microsoft.com/office/powerpoint/2010/main" val="2245257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2492330" y="404664"/>
            <a:ext cx="6749752" cy="1143000"/>
          </a:xfrm>
          <a:prstGeom prst="rect">
            <a:avLst/>
          </a:prstGeom>
        </p:spPr>
        <p:txBody>
          <a:bodyPr vert="horz" lIns="0" rIns="0" bIns="0" anchor="b">
            <a:no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32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Thomas Cook (1808-1892</a:t>
            </a:r>
            <a:r>
              <a:rPr kumimoji="0" lang="sl-SI" sz="36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a:t>
            </a:r>
          </a:p>
        </p:txBody>
      </p:sp>
      <p:sp>
        <p:nvSpPr>
          <p:cNvPr id="3" name="Označba mesta vsebine 2"/>
          <p:cNvSpPr txBox="1">
            <a:spLocks/>
          </p:cNvSpPr>
          <p:nvPr/>
        </p:nvSpPr>
        <p:spPr>
          <a:xfrm>
            <a:off x="1703512" y="1844824"/>
            <a:ext cx="8028632"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1" i="0" u="none" strike="noStrike" kern="1200" cap="none" spc="0" normalizeH="0" baseline="0" noProof="0" dirty="0">
                <a:ln>
                  <a:noFill/>
                </a:ln>
                <a:solidFill>
                  <a:srgbClr val="7030A0"/>
                </a:solidFill>
                <a:effectLst/>
                <a:uLnTx/>
                <a:uFillTx/>
                <a:latin typeface="Calibri" panose="020F0502020204030204"/>
                <a:ea typeface="+mn-ea"/>
                <a:cs typeface="+mn-cs"/>
              </a:rPr>
              <a:t>prvo potovanje </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skupine 570 ljudi iz kraja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Loughborough</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v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Leicester</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na zborovanje proti alkoholizmu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organiziral je samo prevoz s posebnim vlakom, zato smemo šteti železnico kot neposredni vzrok za nastanek prve turistične agencije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1841 nastanek </a:t>
            </a:r>
            <a:r>
              <a:rPr kumimoji="0" lang="sl-SI" sz="2800" b="1" i="0" u="none" strike="noStrike" kern="1200" cap="none" spc="0" normalizeH="0" baseline="0" noProof="0" dirty="0">
                <a:ln>
                  <a:noFill/>
                </a:ln>
                <a:solidFill>
                  <a:srgbClr val="7030A0"/>
                </a:solidFill>
                <a:effectLst/>
                <a:uLnTx/>
                <a:uFillTx/>
                <a:latin typeface="Calibri" panose="020F0502020204030204"/>
                <a:ea typeface="+mn-ea"/>
                <a:cs typeface="+mn-cs"/>
              </a:rPr>
              <a:t>prve turistične agencije</a:t>
            </a:r>
          </a:p>
        </p:txBody>
      </p:sp>
      <p:pic>
        <p:nvPicPr>
          <p:cNvPr id="4" name="Picture 4" descr="http://d.ibtimes.co.uk/en/full/308531/thomas-cook.jpg"/>
          <p:cNvPicPr>
            <a:picLocks noChangeAspect="1" noChangeArrowheads="1"/>
          </p:cNvPicPr>
          <p:nvPr/>
        </p:nvPicPr>
        <p:blipFill>
          <a:blip r:embed="rId2" cstate="print"/>
          <a:srcRect/>
          <a:stretch>
            <a:fillRect/>
          </a:stretch>
        </p:blipFill>
        <p:spPr bwMode="auto">
          <a:xfrm>
            <a:off x="7824192" y="4919498"/>
            <a:ext cx="2835780" cy="1890520"/>
          </a:xfrm>
          <a:prstGeom prst="rect">
            <a:avLst/>
          </a:prstGeom>
          <a:noFill/>
        </p:spPr>
      </p:pic>
    </p:spTree>
    <p:extLst>
      <p:ext uri="{BB962C8B-B14F-4D97-AF65-F5344CB8AC3E}">
        <p14:creationId xmlns:p14="http://schemas.microsoft.com/office/powerpoint/2010/main" val="30477680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1919536" y="332656"/>
            <a:ext cx="6749752"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Thomas Cook</a:t>
            </a:r>
            <a:endParaRPr kumimoji="0" lang="sl-SI" sz="4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endParaRPr>
          </a:p>
        </p:txBody>
      </p:sp>
      <p:sp>
        <p:nvSpPr>
          <p:cNvPr id="5" name="Označba mesta vsebine 2"/>
          <p:cNvSpPr txBox="1">
            <a:spLocks/>
          </p:cNvSpPr>
          <p:nvPr/>
        </p:nvSpPr>
        <p:spPr>
          <a:xfrm>
            <a:off x="1823298" y="1628800"/>
            <a:ext cx="7153022" cy="438912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povezovanje počitnic s potovanjem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začetnik skupinskih potovanj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prvi uvajal pavšalno potovanje za vse sloje ljudi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propagiral je varčevanje na potovanjih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uvajal je vozno karto potovalnega urada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uvajal je hotelski kupon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uvedel je tiskani itinerarij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zavzemal se je za časopis potovalnih uradov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uvedel je vavčer in potovalne čeke (1870)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2" descr="http://2.bp.blogspot.com/-VLwrCe1l2Wg/Tu42Fx3ZJcI/AAAAAAAAC8s/lFsEHq6UyfY/s640/Cook%2527s+head+office+in+Ludgate+Circus+1873.jpg"/>
          <p:cNvPicPr>
            <a:picLocks noChangeAspect="1" noChangeArrowheads="1"/>
          </p:cNvPicPr>
          <p:nvPr/>
        </p:nvPicPr>
        <p:blipFill>
          <a:blip r:embed="rId2" cstate="print"/>
          <a:srcRect/>
          <a:stretch>
            <a:fillRect/>
          </a:stretch>
        </p:blipFill>
        <p:spPr bwMode="auto">
          <a:xfrm>
            <a:off x="8112225" y="2864591"/>
            <a:ext cx="2555776" cy="3861189"/>
          </a:xfrm>
          <a:prstGeom prst="rect">
            <a:avLst/>
          </a:prstGeom>
          <a:noFill/>
        </p:spPr>
      </p:pic>
    </p:spTree>
    <p:extLst>
      <p:ext uri="{BB962C8B-B14F-4D97-AF65-F5344CB8AC3E}">
        <p14:creationId xmlns:p14="http://schemas.microsoft.com/office/powerpoint/2010/main" val="742404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1631504" y="443805"/>
            <a:ext cx="6749752" cy="595075"/>
          </a:xfrm>
          <a:prstGeom prst="rect">
            <a:avLst/>
          </a:prstGeom>
        </p:spPr>
        <p:txBody>
          <a:bodyPr vert="horz" lIns="0" rIns="0" bIns="0" anchor="b">
            <a:normAutofit lnSpcReduction="1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Thomas Cook</a:t>
            </a:r>
            <a:endParaRPr kumimoji="0" lang="sl-SI" sz="4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endParaRPr>
          </a:p>
        </p:txBody>
      </p:sp>
      <p:sp>
        <p:nvSpPr>
          <p:cNvPr id="7" name="Označba mesta vsebine 2"/>
          <p:cNvSpPr txBox="1">
            <a:spLocks/>
          </p:cNvSpPr>
          <p:nvPr/>
        </p:nvSpPr>
        <p:spPr>
          <a:xfrm>
            <a:off x="1887690" y="2708920"/>
            <a:ext cx="7658720" cy="438912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1851 - obisk svetovne razstave v Londonu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1856 - prvo krožno potovanje zunaj Anglije (Antwerpen-</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Bruxelles</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Koln</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-Frankfurt-Strasbourg-Paris)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1860 - prvo potovanje v Švico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1864 - preseli Cook svoje podjetje v London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1864 - obisk svetovne razstave v Parizu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1869 - prvo potovanje v Palestino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1870 - prvo potovanje v Egipt in z lastno ladjo po Nilu</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1872 - prvo skupinsko potovanje z ladjo okrog sveta.</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8" name="Picture 4" descr="http://i.dailymail.co.uk/i/pix/2013/01/23/article-0-03EE4D650000044D-711_634x286.jpg"/>
          <p:cNvPicPr>
            <a:picLocks noChangeAspect="1" noChangeArrowheads="1"/>
          </p:cNvPicPr>
          <p:nvPr/>
        </p:nvPicPr>
        <p:blipFill>
          <a:blip r:embed="rId2" cstate="print"/>
          <a:srcRect/>
          <a:stretch>
            <a:fillRect/>
          </a:stretch>
        </p:blipFill>
        <p:spPr bwMode="auto">
          <a:xfrm>
            <a:off x="5591945" y="880581"/>
            <a:ext cx="3744367" cy="1689100"/>
          </a:xfrm>
          <a:prstGeom prst="rect">
            <a:avLst/>
          </a:prstGeom>
          <a:noFill/>
        </p:spPr>
      </p:pic>
    </p:spTree>
    <p:extLst>
      <p:ext uri="{BB962C8B-B14F-4D97-AF65-F5344CB8AC3E}">
        <p14:creationId xmlns:p14="http://schemas.microsoft.com/office/powerpoint/2010/main" val="340240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txBox="1">
            <a:spLocks/>
          </p:cNvSpPr>
          <p:nvPr/>
        </p:nvSpPr>
        <p:spPr>
          <a:xfrm>
            <a:off x="1919536" y="332656"/>
            <a:ext cx="6749752" cy="1143000"/>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l-SI" sz="4000" b="1"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rPr>
              <a:t>Thomas Cook</a:t>
            </a:r>
            <a:endParaRPr kumimoji="0" lang="sl-SI" sz="4400" b="0" i="0" u="none" strike="noStrike" kern="120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j-cs"/>
            </a:endParaRPr>
          </a:p>
        </p:txBody>
      </p:sp>
      <p:sp>
        <p:nvSpPr>
          <p:cNvPr id="3" name="Pravokotnik 2"/>
          <p:cNvSpPr/>
          <p:nvPr/>
        </p:nvSpPr>
        <p:spPr>
          <a:xfrm>
            <a:off x="1919536" y="2132857"/>
            <a:ext cx="7992888" cy="4401205"/>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srgbClr val="000000"/>
                </a:solidFill>
                <a:effectLst/>
                <a:uLnTx/>
                <a:uFillTx/>
                <a:latin typeface="Open Sans"/>
                <a:ea typeface="+mn-ea"/>
                <a:cs typeface="+mn-cs"/>
              </a:rPr>
              <a:t>25. september 2019</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srgbClr val="000000"/>
                </a:solidFill>
                <a:effectLst/>
                <a:uLnTx/>
                <a:uFillTx/>
                <a:latin typeface="Open Sans"/>
                <a:ea typeface="+mn-ea"/>
                <a:cs typeface="+mn-cs"/>
              </a:rPr>
              <a:t>Po tem ko so propadla pogajanja za rešitev, je britanski potovalni velikan </a:t>
            </a:r>
            <a:r>
              <a:rPr kumimoji="0" lang="sl-SI" sz="2000" b="1" i="0" u="none" strike="noStrike" kern="1200" cap="none" spc="0" normalizeH="0" baseline="0" noProof="0" dirty="0">
                <a:ln>
                  <a:noFill/>
                </a:ln>
                <a:solidFill>
                  <a:srgbClr val="000000"/>
                </a:solidFill>
                <a:effectLst/>
                <a:uLnTx/>
                <a:uFillTx/>
                <a:latin typeface="Open Sans"/>
                <a:ea typeface="+mn-ea"/>
                <a:cs typeface="+mn-cs"/>
              </a:rPr>
              <a:t>Thomas Cook</a:t>
            </a:r>
            <a:r>
              <a:rPr kumimoji="0" lang="sl-SI" sz="2000" b="0" i="0" u="none" strike="noStrike" kern="1200" cap="none" spc="0" normalizeH="0" baseline="0" noProof="0" dirty="0">
                <a:ln>
                  <a:noFill/>
                </a:ln>
                <a:solidFill>
                  <a:srgbClr val="000000"/>
                </a:solidFill>
                <a:effectLst/>
                <a:uLnTx/>
                <a:uFillTx/>
                <a:latin typeface="Open Sans"/>
                <a:ea typeface="+mn-ea"/>
                <a:cs typeface="+mn-cs"/>
              </a:rPr>
              <a:t>, s </a:t>
            </a:r>
            <a:r>
              <a:rPr kumimoji="0" lang="sl-SI" sz="2000" b="1" i="0" u="none" strike="noStrike" kern="1200" cap="none" spc="0" normalizeH="0" baseline="0" noProof="0" dirty="0">
                <a:ln>
                  <a:noFill/>
                </a:ln>
                <a:solidFill>
                  <a:srgbClr val="000000"/>
                </a:solidFill>
                <a:effectLst/>
                <a:uLnTx/>
                <a:uFillTx/>
                <a:latin typeface="Open Sans"/>
                <a:ea typeface="+mn-ea"/>
                <a:cs typeface="+mn-cs"/>
              </a:rPr>
              <a:t>178 leti </a:t>
            </a:r>
            <a:r>
              <a:rPr kumimoji="0" lang="sl-SI" sz="2000" b="0" i="0" u="none" strike="noStrike" kern="1200" cap="none" spc="0" normalizeH="0" baseline="0" noProof="0" dirty="0">
                <a:ln>
                  <a:noFill/>
                </a:ln>
                <a:solidFill>
                  <a:srgbClr val="000000"/>
                </a:solidFill>
                <a:effectLst/>
                <a:uLnTx/>
                <a:uFillTx/>
                <a:latin typeface="Open Sans"/>
                <a:ea typeface="+mn-ea"/>
                <a:cs typeface="+mn-cs"/>
              </a:rPr>
              <a:t>najstarejša potovalna agencija na svetu, propadel</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srgbClr val="000000"/>
                </a:solidFill>
                <a:effectLst/>
                <a:uLnTx/>
                <a:uFillTx/>
                <a:latin typeface="Open Sans"/>
                <a:ea typeface="+mn-ea"/>
                <a:cs typeface="+mn-cs"/>
              </a:rPr>
              <a:t>Britanska </a:t>
            </a:r>
            <a:r>
              <a:rPr kumimoji="0" lang="sl-SI" sz="2000" b="1" i="0" u="none" strike="noStrike" kern="1200" cap="none" spc="0" normalizeH="0" baseline="0" noProof="0" dirty="0">
                <a:ln>
                  <a:noFill/>
                </a:ln>
                <a:solidFill>
                  <a:srgbClr val="000000"/>
                </a:solidFill>
                <a:effectLst/>
                <a:uLnTx/>
                <a:uFillTx/>
                <a:latin typeface="Open Sans"/>
                <a:ea typeface="+mn-ea"/>
                <a:cs typeface="+mn-cs"/>
              </a:rPr>
              <a:t>agencija za civilno letalstvo </a:t>
            </a:r>
            <a:r>
              <a:rPr kumimoji="0" lang="sl-SI" sz="2000" b="0" i="0" u="none" strike="noStrike" kern="1200" cap="none" spc="0" normalizeH="0" baseline="0" noProof="0" dirty="0">
                <a:ln>
                  <a:noFill/>
                </a:ln>
                <a:solidFill>
                  <a:srgbClr val="000000"/>
                </a:solidFill>
                <a:effectLst/>
                <a:uLnTx/>
                <a:uFillTx/>
                <a:latin typeface="Open Sans"/>
                <a:ea typeface="+mn-ea"/>
                <a:cs typeface="+mn-cs"/>
              </a:rPr>
              <a:t>(CAA) je namreč sporočila, da je Thomas Cook prenehal poslovati</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srgbClr val="000000"/>
                </a:solidFill>
                <a:effectLst/>
                <a:uLnTx/>
                <a:uFillTx/>
                <a:latin typeface="Open Sans"/>
                <a:ea typeface="+mn-ea"/>
                <a:cs typeface="+mn-cs"/>
              </a:rPr>
              <a:t>Izvršni direktor agencije Peter </a:t>
            </a:r>
            <a:r>
              <a:rPr kumimoji="0" lang="sl-SI" sz="2000" b="0" i="0" u="none" strike="noStrike" kern="1200" cap="none" spc="0" normalizeH="0" baseline="0" noProof="0" dirty="0" err="1">
                <a:ln>
                  <a:noFill/>
                </a:ln>
                <a:solidFill>
                  <a:srgbClr val="000000"/>
                </a:solidFill>
                <a:effectLst/>
                <a:uLnTx/>
                <a:uFillTx/>
                <a:latin typeface="Open Sans"/>
                <a:ea typeface="+mn-ea"/>
                <a:cs typeface="+mn-cs"/>
              </a:rPr>
              <a:t>Fankhauser</a:t>
            </a:r>
            <a:r>
              <a:rPr kumimoji="0" lang="sl-SI" sz="2000" b="0" i="0" u="none" strike="noStrike" kern="1200" cap="none" spc="0" normalizeH="0" baseline="0" noProof="0" dirty="0">
                <a:ln>
                  <a:noFill/>
                </a:ln>
                <a:solidFill>
                  <a:srgbClr val="000000"/>
                </a:solidFill>
                <a:effectLst/>
                <a:uLnTx/>
                <a:uFillTx/>
                <a:latin typeface="Open Sans"/>
                <a:ea typeface="+mn-ea"/>
                <a:cs typeface="+mn-cs"/>
              </a:rPr>
              <a:t> je izrazil »globoko obžalovanje« zaradi propada podjetja oz. začetka likvidacijskega postopka in se opravičil »milijonom strank in tisočim zaposlenim.«</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sl-SI" sz="2000" b="0" i="0" u="none" strike="noStrike" kern="1200" cap="none" spc="0" normalizeH="0" baseline="0" noProof="0" dirty="0">
              <a:ln>
                <a:noFill/>
              </a:ln>
              <a:solidFill>
                <a:srgbClr val="000000"/>
              </a:solidFill>
              <a:effectLst/>
              <a:uLnTx/>
              <a:uFillTx/>
              <a:latin typeface="Open Sans"/>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sl-SI" sz="2000" b="0" i="0" u="none" strike="noStrike" kern="1200" cap="none" spc="0" normalizeH="0" baseline="0" noProof="0" dirty="0">
                <a:ln>
                  <a:noFill/>
                </a:ln>
                <a:solidFill>
                  <a:srgbClr val="000000"/>
                </a:solidFill>
                <a:effectLst/>
                <a:uLnTx/>
                <a:uFillTx/>
                <a:latin typeface="Open Sans"/>
                <a:ea typeface="+mn-ea"/>
                <a:cs typeface="+mn-cs"/>
              </a:rPr>
              <a:t>Podjetje si je namreč nabralo za kar okoli 1,5 milijarde funtov </a:t>
            </a:r>
            <a:r>
              <a:rPr kumimoji="0" lang="sl-SI" sz="2000" b="1" i="0" u="none" strike="noStrike" kern="1200" cap="none" spc="0" normalizeH="0" baseline="0" noProof="0" dirty="0">
                <a:ln>
                  <a:noFill/>
                </a:ln>
                <a:solidFill>
                  <a:srgbClr val="7030A0"/>
                </a:solidFill>
                <a:effectLst/>
                <a:uLnTx/>
                <a:uFillTx/>
                <a:latin typeface="Open Sans"/>
                <a:ea typeface="+mn-ea"/>
                <a:cs typeface="+mn-cs"/>
              </a:rPr>
              <a:t>dolgov</a:t>
            </a:r>
          </a:p>
        </p:txBody>
      </p:sp>
    </p:spTree>
    <p:extLst>
      <p:ext uri="{BB962C8B-B14F-4D97-AF65-F5344CB8AC3E}">
        <p14:creationId xmlns:p14="http://schemas.microsoft.com/office/powerpoint/2010/main" val="1904202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991544" y="617603"/>
            <a:ext cx="7704856"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32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Henry </a:t>
            </a:r>
            <a:r>
              <a:rPr kumimoji="0" lang="sl-SI" altLang="sl-SI" sz="3200" b="1"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mn-cs"/>
              </a:rPr>
              <a:t>Well’s</a:t>
            </a:r>
            <a:r>
              <a:rPr kumimoji="0" lang="sl-SI" altLang="sl-SI" sz="32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 </a:t>
            </a:r>
            <a:r>
              <a:rPr kumimoji="0" lang="sl-SI" altLang="sl-SI" sz="3200" b="1" i="0" u="none" strike="noStrike" kern="0" cap="none" spc="0" normalizeH="0" baseline="0" noProof="0" dirty="0" err="1">
                <a:ln>
                  <a:noFill/>
                </a:ln>
                <a:solidFill>
                  <a:srgbClr val="002060"/>
                </a:solidFill>
                <a:effectLst/>
                <a:uLnTx/>
                <a:uFillTx/>
                <a:latin typeface="Verdana" panose="020B0604030504040204" pitchFamily="34" charset="0"/>
                <a:ea typeface="Verdana" panose="020B0604030504040204" pitchFamily="34" charset="0"/>
                <a:cs typeface="+mn-cs"/>
              </a:rPr>
              <a:t>Company</a:t>
            </a:r>
            <a:r>
              <a:rPr kumimoji="0" lang="sl-SI" altLang="sl-SI" sz="32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 (1841</a:t>
            </a:r>
            <a:r>
              <a:rPr kumimoji="0" lang="sl-SI" altLang="sl-SI" sz="4000" b="1" i="0" u="none" strike="noStrike" kern="0" cap="none" spc="0" normalizeH="0" baseline="0" noProof="0" dirty="0">
                <a:ln>
                  <a:noFill/>
                </a:ln>
                <a:solidFill>
                  <a:srgbClr val="002060"/>
                </a:solidFill>
                <a:effectLst/>
                <a:uLnTx/>
                <a:uFillTx/>
                <a:latin typeface="Calibri" panose="020F0502020204030204"/>
                <a:ea typeface="+mn-ea"/>
                <a:cs typeface="+mn-cs"/>
              </a:rPr>
              <a:t>)</a:t>
            </a:r>
            <a:endParaRPr kumimoji="0" lang="sl-SI" sz="1200" b="1" i="0" u="none" strike="noStrike" kern="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4" name="Rectangle 3"/>
          <p:cNvSpPr txBox="1">
            <a:spLocks noChangeArrowheads="1"/>
          </p:cNvSpPr>
          <p:nvPr/>
        </p:nvSpPr>
        <p:spPr>
          <a:xfrm>
            <a:off x="2423592" y="1772816"/>
            <a:ext cx="7993236"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American</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Express </a:t>
            </a: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Company</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je 1870 </a:t>
            </a:r>
          </a:p>
          <a:p>
            <a:pPr marL="228600" marR="0" lvl="0" indent="-228600" algn="l" defTabSz="914400" rtl="0" eaLnBrk="1" fontAlgn="auto" latinLnBrk="0" hangingPunct="1">
              <a:lnSpc>
                <a:spcPct val="90000"/>
              </a:lnSpc>
              <a:spcBef>
                <a:spcPts val="1000"/>
              </a:spcBef>
              <a:spcAft>
                <a:spcPts val="0"/>
              </a:spcAft>
              <a:buClrTx/>
              <a:buSzTx/>
              <a:buFontTx/>
              <a:buNone/>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predstavil: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potovalne čeke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kreditne kartice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http://187hrynv8uv1zp0cw32838b1aoz.wpengine.netdna-cdn.com/guidedbyhistory/wp-content/uploads/sites/2/2014/05/Tchex.jpg"/>
          <p:cNvPicPr>
            <a:picLocks noChangeAspect="1" noChangeArrowheads="1"/>
          </p:cNvPicPr>
          <p:nvPr/>
        </p:nvPicPr>
        <p:blipFill>
          <a:blip r:embed="rId2" cstate="print"/>
          <a:srcRect/>
          <a:stretch>
            <a:fillRect/>
          </a:stretch>
        </p:blipFill>
        <p:spPr bwMode="auto">
          <a:xfrm>
            <a:off x="6066040" y="3321242"/>
            <a:ext cx="4381500" cy="3232020"/>
          </a:xfrm>
          <a:prstGeom prst="rect">
            <a:avLst/>
          </a:prstGeom>
          <a:noFill/>
        </p:spPr>
      </p:pic>
    </p:spTree>
    <p:extLst>
      <p:ext uri="{BB962C8B-B14F-4D97-AF65-F5344CB8AC3E}">
        <p14:creationId xmlns:p14="http://schemas.microsoft.com/office/powerpoint/2010/main" val="15213411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639616" y="476672"/>
            <a:ext cx="42164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altLang="sl-SI" sz="32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j-cs"/>
              </a:rPr>
              <a:t>Velika Britanija</a:t>
            </a:r>
          </a:p>
        </p:txBody>
      </p:sp>
      <p:sp>
        <p:nvSpPr>
          <p:cNvPr id="3" name="Rectangle 3"/>
          <p:cNvSpPr txBox="1">
            <a:spLocks noChangeArrowheads="1"/>
          </p:cNvSpPr>
          <p:nvPr/>
        </p:nvSpPr>
        <p:spPr>
          <a:xfrm>
            <a:off x="2279576" y="1314912"/>
            <a:ext cx="6884020" cy="3868420"/>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Dean </a:t>
            </a: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and</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Dawson</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(1871): leta 1960 je imela </a:t>
            </a:r>
            <a:b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27 poslovalnic in 300 zaposlenih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Frames</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Tours (1881): leta 1960 je imela 50 poslovalnic in 400 zaposlenih; ogled Londona, lastnik hotelov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Polytechnic Tours</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(1888): uvajanje “one to one” in združitev s Sir Henry </a:t>
            </a: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Lunn</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Lunn</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 </a:t>
            </a:r>
            <a:r>
              <a:rPr kumimoji="0" lang="sl-SI"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sym typeface="Symbol" panose="05050102010706020507" pitchFamily="18" charset="2"/>
              </a:rPr>
              <a:t>Poly</a:t>
            </a: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Med </a:t>
            </a:r>
            <a:r>
              <a:rPr kumimoji="0" lang="en-US"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obema</a:t>
            </a:r>
            <a:r>
              <a:rPr kumimoji="0" lang="en-US"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vojnama</a:t>
            </a:r>
            <a:r>
              <a:rPr kumimoji="0" lang="en-US"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Way Farers Travel Agency</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in </a:t>
            </a:r>
            <a:r>
              <a:rPr kumimoji="0" lang="en-US"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Pickford Travel Service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http://images-01.delcampe-static.net/img_large/auction/000/299/499/429_001.jpg"/>
          <p:cNvPicPr>
            <a:picLocks noChangeAspect="1" noChangeArrowheads="1"/>
          </p:cNvPicPr>
          <p:nvPr/>
        </p:nvPicPr>
        <p:blipFill rotWithShape="1">
          <a:blip r:embed="rId2" cstate="print"/>
          <a:srcRect l="5801" t="8321" r="9940" b="20101"/>
          <a:stretch/>
        </p:blipFill>
        <p:spPr bwMode="auto">
          <a:xfrm>
            <a:off x="6337378" y="4878572"/>
            <a:ext cx="4320480" cy="1944216"/>
          </a:xfrm>
          <a:prstGeom prst="rect">
            <a:avLst/>
          </a:prstGeom>
          <a:noFill/>
        </p:spPr>
      </p:pic>
    </p:spTree>
    <p:extLst>
      <p:ext uri="{BB962C8B-B14F-4D97-AF65-F5344CB8AC3E}">
        <p14:creationId xmlns:p14="http://schemas.microsoft.com/office/powerpoint/2010/main" val="611695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991545" y="116632"/>
            <a:ext cx="3459686" cy="1341236"/>
          </a:xfrm>
          <a:prstGeom prst="rect">
            <a:avLst/>
          </a:prstGeom>
        </p:spPr>
      </p:pic>
      <p:sp>
        <p:nvSpPr>
          <p:cNvPr id="3" name="Rectangle 3"/>
          <p:cNvSpPr txBox="1">
            <a:spLocks noChangeArrowheads="1"/>
          </p:cNvSpPr>
          <p:nvPr/>
        </p:nvSpPr>
        <p:spPr>
          <a:xfrm>
            <a:off x="1887248" y="1052736"/>
            <a:ext cx="6650360"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Karl Stangen (1868):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Visoke</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Tatre</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Palestina</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Egipt</a:t>
            </a:r>
            <a:endPar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ABR – Amtliches Bayerisches Reisebüro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Norddeutcher</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Lloyd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DER – Deutsches Reisebüro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preimenovan</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v MER – Mitteleuropa Reisebüro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Med</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vojnama</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Will</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Scharnow</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Bremen, </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r. Carl </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Deg</a:t>
            </a: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e</a:t>
            </a:r>
            <a:r>
              <a:rPr kumimoji="0" lang="de-DE" alt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ner</a:t>
            </a:r>
            <a:r>
              <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 Dr. Tigges, Neckermann, Kaufhof, Karstadt,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http://www.der.com/servlets/imgres/3900f132-ef5a-4580-9b00-91b1c7123a3b/330x220"/>
          <p:cNvPicPr>
            <a:picLocks noChangeAspect="1" noChangeArrowheads="1"/>
          </p:cNvPicPr>
          <p:nvPr/>
        </p:nvPicPr>
        <p:blipFill>
          <a:blip r:embed="rId3" cstate="print"/>
          <a:srcRect/>
          <a:stretch>
            <a:fillRect/>
          </a:stretch>
        </p:blipFill>
        <p:spPr bwMode="auto">
          <a:xfrm>
            <a:off x="7464152" y="4813614"/>
            <a:ext cx="3066578" cy="2044386"/>
          </a:xfrm>
          <a:prstGeom prst="rect">
            <a:avLst/>
          </a:prstGeom>
          <a:noFill/>
        </p:spPr>
      </p:pic>
    </p:spTree>
    <p:extLst>
      <p:ext uri="{BB962C8B-B14F-4D97-AF65-F5344CB8AC3E}">
        <p14:creationId xmlns:p14="http://schemas.microsoft.com/office/powerpoint/2010/main" val="4637024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133600" y="704088"/>
            <a:ext cx="2336800" cy="70868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altLang="sl-SI"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Švica</a:t>
            </a:r>
          </a:p>
        </p:txBody>
      </p:sp>
      <p:sp>
        <p:nvSpPr>
          <p:cNvPr id="3" name="Rectangle 3"/>
          <p:cNvSpPr txBox="1">
            <a:spLocks noChangeArrowheads="1"/>
          </p:cNvSpPr>
          <p:nvPr/>
        </p:nvSpPr>
        <p:spPr>
          <a:xfrm>
            <a:off x="2063552" y="1916832"/>
            <a:ext cx="6722368"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R</a:t>
            </a:r>
            <a:r>
              <a:rPr kumimoji="0" lang="de-DE" altLang="sl-SI" sz="2800" b="0" i="0" u="none" strike="noStrike" kern="1200" cap="none" spc="0" normalizeH="0" baseline="0" noProof="0">
                <a:ln>
                  <a:noFill/>
                </a:ln>
                <a:solidFill>
                  <a:prstClr val="black"/>
                </a:solidFill>
                <a:effectLst/>
                <a:uLnTx/>
                <a:uFillTx/>
                <a:latin typeface="Calibri" panose="020F0502020204030204"/>
                <a:ea typeface="+mn-ea"/>
                <a:cs typeface="+mn-cs"/>
              </a:rPr>
              <a:t>eisebüro </a:t>
            </a: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B</a:t>
            </a:r>
            <a:r>
              <a:rPr kumimoji="0" lang="de-DE" altLang="sl-SI" sz="2800" b="0" i="0" u="none" strike="noStrike" kern="1200" cap="none" spc="0" normalizeH="0" baseline="0" noProof="0">
                <a:ln>
                  <a:noFill/>
                </a:ln>
                <a:solidFill>
                  <a:prstClr val="black"/>
                </a:solidFill>
                <a:effectLst/>
                <a:uLnTx/>
                <a:uFillTx/>
                <a:latin typeface="Calibri" panose="020F0502020204030204"/>
                <a:ea typeface="+mn-ea"/>
                <a:cs typeface="+mn-cs"/>
              </a:rPr>
              <a:t>ad </a:t>
            </a: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Z</a:t>
            </a:r>
            <a:r>
              <a:rPr kumimoji="0" lang="de-DE" altLang="sl-SI" sz="2800" b="0" i="0" u="none" strike="noStrike" kern="1200" cap="none" spc="0" normalizeH="0" baseline="0" noProof="0">
                <a:ln>
                  <a:noFill/>
                </a:ln>
                <a:solidFill>
                  <a:prstClr val="black"/>
                </a:solidFill>
                <a:effectLst/>
                <a:uLnTx/>
                <a:uFillTx/>
                <a:latin typeface="Calibri" panose="020F0502020204030204"/>
                <a:ea typeface="+mn-ea"/>
                <a:cs typeface="+mn-cs"/>
              </a:rPr>
              <a:t>wischenahn</a:t>
            </a: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de-DE" altLang="sl-SI" sz="2800" b="0" i="0" u="none" strike="noStrike" kern="1200" cap="none" spc="0" normalizeH="0" baseline="0" noProof="0">
                <a:ln>
                  <a:noFill/>
                </a:ln>
                <a:solidFill>
                  <a:prstClr val="black"/>
                </a:solidFill>
                <a:effectLst/>
                <a:uLnTx/>
                <a:uFillTx/>
                <a:latin typeface="Calibri" panose="020F0502020204030204"/>
                <a:ea typeface="+mn-ea"/>
                <a:cs typeface="+mn-cs"/>
              </a:rPr>
              <a:t>(1834): prevoz revežev v Ameriko</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a:ln>
                  <a:noFill/>
                </a:ln>
                <a:solidFill>
                  <a:prstClr val="black"/>
                </a:solidFill>
                <a:effectLst/>
                <a:uLnTx/>
                <a:uFillTx/>
                <a:latin typeface="Calibri" panose="020F0502020204030204"/>
                <a:ea typeface="+mn-ea"/>
                <a:cs typeface="+mn-cs"/>
              </a:rPr>
              <a:t>Reisebüro Kuoni AG (1908)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http://dsb.portal724.ch/upload/anbieter/C3955_P1_20041213165536.JPG"/>
          <p:cNvPicPr>
            <a:picLocks noChangeAspect="1" noChangeArrowheads="1"/>
          </p:cNvPicPr>
          <p:nvPr/>
        </p:nvPicPr>
        <p:blipFill>
          <a:blip r:embed="rId2" cstate="print"/>
          <a:srcRect/>
          <a:stretch>
            <a:fillRect/>
          </a:stretch>
        </p:blipFill>
        <p:spPr bwMode="auto">
          <a:xfrm>
            <a:off x="4943873" y="3789040"/>
            <a:ext cx="5420287" cy="2832100"/>
          </a:xfrm>
          <a:prstGeom prst="rect">
            <a:avLst/>
          </a:prstGeom>
          <a:noFill/>
        </p:spPr>
      </p:pic>
    </p:spTree>
    <p:extLst>
      <p:ext uri="{BB962C8B-B14F-4D97-AF65-F5344CB8AC3E}">
        <p14:creationId xmlns:p14="http://schemas.microsoft.com/office/powerpoint/2010/main" val="20295360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3111500" y="627888"/>
            <a:ext cx="32385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altLang="sl-SI" sz="36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Francija</a:t>
            </a:r>
          </a:p>
        </p:txBody>
      </p:sp>
      <p:sp>
        <p:nvSpPr>
          <p:cNvPr id="3" name="Rectangle 3"/>
          <p:cNvSpPr txBox="1">
            <a:spLocks noChangeArrowheads="1"/>
          </p:cNvSpPr>
          <p:nvPr/>
        </p:nvSpPr>
        <p:spPr>
          <a:xfrm>
            <a:off x="2207568" y="2276872"/>
            <a:ext cx="6963916"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sl-SI" sz="2800" b="0" i="0" u="none" strike="noStrike" kern="1200" cap="none" spc="0" normalizeH="0" baseline="0" noProof="0">
                <a:ln>
                  <a:noFill/>
                </a:ln>
                <a:solidFill>
                  <a:prstClr val="black"/>
                </a:solidFill>
                <a:effectLst/>
                <a:uLnTx/>
                <a:uFillTx/>
                <a:latin typeface="Calibri" panose="020F0502020204030204"/>
                <a:ea typeface="+mn-ea"/>
                <a:cs typeface="+mn-cs"/>
              </a:rPr>
              <a:t>Agence Lubin (1873)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altLang="sl-SI" sz="2800" b="0" i="0" u="none" strike="noStrike" kern="1200" cap="none" spc="0" normalizeH="0" baseline="0" noProof="0">
                <a:ln>
                  <a:noFill/>
                </a:ln>
                <a:solidFill>
                  <a:prstClr val="black"/>
                </a:solidFill>
                <a:effectLst/>
                <a:uLnTx/>
                <a:uFillTx/>
                <a:latin typeface="Calibri" panose="020F0502020204030204"/>
                <a:ea typeface="+mn-ea"/>
                <a:cs typeface="+mn-cs"/>
              </a:rPr>
              <a:t>Grands Voyages Georges les Bourgeois (1898)</a:t>
            </a:r>
          </a:p>
          <a:p>
            <a:pPr marL="228600" marR="0" lvl="0" indent="-228600" algn="l" defTabSz="914400" rtl="0" eaLnBrk="1" fontAlgn="auto" latinLnBrk="0" hangingPunct="1">
              <a:lnSpc>
                <a:spcPct val="90000"/>
              </a:lnSpc>
              <a:spcBef>
                <a:spcPts val="1000"/>
              </a:spcBef>
              <a:spcAft>
                <a:spcPts val="0"/>
              </a:spcAft>
              <a:buClrTx/>
              <a:buSzTx/>
              <a:buFontTx/>
              <a:buNone/>
              <a:tabLst/>
              <a:defRPr/>
            </a:pPr>
            <a:endParaRPr kumimoji="0" lang="fr-FR"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http://images-01.delcampe-static.net/img_large/auction/000/177/680/559_001.jpg?v=2"/>
          <p:cNvPicPr>
            <a:picLocks noChangeAspect="1" noChangeArrowheads="1"/>
          </p:cNvPicPr>
          <p:nvPr/>
        </p:nvPicPr>
        <p:blipFill>
          <a:blip r:embed="rId2" cstate="print"/>
          <a:srcRect/>
          <a:stretch>
            <a:fillRect/>
          </a:stretch>
        </p:blipFill>
        <p:spPr bwMode="auto">
          <a:xfrm>
            <a:off x="8112224" y="2667295"/>
            <a:ext cx="2521970" cy="4086757"/>
          </a:xfrm>
          <a:prstGeom prst="rect">
            <a:avLst/>
          </a:prstGeom>
          <a:noFill/>
        </p:spPr>
      </p:pic>
    </p:spTree>
    <p:extLst>
      <p:ext uri="{BB962C8B-B14F-4D97-AF65-F5344CB8AC3E}">
        <p14:creationId xmlns:p14="http://schemas.microsoft.com/office/powerpoint/2010/main" val="219573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4AF819-98BD-480A-8884-D6A317CD4AC2}"/>
              </a:ext>
            </a:extLst>
          </p:cNvPr>
          <p:cNvSpPr>
            <a:spLocks noGrp="1"/>
          </p:cNvSpPr>
          <p:nvPr>
            <p:ph type="title"/>
          </p:nvPr>
        </p:nvSpPr>
        <p:spPr/>
        <p:txBody>
          <a:bodyPr/>
          <a:lstStyle/>
          <a:p>
            <a:r>
              <a:rPr lang="sl-SI" b="1" dirty="0">
                <a:solidFill>
                  <a:srgbClr val="7030A0"/>
                </a:solidFill>
              </a:rPr>
              <a:t>Svetovni turizem 2025 – ekonomski vidik</a:t>
            </a:r>
          </a:p>
        </p:txBody>
      </p:sp>
      <p:sp>
        <p:nvSpPr>
          <p:cNvPr id="3" name="Označba mesta vsebine 2">
            <a:extLst>
              <a:ext uri="{FF2B5EF4-FFF2-40B4-BE49-F238E27FC236}">
                <a16:creationId xmlns:a16="http://schemas.microsoft.com/office/drawing/2014/main" id="{DEFA62C5-3677-45C5-A121-F6DE5B64B7D4}"/>
              </a:ext>
            </a:extLst>
          </p:cNvPr>
          <p:cNvSpPr>
            <a:spLocks noGrp="1"/>
          </p:cNvSpPr>
          <p:nvPr>
            <p:ph idx="1"/>
          </p:nvPr>
        </p:nvSpPr>
        <p:spPr/>
        <p:txBody>
          <a:bodyPr>
            <a:normAutofit/>
          </a:bodyPr>
          <a:lstStyle/>
          <a:p>
            <a:r>
              <a:rPr lang="sl-SI" dirty="0"/>
              <a:t>Rast turistične potrošnje in prihodkov</a:t>
            </a:r>
          </a:p>
          <a:p>
            <a:r>
              <a:rPr lang="sl-SI" dirty="0"/>
              <a:t>Večja poraba na posamezno potovanje</a:t>
            </a:r>
          </a:p>
          <a:p>
            <a:r>
              <a:rPr lang="sl-SI" dirty="0"/>
              <a:t>Krepitev luksuznih, butičnih in doživljajskih produktov</a:t>
            </a:r>
          </a:p>
          <a:p>
            <a:r>
              <a:rPr lang="sl-SI" dirty="0"/>
              <a:t>Turizem kot pomemben generator zaposlovanja</a:t>
            </a:r>
          </a:p>
        </p:txBody>
      </p:sp>
    </p:spTree>
    <p:extLst>
      <p:ext uri="{BB962C8B-B14F-4D97-AF65-F5344CB8AC3E}">
        <p14:creationId xmlns:p14="http://schemas.microsoft.com/office/powerpoint/2010/main" val="42309496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847528" y="548681"/>
            <a:ext cx="2207656"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36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Avstrija</a:t>
            </a:r>
            <a:endParaRPr kumimoji="0" lang="sl-SI" sz="110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p:txBody>
      </p:sp>
      <p:sp>
        <p:nvSpPr>
          <p:cNvPr id="4" name="Rectangle 3"/>
          <p:cNvSpPr txBox="1">
            <a:spLocks noChangeArrowheads="1"/>
          </p:cNvSpPr>
          <p:nvPr/>
        </p:nvSpPr>
        <p:spPr>
          <a:xfrm>
            <a:off x="1703512" y="1916832"/>
            <a:ext cx="6074296"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a:ln>
                  <a:noFill/>
                </a:ln>
                <a:solidFill>
                  <a:prstClr val="black"/>
                </a:solidFill>
                <a:effectLst/>
                <a:uLnTx/>
                <a:uFillTx/>
                <a:latin typeface="Calibri" panose="020F0502020204030204"/>
                <a:ea typeface="+mn-ea"/>
                <a:cs typeface="+mn-cs"/>
              </a:rPr>
              <a:t>Österreichisches Verkehrsbüro (1917)</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de-DE" altLang="sl-SI" sz="2800" b="0" i="0" u="none" strike="noStrike" kern="1200" cap="none" spc="0" normalizeH="0" baseline="0" noProof="0">
                <a:ln>
                  <a:noFill/>
                </a:ln>
                <a:solidFill>
                  <a:prstClr val="black"/>
                </a:solidFill>
                <a:effectLst/>
                <a:uLnTx/>
                <a:uFillTx/>
                <a:latin typeface="Calibri" panose="020F0502020204030204"/>
                <a:ea typeface="+mn-ea"/>
                <a:cs typeface="+mn-cs"/>
              </a:rPr>
              <a:t>Danes: Touropa, Dr. Degener, Ruefa Reisen, Reisebüro Dagg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de-DE"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2" descr="http://www.verkehrsbuero.com/wp-content/gallery/geschichte/verkehrsbuero-filiale-ringturm-2-um-1960.jpg"/>
          <p:cNvPicPr>
            <a:picLocks noChangeAspect="1" noChangeArrowheads="1"/>
          </p:cNvPicPr>
          <p:nvPr/>
        </p:nvPicPr>
        <p:blipFill>
          <a:blip r:embed="rId2" cstate="print"/>
          <a:srcRect/>
          <a:stretch>
            <a:fillRect/>
          </a:stretch>
        </p:blipFill>
        <p:spPr bwMode="auto">
          <a:xfrm>
            <a:off x="5735961" y="3420818"/>
            <a:ext cx="4568825" cy="3358224"/>
          </a:xfrm>
          <a:prstGeom prst="rect">
            <a:avLst/>
          </a:prstGeom>
          <a:noFill/>
        </p:spPr>
      </p:pic>
    </p:spTree>
    <p:extLst>
      <p:ext uri="{BB962C8B-B14F-4D97-AF65-F5344CB8AC3E}">
        <p14:creationId xmlns:p14="http://schemas.microsoft.com/office/powerpoint/2010/main" val="37224713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5162228" y="548680"/>
            <a:ext cx="21717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altLang="sl-SI" sz="36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j-cs"/>
              </a:rPr>
              <a:t>Italija</a:t>
            </a:r>
          </a:p>
        </p:txBody>
      </p:sp>
      <p:sp>
        <p:nvSpPr>
          <p:cNvPr id="3" name="Rectangle 3"/>
          <p:cNvSpPr txBox="1">
            <a:spLocks noChangeArrowheads="1"/>
          </p:cNvSpPr>
          <p:nvPr/>
        </p:nvSpPr>
        <p:spPr>
          <a:xfrm>
            <a:off x="1847528" y="1333500"/>
            <a:ext cx="10972800"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Chiari (1878)</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Sommariva (1889)</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Chiari – Sommariva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Pier Bussetti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it-IT"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CIT – Compagnie Italiana Turismo</a:t>
            </a:r>
          </a:p>
        </p:txBody>
      </p:sp>
      <p:pic>
        <p:nvPicPr>
          <p:cNvPr id="4" name="Picture 4" descr="http://thumbs1.picclick.com/d/l400/pict/300348780904_/CARNET-VUOTO-COMPAGNIA-ITALIANA-TURISMO-POMPEI-1940.jpg"/>
          <p:cNvPicPr>
            <a:picLocks noChangeAspect="1" noChangeArrowheads="1"/>
          </p:cNvPicPr>
          <p:nvPr/>
        </p:nvPicPr>
        <p:blipFill>
          <a:blip r:embed="rId2" cstate="print"/>
          <a:srcRect/>
          <a:stretch>
            <a:fillRect/>
          </a:stretch>
        </p:blipFill>
        <p:spPr bwMode="auto">
          <a:xfrm>
            <a:off x="6600056" y="3861048"/>
            <a:ext cx="3810000" cy="2857500"/>
          </a:xfrm>
          <a:prstGeom prst="rect">
            <a:avLst/>
          </a:prstGeom>
          <a:noFill/>
        </p:spPr>
      </p:pic>
    </p:spTree>
    <p:extLst>
      <p:ext uri="{BB962C8B-B14F-4D97-AF65-F5344CB8AC3E}">
        <p14:creationId xmlns:p14="http://schemas.microsoft.com/office/powerpoint/2010/main" val="24450086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lika 2"/>
          <p:cNvPicPr>
            <a:picLocks noChangeAspect="1"/>
          </p:cNvPicPr>
          <p:nvPr/>
        </p:nvPicPr>
        <p:blipFill>
          <a:blip r:embed="rId2"/>
          <a:stretch>
            <a:fillRect/>
          </a:stretch>
        </p:blipFill>
        <p:spPr>
          <a:xfrm>
            <a:off x="2279576" y="620688"/>
            <a:ext cx="2840982" cy="1341236"/>
          </a:xfrm>
          <a:prstGeom prst="rect">
            <a:avLst/>
          </a:prstGeom>
        </p:spPr>
      </p:pic>
      <p:sp>
        <p:nvSpPr>
          <p:cNvPr id="4" name="Rectangle 3"/>
          <p:cNvSpPr txBox="1">
            <a:spLocks noChangeArrowheads="1"/>
          </p:cNvSpPr>
          <p:nvPr/>
        </p:nvSpPr>
        <p:spPr>
          <a:xfrm>
            <a:off x="2063552" y="2276872"/>
            <a:ext cx="8124552"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Belgija: Voyages Geurts, Voyages Dumoulin, Wirtz, Compagnie International Des Wagons Lits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nl-NL"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Nizozemska: Hoyman and Schunrmaun, Lissone Lindemann, Holland International (KLM)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nl-NL"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Slika 4"/>
          <p:cNvPicPr>
            <a:picLocks noChangeAspect="1"/>
          </p:cNvPicPr>
          <p:nvPr/>
        </p:nvPicPr>
        <p:blipFill>
          <a:blip r:embed="rId3"/>
          <a:stretch>
            <a:fillRect/>
          </a:stretch>
        </p:blipFill>
        <p:spPr>
          <a:xfrm>
            <a:off x="3373246" y="4293096"/>
            <a:ext cx="5505165" cy="2164268"/>
          </a:xfrm>
          <a:prstGeom prst="rect">
            <a:avLst/>
          </a:prstGeom>
        </p:spPr>
      </p:pic>
    </p:spTree>
    <p:extLst>
      <p:ext uri="{BB962C8B-B14F-4D97-AF65-F5344CB8AC3E}">
        <p14:creationId xmlns:p14="http://schemas.microsoft.com/office/powerpoint/2010/main" val="21452060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063552" y="404664"/>
            <a:ext cx="7488832"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32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Turistične agencije v vzhodni Evropi</a:t>
            </a:r>
            <a:endParaRPr kumimoji="0" lang="sl-SI" sz="105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p:txBody>
      </p:sp>
      <p:sp>
        <p:nvSpPr>
          <p:cNvPr id="4" name="Označba mesta vsebine 2"/>
          <p:cNvSpPr txBox="1">
            <a:spLocks/>
          </p:cNvSpPr>
          <p:nvPr/>
        </p:nvSpPr>
        <p:spPr>
          <a:xfrm>
            <a:off x="1919536" y="2276872"/>
            <a:ext cx="5095900"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INTURIST v bivši Sovjetski zvezi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ORBIS na Poljskem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REISEBURO v bivši DR Nemčiji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ČEDOK v bivši Češkoslovaški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IBUSZ na Madžarskem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CARPATI v Romuniji</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BALKANTURIST v Bolgariji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descr="http://ibusz.hu/sites/default/files/K%C3%A9p%201480_0.jpg"/>
          <p:cNvPicPr>
            <a:picLocks noChangeAspect="1" noChangeArrowheads="1"/>
          </p:cNvPicPr>
          <p:nvPr/>
        </p:nvPicPr>
        <p:blipFill>
          <a:blip r:embed="rId2" cstate="print"/>
          <a:srcRect/>
          <a:stretch>
            <a:fillRect/>
          </a:stretch>
        </p:blipFill>
        <p:spPr bwMode="auto">
          <a:xfrm>
            <a:off x="6816081" y="3945608"/>
            <a:ext cx="3629025" cy="2720385"/>
          </a:xfrm>
          <a:prstGeom prst="rect">
            <a:avLst/>
          </a:prstGeom>
          <a:noFill/>
        </p:spPr>
      </p:pic>
      <p:pic>
        <p:nvPicPr>
          <p:cNvPr id="6" name="Picture 2" descr="http://static2.demotix.com/sites/default/files/imagecache/a_scale_large/400-3/photos/1285768984-polish-travel-agency--orbis-travel-announces-bankruptcy-_458613.jpg"/>
          <p:cNvPicPr>
            <a:picLocks noChangeAspect="1" noChangeArrowheads="1"/>
          </p:cNvPicPr>
          <p:nvPr/>
        </p:nvPicPr>
        <p:blipFill>
          <a:blip r:embed="rId3" cstate="print"/>
          <a:srcRect/>
          <a:stretch>
            <a:fillRect/>
          </a:stretch>
        </p:blipFill>
        <p:spPr bwMode="auto">
          <a:xfrm>
            <a:off x="7803621" y="2001038"/>
            <a:ext cx="2620075" cy="1789231"/>
          </a:xfrm>
          <a:prstGeom prst="rect">
            <a:avLst/>
          </a:prstGeom>
          <a:noFill/>
        </p:spPr>
      </p:pic>
    </p:spTree>
    <p:extLst>
      <p:ext uri="{BB962C8B-B14F-4D97-AF65-F5344CB8AC3E}">
        <p14:creationId xmlns:p14="http://schemas.microsoft.com/office/powerpoint/2010/main" val="31635749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847528" y="260649"/>
            <a:ext cx="756084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32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Turistične agencije v Sloveniji</a:t>
            </a:r>
            <a:endParaRPr kumimoji="0" lang="sl-SI" sz="1050" b="1"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p:txBody>
      </p:sp>
      <p:sp>
        <p:nvSpPr>
          <p:cNvPr id="3" name="Označba mesta vsebine 2"/>
          <p:cNvSpPr txBox="1">
            <a:spLocks/>
          </p:cNvSpPr>
          <p:nvPr/>
        </p:nvSpPr>
        <p:spPr>
          <a:xfrm>
            <a:off x="1991544" y="2204864"/>
            <a:ext cx="6722368" cy="4389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Prvo turistično podjetje v bivši Jugoslaviji je bilo </a:t>
            </a:r>
            <a:r>
              <a:rPr kumimoji="0" lang="sl-SI" sz="2800" b="1" i="0" u="none" strike="noStrike" kern="1200" cap="none" spc="0" normalizeH="0" baseline="0" noProof="0" dirty="0" err="1">
                <a:ln>
                  <a:noFill/>
                </a:ln>
                <a:solidFill>
                  <a:srgbClr val="7030A0"/>
                </a:solidFill>
                <a:effectLst/>
                <a:uLnTx/>
                <a:uFillTx/>
                <a:latin typeface="Calibri" panose="020F0502020204030204"/>
                <a:ea typeface="+mn-ea"/>
                <a:cs typeface="+mn-cs"/>
              </a:rPr>
              <a:t>Putnik</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ki je bil ustanovljen leta 1923 kot delniška družba, glavni delničarji pa so bili država in regionalne zveze turističnih društev.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Leta </a:t>
            </a:r>
            <a:r>
              <a:rPr kumimoji="0" lang="sl-SI" sz="2800" b="1" i="0" u="none" strike="noStrike" kern="1200" cap="none" spc="0" normalizeH="0" baseline="0" noProof="0" dirty="0">
                <a:ln>
                  <a:noFill/>
                </a:ln>
                <a:solidFill>
                  <a:prstClr val="black"/>
                </a:solidFill>
                <a:effectLst/>
                <a:uLnTx/>
                <a:uFillTx/>
                <a:latin typeface="Calibri" panose="020F0502020204030204"/>
                <a:ea typeface="+mn-ea"/>
                <a:cs typeface="+mn-cs"/>
              </a:rPr>
              <a:t>1951</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je prišlo do centralizacije na večje število podjetij s sedeži v republiških glavnih mestih. Tako smo imeli v Sloveniji </a:t>
            </a:r>
            <a:r>
              <a:rPr kumimoji="0" lang="sl-SI" sz="2800" b="0" i="0" u="none" strike="noStrike" kern="1200" cap="none" spc="0" normalizeH="0" baseline="0" noProof="0" dirty="0" err="1">
                <a:ln>
                  <a:noFill/>
                </a:ln>
                <a:solidFill>
                  <a:prstClr val="black"/>
                </a:solidFill>
                <a:effectLst/>
                <a:uLnTx/>
                <a:uFillTx/>
                <a:latin typeface="Calibri" panose="020F0502020204030204"/>
                <a:ea typeface="+mn-ea"/>
                <a:cs typeface="+mn-cs"/>
              </a:rPr>
              <a:t>Putnik</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Slovenija, ki pa se je leta 1959 preimenovalo v </a:t>
            </a:r>
            <a:r>
              <a:rPr kumimoji="0" lang="sl-SI" sz="2800" b="1" i="0" u="none" strike="noStrike" kern="1200" cap="none" spc="0" normalizeH="0" baseline="0" noProof="0" dirty="0">
                <a:ln>
                  <a:noFill/>
                </a:ln>
                <a:solidFill>
                  <a:srgbClr val="7030A0"/>
                </a:solidFill>
                <a:effectLst/>
                <a:uLnTx/>
                <a:uFillTx/>
                <a:latin typeface="Calibri" panose="020F0502020204030204"/>
                <a:ea typeface="+mn-ea"/>
                <a:cs typeface="+mn-cs"/>
              </a:rPr>
              <a:t>Kompas </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in prišlo je tudi do ustanovitev novih turističnih agencij. </a:t>
            </a:r>
          </a:p>
        </p:txBody>
      </p:sp>
      <p:pic>
        <p:nvPicPr>
          <p:cNvPr id="4" name="Slika 3"/>
          <p:cNvPicPr>
            <a:picLocks noChangeAspect="1"/>
          </p:cNvPicPr>
          <p:nvPr/>
        </p:nvPicPr>
        <p:blipFill>
          <a:blip r:embed="rId2"/>
          <a:stretch>
            <a:fillRect/>
          </a:stretch>
        </p:blipFill>
        <p:spPr>
          <a:xfrm>
            <a:off x="8472264" y="5794502"/>
            <a:ext cx="2195736" cy="931338"/>
          </a:xfrm>
          <a:prstGeom prst="rect">
            <a:avLst/>
          </a:prstGeom>
        </p:spPr>
      </p:pic>
      <p:pic>
        <p:nvPicPr>
          <p:cNvPr id="5" name="Slika 4"/>
          <p:cNvPicPr>
            <a:picLocks noChangeAspect="1"/>
          </p:cNvPicPr>
          <p:nvPr/>
        </p:nvPicPr>
        <p:blipFill>
          <a:blip r:embed="rId3"/>
          <a:stretch>
            <a:fillRect/>
          </a:stretch>
        </p:blipFill>
        <p:spPr>
          <a:xfrm>
            <a:off x="6096000" y="1626220"/>
            <a:ext cx="1752236" cy="564581"/>
          </a:xfrm>
          <a:prstGeom prst="rect">
            <a:avLst/>
          </a:prstGeom>
        </p:spPr>
      </p:pic>
    </p:spTree>
    <p:extLst>
      <p:ext uri="{BB962C8B-B14F-4D97-AF65-F5344CB8AC3E}">
        <p14:creationId xmlns:p14="http://schemas.microsoft.com/office/powerpoint/2010/main" val="34954400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75520" y="476673"/>
            <a:ext cx="741682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32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Licenca za turistične agencije</a:t>
            </a:r>
            <a:endParaRPr kumimoji="0" lang="sl-SI" sz="105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p:txBody>
      </p:sp>
      <p:sp>
        <p:nvSpPr>
          <p:cNvPr id="3" name="Označba mesta vsebine 2"/>
          <p:cNvSpPr txBox="1">
            <a:spLocks/>
          </p:cNvSpPr>
          <p:nvPr/>
        </p:nvSpPr>
        <p:spPr>
          <a:xfrm>
            <a:off x="2338772" y="2276872"/>
            <a:ext cx="7141604" cy="4389120"/>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Licenca je dokaz, da turistična agencija izpolnjuje minimalne standarde za opravljanje dejavnosti organiziranja in prodaje turističnih aranžmajev ter varuje potrošnika, zato ni administrativna ovira temveč nasprotno, koristi stroki in potrošnikom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Hkrati pa licence turističnim agencijam zagotavljajo kredibilnost pri partnerskem sodelovanju s podjetji (z agencijami, hotelirji, prevozniki...) doma, v drugih državah EU in izven Evrope.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57435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75520" y="476673"/>
            <a:ext cx="741682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36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Licenca za turistične agencije</a:t>
            </a:r>
            <a:endParaRPr kumimoji="0" lang="sl-SI" sz="11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p:txBody>
      </p:sp>
      <p:sp>
        <p:nvSpPr>
          <p:cNvPr id="3" name="Označba mesta vsebine 2"/>
          <p:cNvSpPr txBox="1">
            <a:spLocks/>
          </p:cNvSpPr>
          <p:nvPr/>
        </p:nvSpPr>
        <p:spPr>
          <a:xfrm>
            <a:off x="2338772" y="2276872"/>
            <a:ext cx="6853572" cy="438912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Dejavnost turističnih agencij je ena redkih dejavnosti v Sloveniji, kjer se število gospodarskih družb iz leta v leto povečuje, v letu 2018 se je število ponudnikov turističnih aranžmajev dejansko povečalo glede na preteklo leto za 7%(indeks rasti je 107)</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Ustanovitveni kapital ni predpisan, pridobitev licence za nedoločen čas za simbolni znesek 198,58 € torej ni ovira za razvoj podjetništva.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0050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75520" y="476673"/>
            <a:ext cx="7416824"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altLang="sl-SI" sz="3600" b="1" i="0" u="none" strike="noStrike" kern="0" cap="none" spc="0" normalizeH="0" baseline="0" noProof="0" dirty="0">
                <a:ln>
                  <a:noFill/>
                </a:ln>
                <a:solidFill>
                  <a:srgbClr val="002060"/>
                </a:solidFill>
                <a:effectLst/>
                <a:uLnTx/>
                <a:uFillTx/>
                <a:latin typeface="Verdana" panose="020B0604030504040204" pitchFamily="34" charset="0"/>
                <a:ea typeface="Verdana" panose="020B0604030504040204" pitchFamily="34" charset="0"/>
                <a:cs typeface="+mn-cs"/>
              </a:rPr>
              <a:t>Licenca za turistične agencije</a:t>
            </a:r>
            <a:endParaRPr kumimoji="0" lang="sl-SI" sz="1100" b="0" i="0" u="none" strike="noStrike" kern="0" cap="none" spc="0" normalizeH="0" baseline="0" noProof="0" dirty="0">
              <a:ln>
                <a:noFill/>
              </a:ln>
              <a:solidFill>
                <a:sysClr val="windowText" lastClr="000000"/>
              </a:solidFill>
              <a:effectLst/>
              <a:uLnTx/>
              <a:uFillTx/>
              <a:latin typeface="Verdana" panose="020B0604030504040204" pitchFamily="34" charset="0"/>
              <a:ea typeface="Verdana" panose="020B0604030504040204" pitchFamily="34" charset="0"/>
              <a:cs typeface="+mn-cs"/>
            </a:endParaRPr>
          </a:p>
        </p:txBody>
      </p:sp>
      <p:sp>
        <p:nvSpPr>
          <p:cNvPr id="4" name="Označba mesta vsebine 2"/>
          <p:cNvSpPr txBox="1">
            <a:spLocks/>
          </p:cNvSpPr>
          <p:nvPr/>
        </p:nvSpPr>
        <p:spPr>
          <a:xfrm>
            <a:off x="1991544" y="2204864"/>
            <a:ext cx="8018512" cy="4389120"/>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2023</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1" i="0" u="none" strike="noStrike" kern="1200" cap="none" spc="0" normalizeH="0" baseline="0" noProof="0" dirty="0">
                <a:ln>
                  <a:noFill/>
                </a:ln>
                <a:solidFill>
                  <a:prstClr val="black"/>
                </a:solidFill>
                <a:effectLst/>
                <a:uLnTx/>
                <a:uFillTx/>
                <a:latin typeface="Calibri" panose="020F0502020204030204"/>
                <a:ea typeface="+mn-ea"/>
                <a:cs typeface="+mn-cs"/>
              </a:rPr>
              <a:t>podeljenih</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1888 licenc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1" i="0" u="none" strike="noStrike" kern="1200" cap="none" spc="0" normalizeH="0" baseline="0" noProof="0" dirty="0">
                <a:ln>
                  <a:noFill/>
                </a:ln>
                <a:solidFill>
                  <a:prstClr val="black"/>
                </a:solidFill>
                <a:effectLst/>
                <a:uLnTx/>
                <a:uFillTx/>
                <a:latin typeface="Calibri" panose="020F0502020204030204"/>
                <a:ea typeface="+mn-ea"/>
                <a:cs typeface="+mn-cs"/>
              </a:rPr>
              <a:t>odvzetih</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904 licenc (48%)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1" i="0" u="none" strike="noStrike" kern="1200" cap="none" spc="0" normalizeH="0" baseline="0" noProof="0" dirty="0">
                <a:ln>
                  <a:noFill/>
                </a:ln>
                <a:solidFill>
                  <a:prstClr val="black"/>
                </a:solidFill>
                <a:effectLst/>
                <a:uLnTx/>
                <a:uFillTx/>
                <a:latin typeface="Calibri" panose="020F0502020204030204"/>
                <a:ea typeface="+mn-ea"/>
                <a:cs typeface="+mn-cs"/>
              </a:rPr>
              <a:t>veljavnih</a:t>
            </a: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 984 licenc (52%);</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V Sloveniji je skupaj registriranih: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530 turističnih agencij z licenco,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454 (86%) turističnih agencij, ki imajo po dve licenci, tako za organiziranje kot tudi za prodajo in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rPr>
              <a:t>76 oziroma šestina (14%) turističnih agencij, ki imajo po eno licenco in se ukvarjajo samo s posredovanjem oziroma prodajo turističnih aranžmajev.</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81147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524000" y="476672"/>
            <a:ext cx="8717508"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altLang="sl-SI"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Združenje turističnih agencij Slovenije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altLang="sl-SI" sz="24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(ZTAS, 1996)</a:t>
            </a:r>
          </a:p>
        </p:txBody>
      </p:sp>
      <p:pic>
        <p:nvPicPr>
          <p:cNvPr id="3" name="Picture 2" descr="http://www.avrigo.si/mma/ztas.jpg/2010082008145863/"/>
          <p:cNvPicPr>
            <a:picLocks noChangeAspect="1" noChangeArrowheads="1"/>
          </p:cNvPicPr>
          <p:nvPr/>
        </p:nvPicPr>
        <p:blipFill>
          <a:blip r:embed="rId2" cstate="print"/>
          <a:srcRect/>
          <a:stretch>
            <a:fillRect/>
          </a:stretch>
        </p:blipFill>
        <p:spPr bwMode="auto">
          <a:xfrm>
            <a:off x="6240017" y="1717675"/>
            <a:ext cx="3157983" cy="1100474"/>
          </a:xfrm>
          <a:prstGeom prst="rect">
            <a:avLst/>
          </a:prstGeom>
          <a:noFill/>
        </p:spPr>
      </p:pic>
      <p:sp>
        <p:nvSpPr>
          <p:cNvPr id="4" name="Rectangle 3"/>
          <p:cNvSpPr txBox="1">
            <a:spLocks noChangeArrowheads="1"/>
          </p:cNvSpPr>
          <p:nvPr/>
        </p:nvSpPr>
        <p:spPr>
          <a:xfrm>
            <a:off x="1919536" y="3212976"/>
            <a:ext cx="8946232" cy="27381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analiziranje problematike turističnih agencij po osnovnih tipih agencij,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ureditev statistike o poslovanju turističnih agencij,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program tržnih aktivnosti za potrebe agencij,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rPr>
              <a:t>ureditev poslovnih relacij z letalskimi prevozniki in njihovimi institucijami,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62625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631504" y="404664"/>
            <a:ext cx="62865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l-SI" altLang="sl-SI" sz="3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j-cs"/>
              </a:rPr>
              <a:t>Mednarodna združenja</a:t>
            </a:r>
          </a:p>
        </p:txBody>
      </p:sp>
      <p:sp>
        <p:nvSpPr>
          <p:cNvPr id="3" name="Rectangle 3"/>
          <p:cNvSpPr txBox="1">
            <a:spLocks noChangeArrowheads="1"/>
          </p:cNvSpPr>
          <p:nvPr/>
        </p:nvSpPr>
        <p:spPr>
          <a:xfrm>
            <a:off x="2073424" y="1547664"/>
            <a:ext cx="8594576" cy="28778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IATA – International Air Transport Associatiob</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ICAO - International Civil Aviation Organisation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UFTAA - Universal Federation of Travel Agents Association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ECTAA - Evropsko združenje Nacionalnih združenj potovalnih agencij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800" b="0" i="0" u="none" strike="noStrike" kern="1200" cap="none" spc="0" normalizeH="0" baseline="0" noProof="0">
                <a:ln>
                  <a:noFill/>
                </a:ln>
                <a:solidFill>
                  <a:prstClr val="black"/>
                </a:solidFill>
                <a:effectLst/>
                <a:uLnTx/>
                <a:uFillTx/>
                <a:latin typeface="Calibri" panose="020F0502020204030204"/>
                <a:ea typeface="+mn-ea"/>
                <a:cs typeface="+mn-cs"/>
              </a:rPr>
              <a:t>GEBTA – Evropsko združenje poslovnih potovalnih agencij</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sl-SI" alt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4" name="Picture 2" descr="https://pbs.twimg.com/profile_images/472032394053025792/NbFU6k9-.png"/>
          <p:cNvPicPr>
            <a:picLocks noChangeAspect="1" noChangeArrowheads="1"/>
          </p:cNvPicPr>
          <p:nvPr/>
        </p:nvPicPr>
        <p:blipFill>
          <a:blip r:embed="rId2" cstate="print"/>
          <a:srcRect/>
          <a:stretch>
            <a:fillRect/>
          </a:stretch>
        </p:blipFill>
        <p:spPr bwMode="auto">
          <a:xfrm>
            <a:off x="6600057" y="4924918"/>
            <a:ext cx="1927225" cy="1927225"/>
          </a:xfrm>
          <a:prstGeom prst="rect">
            <a:avLst/>
          </a:prstGeom>
          <a:noFill/>
        </p:spPr>
      </p:pic>
    </p:spTree>
    <p:extLst>
      <p:ext uri="{BB962C8B-B14F-4D97-AF65-F5344CB8AC3E}">
        <p14:creationId xmlns:p14="http://schemas.microsoft.com/office/powerpoint/2010/main" val="2632788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EAD86EB-2694-43F0-9512-00A83AE065C4}"/>
              </a:ext>
            </a:extLst>
          </p:cNvPr>
          <p:cNvSpPr>
            <a:spLocks noGrp="1"/>
          </p:cNvSpPr>
          <p:nvPr>
            <p:ph type="title"/>
          </p:nvPr>
        </p:nvSpPr>
        <p:spPr/>
        <p:txBody>
          <a:bodyPr/>
          <a:lstStyle/>
          <a:p>
            <a:r>
              <a:rPr lang="sl-SI" b="1" dirty="0">
                <a:solidFill>
                  <a:srgbClr val="7030A0"/>
                </a:solidFill>
              </a:rPr>
              <a:t>Svetovni turizem 2025 – strukturne spremembe</a:t>
            </a:r>
          </a:p>
        </p:txBody>
      </p:sp>
      <p:sp>
        <p:nvSpPr>
          <p:cNvPr id="3" name="Označba mesta vsebine 2">
            <a:extLst>
              <a:ext uri="{FF2B5EF4-FFF2-40B4-BE49-F238E27FC236}">
                <a16:creationId xmlns:a16="http://schemas.microsoft.com/office/drawing/2014/main" id="{5BC49C33-6605-4DC6-9984-2722BA770A6A}"/>
              </a:ext>
            </a:extLst>
          </p:cNvPr>
          <p:cNvSpPr>
            <a:spLocks noGrp="1"/>
          </p:cNvSpPr>
          <p:nvPr>
            <p:ph idx="1"/>
          </p:nvPr>
        </p:nvSpPr>
        <p:spPr/>
        <p:txBody>
          <a:bodyPr/>
          <a:lstStyle/>
          <a:p>
            <a:r>
              <a:rPr lang="sl-SI" dirty="0"/>
              <a:t>  Pomanjkanje kadrov v gostinstvu in hotelirstvu</a:t>
            </a:r>
          </a:p>
          <a:p>
            <a:r>
              <a:rPr lang="sl-SI" dirty="0" err="1"/>
              <a:t>Kapacitetne</a:t>
            </a:r>
            <a:r>
              <a:rPr lang="sl-SI" dirty="0"/>
              <a:t> omejitve v prometu in nastanitvah</a:t>
            </a:r>
          </a:p>
          <a:p>
            <a:r>
              <a:rPr lang="sl-SI" dirty="0"/>
              <a:t>Krepitev upravljanja turističnih destinacij</a:t>
            </a:r>
          </a:p>
          <a:p>
            <a:r>
              <a:rPr lang="sl-SI" dirty="0"/>
              <a:t>Regulacija obiska in nadzor turističnih tokov</a:t>
            </a:r>
          </a:p>
          <a:p>
            <a:endParaRPr lang="sl-SI" dirty="0"/>
          </a:p>
          <a:p>
            <a:endParaRPr lang="sl-SI" dirty="0"/>
          </a:p>
        </p:txBody>
      </p:sp>
    </p:spTree>
    <p:extLst>
      <p:ext uri="{BB962C8B-B14F-4D97-AF65-F5344CB8AC3E}">
        <p14:creationId xmlns:p14="http://schemas.microsoft.com/office/powerpoint/2010/main" val="10586679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vsebine 2"/>
          <p:cNvSpPr txBox="1">
            <a:spLocks/>
          </p:cNvSpPr>
          <p:nvPr/>
        </p:nvSpPr>
        <p:spPr>
          <a:xfrm>
            <a:off x="2152650" y="1825625"/>
            <a:ext cx="78867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a:ln>
                  <a:noFill/>
                </a:ln>
                <a:solidFill>
                  <a:prstClr val="black"/>
                </a:solidFill>
                <a:effectLst/>
                <a:uLnTx/>
                <a:uFillTx/>
                <a:latin typeface="Calibri" panose="020F0502020204030204"/>
                <a:ea typeface="+mn-ea"/>
                <a:cs typeface="+mn-cs"/>
              </a:rPr>
              <a:t>Podjetniki, ki registrirajo dejavnosti pod šifro 79, morajo za opravljanje te dejavnosti pridobiti licenco Gospodarske zbornice Slovenije.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a:ln>
                  <a:noFill/>
                </a:ln>
                <a:solidFill>
                  <a:prstClr val="black"/>
                </a:solidFill>
                <a:effectLst/>
                <a:uLnTx/>
                <a:uFillTx/>
                <a:latin typeface="Calibri" panose="020F0502020204030204"/>
                <a:ea typeface="+mn-ea"/>
                <a:cs typeface="+mn-cs"/>
              </a:rPr>
              <a:t>Licenco morajo pred začetkom opravljanja dejavnosti pridobiti tako samostojni podjetniki kot tudi družbe z omejeno odgovornostjo (d.o.o.).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sz="2800" b="0" i="0" u="none" strike="noStrike" kern="1200" cap="none" spc="0" normalizeH="0" baseline="0" noProof="0">
                <a:ln>
                  <a:noFill/>
                </a:ln>
                <a:solidFill>
                  <a:prstClr val="black"/>
                </a:solidFill>
                <a:effectLst/>
                <a:uLnTx/>
                <a:uFillTx/>
                <a:latin typeface="Calibri" panose="020F0502020204030204"/>
                <a:ea typeface="+mn-ea"/>
                <a:cs typeface="+mn-cs"/>
              </a:rPr>
              <a:t>Postopek za pridobitev licence za opravljanje turistične dejavnosti, lahko podjetnik prične, po uspešno opravljeni registraciji podjetja in vpisu podjetja v register AJPES.</a:t>
            </a:r>
            <a:endParaRPr kumimoji="0" lang="sl-SI"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Pravokotnik 4"/>
          <p:cNvSpPr/>
          <p:nvPr/>
        </p:nvSpPr>
        <p:spPr>
          <a:xfrm>
            <a:off x="1919536" y="379076"/>
            <a:ext cx="6696744"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3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Registrirana dejavnost</a:t>
            </a:r>
            <a:endParaRPr kumimoji="0" lang="sl-SI" sz="12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8474365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135561" y="458670"/>
            <a:ext cx="7704855" cy="5778642"/>
          </a:xfrm>
          <a:prstGeom prst="rect">
            <a:avLst/>
          </a:prstGeom>
        </p:spPr>
      </p:pic>
    </p:spTree>
    <p:extLst>
      <p:ext uri="{BB962C8B-B14F-4D97-AF65-F5344CB8AC3E}">
        <p14:creationId xmlns:p14="http://schemas.microsoft.com/office/powerpoint/2010/main" val="15760183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2927648" y="1268760"/>
            <a:ext cx="410445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Turistična agencija</a:t>
            </a:r>
          </a:p>
        </p:txBody>
      </p:sp>
      <p:sp>
        <p:nvSpPr>
          <p:cNvPr id="3" name="PoljeZBesedilom 2"/>
          <p:cNvSpPr txBox="1"/>
          <p:nvPr/>
        </p:nvSpPr>
        <p:spPr>
          <a:xfrm>
            <a:off x="2099556" y="2852936"/>
            <a:ext cx="5760640" cy="27279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pavšalni proizvod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organizator potovanj (grosist)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turistični posrednik (</a:t>
            </a:r>
            <a:r>
              <a:rPr kumimoji="0" lang="sl-SI" altLang="sl-SI" sz="24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detajlist</a:t>
            </a:r>
            <a:r>
              <a:rPr kumimoji="0" lang="sl-SI" altLang="sl-SI"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turistična destinacija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poslovna razmerja</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sl-SI" altLang="sl-SI" sz="24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prodajna cena</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1982" y="3573016"/>
            <a:ext cx="3415008" cy="31019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73240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827158" y="476672"/>
            <a:ext cx="534896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Pojem turistične agencije</a:t>
            </a:r>
          </a:p>
        </p:txBody>
      </p:sp>
      <p:sp>
        <p:nvSpPr>
          <p:cNvPr id="3" name="PoljeZBesedilom 2"/>
          <p:cNvSpPr txBox="1"/>
          <p:nvPr/>
        </p:nvSpPr>
        <p:spPr>
          <a:xfrm>
            <a:off x="2063552" y="1196753"/>
            <a:ext cx="7056784"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Mednarodni turistični slovar (Monte </a:t>
            </a:r>
            <a:r>
              <a:rPr kumimoji="0" lang="sl-SI" sz="1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Carlo</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1961) opredeljuje turistično agencijo kot trgovsko podjetje, ki ima za poslovni predmet: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preskrbeti vse storitve, ki se nanašajo na transport, gostinstvo ali turistične prireditve vseh vrst, organizirati po pavšalni ceni individualna ali kolektivna potovanja bodisi po programu ali po želji turista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Iz te definicije je razvidna dvojna funkcija turistične agencije: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posredniška 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Organizacijska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Turistične storitve so nekoliko ozko omejene in ne vključujejo vseh možnih primerov; prevelik poudarek je na potovanju (v škodo bivanja) </a:t>
            </a:r>
          </a:p>
        </p:txBody>
      </p:sp>
    </p:spTree>
    <p:extLst>
      <p:ext uri="{BB962C8B-B14F-4D97-AF65-F5344CB8AC3E}">
        <p14:creationId xmlns:p14="http://schemas.microsoft.com/office/powerpoint/2010/main" val="195330474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775520" y="404665"/>
            <a:ext cx="410445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Opredelitev turistične agencije</a:t>
            </a:r>
          </a:p>
        </p:txBody>
      </p:sp>
      <p:sp>
        <p:nvSpPr>
          <p:cNvPr id="3" name="PoljeZBesedilom 2"/>
          <p:cNvSpPr txBox="1"/>
          <p:nvPr/>
        </p:nvSpPr>
        <p:spPr>
          <a:xfrm>
            <a:off x="1804565" y="1358771"/>
            <a:ext cx="7776864"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Turistična agencija je gospodarska organizacija, ki posluje po </a:t>
            </a:r>
            <a:r>
              <a:rPr kumimoji="0" lang="sl-SI"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ekonomskih načelih: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Turistična agencija posreduje ali sama proizvaja vse turistične storitve, čeprav ni nujno, da bi bila vsaka agencija dolžna prodajati </a:t>
            </a:r>
            <a:r>
              <a:rPr kumimoji="0" lang="sl-SI"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vse vrste storitev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Turistične storitve pa so vezane v enaki meri na potovanje kot na bivanje zunaj stalnega bivališča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Agencija je lahko čisti </a:t>
            </a:r>
            <a:r>
              <a:rPr kumimoji="0" lang="sl-SI"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posrednik</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ki le posreduje turistične storitve tretjih proizvajalcev in na trgu ne prodaja nobene storitve kot svoje lastne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Lahko pa turistična agencija tudi </a:t>
            </a:r>
            <a:r>
              <a:rPr kumimoji="0" lang="sl-SI"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sama proizvaja </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svoje lastne storitve, ki jih tudi na trgu nudi kot svoje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Poleg tega pa lahko agencija tudi iz </a:t>
            </a:r>
            <a:r>
              <a:rPr kumimoji="0" lang="sl-SI"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svojih lastnih in tujih storitev sestavi nov proizvod</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ki ga kot svojega prodaja na trgu.</a:t>
            </a:r>
          </a:p>
        </p:txBody>
      </p:sp>
    </p:spTree>
    <p:extLst>
      <p:ext uri="{BB962C8B-B14F-4D97-AF65-F5344CB8AC3E}">
        <p14:creationId xmlns:p14="http://schemas.microsoft.com/office/powerpoint/2010/main" val="24350500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775520" y="476672"/>
            <a:ext cx="57606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Namen turistične agencije</a:t>
            </a:r>
          </a:p>
        </p:txBody>
      </p:sp>
      <p:sp>
        <p:nvSpPr>
          <p:cNvPr id="3" name="PoljeZBesedilom 2"/>
          <p:cNvSpPr txBox="1"/>
          <p:nvPr/>
        </p:nvSpPr>
        <p:spPr>
          <a:xfrm>
            <a:off x="1775520" y="1196752"/>
            <a:ext cx="8568952" cy="535531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Turistične agencije so običajno štete za najbolj značilno ali celo edino vrsto turističnega </a:t>
            </a:r>
            <a:r>
              <a:rPr kumimoji="0" lang="sl-SI"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podjetja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Zagovorniki teze o turizmu kot samostojni gospodarski panogi vidijo v agencijah glavnega, celo edinega nosilca te dejavnosti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Turistične agencije kot del turizma spadajo med </a:t>
            </a:r>
            <a:r>
              <a:rPr kumimoji="0" lang="sl-SI"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storitvene dejavnosti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Služijo zgolj namenu povezovanja posameznih s turizmom povezanih storitev (</a:t>
            </a:r>
            <a:r>
              <a:rPr kumimoji="0" lang="sl-SI" sz="1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O’Conner</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in </a:t>
            </a:r>
            <a:r>
              <a:rPr kumimoji="0" lang="sl-SI" sz="1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Frew</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2002) in jih lahko smatramo kot čisto turistične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Page (2003) je potovalne agencije, skupaj s podjetji za izposojo  avtomobilov, turističnimi uradi, vodniki in spremljevalci, uvrstil v skupino turističnih sprejemnih dejavnosti (ang. </a:t>
            </a:r>
            <a:r>
              <a:rPr kumimoji="0" lang="sl-SI" sz="1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tourism</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sl-SI" sz="1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reception</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a:t>
            </a:r>
            <a:r>
              <a:rPr kumimoji="0" lang="sl-SI" sz="1800" b="0" i="0" u="none" strike="noStrike" kern="1200" cap="none" spc="0" normalizeH="0" baseline="0" noProof="0" dirty="0" err="1">
                <a:ln>
                  <a:noFill/>
                </a:ln>
                <a:solidFill>
                  <a:prstClr val="black"/>
                </a:solidFill>
                <a:effectLst/>
                <a:uLnTx/>
                <a:uFillTx/>
                <a:latin typeface="Verdana" panose="020B0604030504040204" pitchFamily="34" charset="0"/>
                <a:ea typeface="Verdana" panose="020B0604030504040204" pitchFamily="34" charset="0"/>
                <a:cs typeface="+mn-cs"/>
              </a:rPr>
              <a:t>services</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Turistični agent  </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je pravzaprav svetovalec, ki prodaja storitve turističnega gospodarstva.</a:t>
            </a:r>
          </a:p>
        </p:txBody>
      </p:sp>
    </p:spTree>
    <p:extLst>
      <p:ext uri="{BB962C8B-B14F-4D97-AF65-F5344CB8AC3E}">
        <p14:creationId xmlns:p14="http://schemas.microsoft.com/office/powerpoint/2010/main" val="38783224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1991544" y="404665"/>
            <a:ext cx="6552728"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2800" b="1"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Turistična agencija ali organizator potovanj</a:t>
            </a:r>
          </a:p>
        </p:txBody>
      </p:sp>
      <p:sp>
        <p:nvSpPr>
          <p:cNvPr id="3" name="PoljeZBesedilom 2"/>
          <p:cNvSpPr txBox="1"/>
          <p:nvPr/>
        </p:nvSpPr>
        <p:spPr>
          <a:xfrm>
            <a:off x="1991544" y="1388152"/>
            <a:ext cx="842493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Na turističnem trgu delujeta dve vrsti podjetij, organizatorji potovanj in turistične agencije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Prvi so »tovarne turističnih potovanj«, drugi pa »njihovi zastopniki in vezni člen med organizatorji in potniki oziroma gostinskimi podjetji in njihovimi gosti ali prevoznimi podjetji in njihovimi strankami« (Mihalič, 2000)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V Sloveniji pogosto uporabljamo enoten izraz </a:t>
            </a:r>
            <a:r>
              <a:rPr kumimoji="0" lang="sl-SI"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turistična agencija </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tako za posamezne </a:t>
            </a:r>
            <a:r>
              <a:rPr kumimoji="0" lang="sl-SI"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posrednike</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 kot tudi za </a:t>
            </a:r>
            <a:r>
              <a:rPr kumimoji="0" lang="sl-SI" sz="1800" b="1" i="0" u="none" strike="noStrike" kern="1200" cap="none" spc="0" normalizeH="0" baseline="0" noProof="0" dirty="0">
                <a:ln>
                  <a:noFill/>
                </a:ln>
                <a:solidFill>
                  <a:srgbClr val="7030A0"/>
                </a:solidFill>
                <a:effectLst/>
                <a:uLnTx/>
                <a:uFillTx/>
                <a:latin typeface="Verdana" panose="020B0604030504040204" pitchFamily="34" charset="0"/>
                <a:ea typeface="Verdana" panose="020B0604030504040204" pitchFamily="34" charset="0"/>
                <a:cs typeface="+mn-cs"/>
              </a:rPr>
              <a:t>organizatorje potovanj </a:t>
            </a: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(npr. Kompas)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Situacijo v Sloveniji dodatno zapleta dejstvo, da v praksi organizatorji potovanj res nastopajo tudi kot posredniki, turistične agencije pa občasno tudi organizirajo potovanja. Podobno predvideva ZSRT, ki opredeljuje pogoje za pridobitev državne licence za organizatorje potovanj in turistične agente (Ur. l. RS, št. 2/2004).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l-SI" sz="18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11646533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BE450BBD-2FC2-4C59-B792-DA8CDE0E2715}"/>
              </a:ext>
            </a:extLst>
          </p:cNvPr>
          <p:cNvSpPr/>
          <p:nvPr/>
        </p:nvSpPr>
        <p:spPr>
          <a:xfrm>
            <a:off x="164970" y="536303"/>
            <a:ext cx="10250883" cy="584775"/>
          </a:xfrm>
          <a:prstGeom prst="rect">
            <a:avLst/>
          </a:prstGeom>
        </p:spPr>
        <p:txBody>
          <a:bodyPr wrap="none">
            <a:spAutoFit/>
          </a:bodyPr>
          <a:lstStyle/>
          <a:p>
            <a:r>
              <a:rPr lang="sl-SI" sz="3200" b="1" dirty="0">
                <a:solidFill>
                  <a:srgbClr val="7030A0"/>
                </a:solidFill>
              </a:rPr>
              <a:t>Trendi v razvoju in pomenu turističnih agencij v prihodnosti</a:t>
            </a:r>
          </a:p>
        </p:txBody>
      </p:sp>
      <p:sp>
        <p:nvSpPr>
          <p:cNvPr id="3" name="Pravokotnik 2">
            <a:extLst>
              <a:ext uri="{FF2B5EF4-FFF2-40B4-BE49-F238E27FC236}">
                <a16:creationId xmlns:a16="http://schemas.microsoft.com/office/drawing/2014/main" id="{5A1F73DC-6D13-46E4-AD6C-4115301EBD77}"/>
              </a:ext>
            </a:extLst>
          </p:cNvPr>
          <p:cNvSpPr/>
          <p:nvPr/>
        </p:nvSpPr>
        <p:spPr>
          <a:xfrm>
            <a:off x="518746" y="1582341"/>
            <a:ext cx="11315700" cy="5262979"/>
          </a:xfrm>
          <a:prstGeom prst="rect">
            <a:avLst/>
          </a:prstGeom>
        </p:spPr>
        <p:txBody>
          <a:bodyPr wrap="square">
            <a:spAutoFit/>
          </a:bodyPr>
          <a:lstStyle/>
          <a:p>
            <a:pPr>
              <a:buFont typeface="+mj-lt"/>
              <a:buAutoNum type="arabicPeriod"/>
            </a:pPr>
            <a:r>
              <a:rPr lang="sl-SI" sz="2800" b="1" dirty="0"/>
              <a:t>Digitalizacija</a:t>
            </a:r>
            <a:r>
              <a:rPr lang="sl-SI" sz="2800" dirty="0"/>
              <a:t>: Spletne platforme in aplikacije bodo prevladovale, saj omogočajo enostaven dostop do informacij, rezervacij in prilagojenih potovalnih paketov.</a:t>
            </a:r>
          </a:p>
          <a:p>
            <a:pPr>
              <a:buFont typeface="+mj-lt"/>
              <a:buAutoNum type="arabicPeriod"/>
            </a:pPr>
            <a:r>
              <a:rPr lang="sl-SI" sz="2800" b="1" dirty="0"/>
              <a:t>Trajnostni turizem</a:t>
            </a:r>
            <a:r>
              <a:rPr lang="sl-SI" sz="2800" dirty="0"/>
              <a:t>: Agencije bodo vse bolj poudarjale ekološko odgovorne destinacije in prakse.</a:t>
            </a:r>
          </a:p>
          <a:p>
            <a:pPr>
              <a:buFont typeface="+mj-lt"/>
              <a:buAutoNum type="arabicPeriod"/>
            </a:pPr>
            <a:r>
              <a:rPr lang="sl-SI" sz="2800" b="1" dirty="0" err="1"/>
              <a:t>Personalizacija</a:t>
            </a:r>
            <a:r>
              <a:rPr lang="sl-SI" sz="2800" dirty="0"/>
              <a:t>: Potniki bodo iskali bolj prilagojene izkušnje, agencije pa bodo uporabile umetno inteligenco za ponudbo </a:t>
            </a:r>
            <a:r>
              <a:rPr lang="sl-SI" sz="2800" dirty="0" err="1"/>
              <a:t>personaliziranih</a:t>
            </a:r>
            <a:r>
              <a:rPr lang="sl-SI" sz="2800" dirty="0"/>
              <a:t> potovalnih paketov.</a:t>
            </a:r>
          </a:p>
          <a:p>
            <a:pPr>
              <a:buFont typeface="+mj-lt"/>
              <a:buAutoNum type="arabicPeriod"/>
            </a:pPr>
            <a:r>
              <a:rPr lang="sl-SI" sz="2800" b="1" dirty="0"/>
              <a:t>Hibridne storitve</a:t>
            </a:r>
            <a:r>
              <a:rPr lang="sl-SI" sz="2800" dirty="0"/>
              <a:t>: Kombinacija spletnih in fizičnih storitev za večjo prilagodljivost in podporo strankam.</a:t>
            </a:r>
          </a:p>
          <a:p>
            <a:r>
              <a:rPr lang="sl-SI" sz="2800" dirty="0"/>
              <a:t>Turistične agencije bodo pomembne pri usmerjanju potnikov skozi vse bolj kompleksne zahteve, kot so </a:t>
            </a:r>
            <a:r>
              <a:rPr lang="sl-SI" sz="2800" dirty="0" err="1"/>
              <a:t>okoljski</a:t>
            </a:r>
            <a:r>
              <a:rPr lang="sl-SI" sz="2800" dirty="0"/>
              <a:t> predpisi in kulturne razlike</a:t>
            </a:r>
          </a:p>
        </p:txBody>
      </p:sp>
    </p:spTree>
    <p:extLst>
      <p:ext uri="{BB962C8B-B14F-4D97-AF65-F5344CB8AC3E}">
        <p14:creationId xmlns:p14="http://schemas.microsoft.com/office/powerpoint/2010/main" val="7772905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8402365" cy="523220"/>
          </a:xfrm>
          <a:prstGeom prst="rect">
            <a:avLst/>
          </a:prstGeom>
        </p:spPr>
        <p:txBody>
          <a:bodyPr wrap="none">
            <a:spAutoFit/>
          </a:bodyPr>
          <a:lstStyle/>
          <a:p>
            <a:r>
              <a:rPr lang="sl-SI" sz="2800" b="1" dirty="0">
                <a:solidFill>
                  <a:srgbClr val="7030A0"/>
                </a:solidFill>
              </a:rPr>
              <a:t>Uporaba umetne inteligence (UI) v turističnih agencijah</a:t>
            </a:r>
          </a:p>
        </p:txBody>
      </p:sp>
      <p:sp>
        <p:nvSpPr>
          <p:cNvPr id="6" name="Pravokotnik 5">
            <a:extLst>
              <a:ext uri="{FF2B5EF4-FFF2-40B4-BE49-F238E27FC236}">
                <a16:creationId xmlns:a16="http://schemas.microsoft.com/office/drawing/2014/main" id="{9A771CDE-EC28-4026-AE08-559422BF6604}"/>
              </a:ext>
            </a:extLst>
          </p:cNvPr>
          <p:cNvSpPr/>
          <p:nvPr/>
        </p:nvSpPr>
        <p:spPr>
          <a:xfrm>
            <a:off x="668215" y="1521068"/>
            <a:ext cx="10533185" cy="4401205"/>
          </a:xfrm>
          <a:prstGeom prst="rect">
            <a:avLst/>
          </a:prstGeom>
        </p:spPr>
        <p:txBody>
          <a:bodyPr wrap="square">
            <a:spAutoFit/>
          </a:bodyPr>
          <a:lstStyle/>
          <a:p>
            <a:pPr marL="457200" indent="-457200">
              <a:buFont typeface="Arial" panose="020B0604020202020204" pitchFamily="34" charset="0"/>
              <a:buChar char="•"/>
            </a:pPr>
            <a:r>
              <a:rPr lang="sl-SI" sz="2800" b="1" dirty="0" err="1"/>
              <a:t>Personalizacija</a:t>
            </a:r>
            <a:r>
              <a:rPr lang="sl-SI" sz="2800" b="1" dirty="0"/>
              <a:t> potovalnih paketov</a:t>
            </a:r>
            <a:r>
              <a:rPr lang="sl-SI" sz="2800" dirty="0"/>
              <a:t>: UI bo analizirala podatke o potnikih in ustvarjala prilagojene ponudbe glede na njihove preference</a:t>
            </a:r>
          </a:p>
          <a:p>
            <a:pPr marL="457200" indent="-457200">
              <a:buFont typeface="Arial" panose="020B0604020202020204" pitchFamily="34" charset="0"/>
              <a:buChar char="•"/>
            </a:pPr>
            <a:r>
              <a:rPr lang="sl-SI" sz="2800" b="1" dirty="0" err="1"/>
              <a:t>Klepetalni</a:t>
            </a:r>
            <a:r>
              <a:rPr lang="sl-SI" sz="2800" b="1" dirty="0"/>
              <a:t> roboti in virtualni asistenti</a:t>
            </a:r>
            <a:r>
              <a:rPr lang="sl-SI" sz="2800" dirty="0"/>
              <a:t>: UI bo izboljšala komunikacijo s strankami prek 24/7 podpornih storitev</a:t>
            </a:r>
          </a:p>
          <a:p>
            <a:pPr marL="457200" indent="-457200">
              <a:buFont typeface="Arial" panose="020B0604020202020204" pitchFamily="34" charset="0"/>
              <a:buChar char="•"/>
            </a:pPr>
            <a:r>
              <a:rPr lang="sl-SI" sz="2800" b="1" dirty="0"/>
              <a:t>Napovedovanje cen in povpraševanja</a:t>
            </a:r>
            <a:r>
              <a:rPr lang="sl-SI" sz="2800" dirty="0"/>
              <a:t>: Agencije bodo uporabljale UI za analizo tržnih trendov in predvidevanje optimalnih časov za rezervacijo</a:t>
            </a:r>
          </a:p>
          <a:p>
            <a:pPr marL="457200" indent="-457200">
              <a:buFont typeface="Arial" panose="020B0604020202020204" pitchFamily="34" charset="0"/>
              <a:buChar char="•"/>
            </a:pPr>
            <a:r>
              <a:rPr lang="sl-SI" sz="2800" b="1" dirty="0"/>
              <a:t>Samodejno upravljanje rezervacij</a:t>
            </a:r>
            <a:r>
              <a:rPr lang="sl-SI" sz="2800" dirty="0"/>
              <a:t>: UI bo omogočila hitro in učinkovito upravljanje ter optimizacijo rezervacijskih sistemov</a:t>
            </a:r>
          </a:p>
        </p:txBody>
      </p:sp>
    </p:spTree>
    <p:extLst>
      <p:ext uri="{BB962C8B-B14F-4D97-AF65-F5344CB8AC3E}">
        <p14:creationId xmlns:p14="http://schemas.microsoft.com/office/powerpoint/2010/main" val="4116674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8539967" cy="523220"/>
          </a:xfrm>
          <a:prstGeom prst="rect">
            <a:avLst/>
          </a:prstGeom>
        </p:spPr>
        <p:txBody>
          <a:bodyPr wrap="none">
            <a:spAutoFit/>
          </a:bodyPr>
          <a:lstStyle/>
          <a:p>
            <a:r>
              <a:rPr lang="pl-PL" sz="2800" b="1" dirty="0">
                <a:solidFill>
                  <a:srgbClr val="7030A0"/>
                </a:solidFill>
              </a:rPr>
              <a:t>Digitalna prelomnica (konec 20. in začetek 21. stoletja)</a:t>
            </a:r>
            <a:endParaRPr lang="sl-SI" sz="2800" b="1" dirty="0">
              <a:solidFill>
                <a:srgbClr val="7030A0"/>
              </a:solidFill>
            </a:endParaRPr>
          </a:p>
        </p:txBody>
      </p:sp>
      <p:sp>
        <p:nvSpPr>
          <p:cNvPr id="6" name="Pravokotnik 5">
            <a:extLst>
              <a:ext uri="{FF2B5EF4-FFF2-40B4-BE49-F238E27FC236}">
                <a16:creationId xmlns:a16="http://schemas.microsoft.com/office/drawing/2014/main" id="{9A771CDE-EC28-4026-AE08-559422BF6604}"/>
              </a:ext>
            </a:extLst>
          </p:cNvPr>
          <p:cNvSpPr/>
          <p:nvPr/>
        </p:nvSpPr>
        <p:spPr>
          <a:xfrm>
            <a:off x="668215" y="1521068"/>
            <a:ext cx="10533185" cy="3108543"/>
          </a:xfrm>
          <a:prstGeom prst="rect">
            <a:avLst/>
          </a:prstGeom>
        </p:spPr>
        <p:txBody>
          <a:bodyPr wrap="square">
            <a:spAutoFit/>
          </a:bodyPr>
          <a:lstStyle/>
          <a:p>
            <a:r>
              <a:rPr lang="sl-SI" sz="2800" dirty="0"/>
              <a:t>Z razvojem interneta se pojavi:</a:t>
            </a:r>
          </a:p>
          <a:p>
            <a:pPr marL="457200" indent="-457200">
              <a:buFont typeface="Arial" panose="020B0604020202020204" pitchFamily="34" charset="0"/>
              <a:buChar char="•"/>
            </a:pPr>
            <a:r>
              <a:rPr lang="sl-SI" sz="2800" dirty="0"/>
              <a:t>spletna prodaja turističnih storitev,</a:t>
            </a:r>
          </a:p>
          <a:p>
            <a:pPr marL="457200" indent="-457200">
              <a:buFont typeface="Arial" panose="020B0604020202020204" pitchFamily="34" charset="0"/>
              <a:buChar char="•"/>
            </a:pPr>
            <a:r>
              <a:rPr lang="sl-SI" sz="2800" dirty="0"/>
              <a:t>OTA (</a:t>
            </a:r>
            <a:r>
              <a:rPr lang="sl-SI" sz="2800" dirty="0" err="1"/>
              <a:t>Online</a:t>
            </a:r>
            <a:r>
              <a:rPr lang="sl-SI" sz="2800" dirty="0"/>
              <a:t> </a:t>
            </a:r>
            <a:r>
              <a:rPr lang="sl-SI" sz="2800" dirty="0" err="1"/>
              <a:t>Travel</a:t>
            </a:r>
            <a:r>
              <a:rPr lang="sl-SI" sz="2800" dirty="0"/>
              <a:t> </a:t>
            </a:r>
            <a:r>
              <a:rPr lang="sl-SI" sz="2800" dirty="0" err="1"/>
              <a:t>Agencies</a:t>
            </a:r>
            <a:r>
              <a:rPr lang="sl-SI" sz="2800" dirty="0"/>
              <a:t>),</a:t>
            </a:r>
          </a:p>
          <a:p>
            <a:pPr marL="457200" indent="-457200">
              <a:buFont typeface="Arial" panose="020B0604020202020204" pitchFamily="34" charset="0"/>
              <a:buChar char="•"/>
            </a:pPr>
            <a:r>
              <a:rPr lang="sl-SI" sz="2800" dirty="0"/>
              <a:t>neposredne rezervacije pri ponudnikih.</a:t>
            </a:r>
          </a:p>
          <a:p>
            <a:r>
              <a:rPr lang="sl-SI" sz="2800" dirty="0"/>
              <a:t>Turistične agencije izgubijo monopol nad informacijami, vendar se njihova vloga </a:t>
            </a:r>
            <a:r>
              <a:rPr lang="sl-SI" sz="2800" b="1" dirty="0"/>
              <a:t>preoblikuje</a:t>
            </a:r>
            <a:r>
              <a:rPr lang="sl-SI" sz="2800" dirty="0"/>
              <a:t>, ne izgine</a:t>
            </a:r>
          </a:p>
          <a:p>
            <a:pPr marL="457200" indent="-457200">
              <a:buFont typeface="Arial" panose="020B0604020202020204" pitchFamily="34" charset="0"/>
              <a:buChar char="•"/>
            </a:pPr>
            <a:endParaRPr lang="sl-SI" sz="2800" dirty="0"/>
          </a:p>
        </p:txBody>
      </p:sp>
    </p:spTree>
    <p:extLst>
      <p:ext uri="{BB962C8B-B14F-4D97-AF65-F5344CB8AC3E}">
        <p14:creationId xmlns:p14="http://schemas.microsoft.com/office/powerpoint/2010/main" val="2347303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5CE474-5902-4D75-8600-8C05C44806E0}"/>
              </a:ext>
            </a:extLst>
          </p:cNvPr>
          <p:cNvSpPr>
            <a:spLocks noGrp="1"/>
          </p:cNvSpPr>
          <p:nvPr>
            <p:ph type="title"/>
          </p:nvPr>
        </p:nvSpPr>
        <p:spPr/>
        <p:txBody>
          <a:bodyPr/>
          <a:lstStyle/>
          <a:p>
            <a:r>
              <a:rPr lang="it-IT" b="1" dirty="0" err="1">
                <a:solidFill>
                  <a:srgbClr val="7030A0"/>
                </a:solidFill>
              </a:rPr>
              <a:t>Svetovni</a:t>
            </a:r>
            <a:r>
              <a:rPr lang="it-IT" b="1" dirty="0">
                <a:solidFill>
                  <a:srgbClr val="7030A0"/>
                </a:solidFill>
              </a:rPr>
              <a:t> </a:t>
            </a:r>
            <a:r>
              <a:rPr lang="it-IT" b="1" dirty="0" err="1">
                <a:solidFill>
                  <a:srgbClr val="7030A0"/>
                </a:solidFill>
              </a:rPr>
              <a:t>trendi</a:t>
            </a:r>
            <a:r>
              <a:rPr lang="it-IT" b="1" dirty="0">
                <a:solidFill>
                  <a:srgbClr val="7030A0"/>
                </a:solidFill>
              </a:rPr>
              <a:t> 2026 – </a:t>
            </a:r>
            <a:r>
              <a:rPr lang="it-IT" b="1" dirty="0" err="1">
                <a:solidFill>
                  <a:srgbClr val="7030A0"/>
                </a:solidFill>
              </a:rPr>
              <a:t>strateški</a:t>
            </a:r>
            <a:r>
              <a:rPr lang="it-IT" b="1" dirty="0">
                <a:solidFill>
                  <a:srgbClr val="7030A0"/>
                </a:solidFill>
              </a:rPr>
              <a:t> </a:t>
            </a:r>
            <a:r>
              <a:rPr lang="it-IT" b="1" dirty="0" err="1">
                <a:solidFill>
                  <a:srgbClr val="7030A0"/>
                </a:solidFill>
              </a:rPr>
              <a:t>premiki</a:t>
            </a:r>
            <a:endParaRPr lang="sl-SI" b="1" dirty="0">
              <a:solidFill>
                <a:srgbClr val="7030A0"/>
              </a:solidFill>
            </a:endParaRPr>
          </a:p>
        </p:txBody>
      </p:sp>
      <p:sp>
        <p:nvSpPr>
          <p:cNvPr id="3" name="Označba mesta vsebine 2">
            <a:extLst>
              <a:ext uri="{FF2B5EF4-FFF2-40B4-BE49-F238E27FC236}">
                <a16:creationId xmlns:a16="http://schemas.microsoft.com/office/drawing/2014/main" id="{7911D724-EDAC-4B1F-93CB-AA82DB6644D5}"/>
              </a:ext>
            </a:extLst>
          </p:cNvPr>
          <p:cNvSpPr>
            <a:spLocks noGrp="1"/>
          </p:cNvSpPr>
          <p:nvPr>
            <p:ph idx="1"/>
          </p:nvPr>
        </p:nvSpPr>
        <p:spPr/>
        <p:txBody>
          <a:bodyPr>
            <a:normAutofit/>
          </a:bodyPr>
          <a:lstStyle/>
          <a:p>
            <a:r>
              <a:rPr lang="sl-SI" dirty="0"/>
              <a:t>Prehod od množičnega k izkustvenemu turizmu</a:t>
            </a:r>
          </a:p>
          <a:p>
            <a:r>
              <a:rPr lang="sl-SI" dirty="0" err="1"/>
              <a:t>Personalizacija</a:t>
            </a:r>
            <a:r>
              <a:rPr lang="sl-SI" dirty="0"/>
              <a:t> celotne turistične izkušnje</a:t>
            </a:r>
          </a:p>
          <a:p>
            <a:r>
              <a:rPr lang="sl-SI" dirty="0"/>
              <a:t>Povezovanje turizma z dobrobitjo, zdravjem in ravnovesjem</a:t>
            </a:r>
          </a:p>
          <a:p>
            <a:r>
              <a:rPr lang="sl-SI" dirty="0"/>
              <a:t>Povečana vloga tematskih potovanj</a:t>
            </a:r>
          </a:p>
        </p:txBody>
      </p:sp>
    </p:spTree>
    <p:extLst>
      <p:ext uri="{BB962C8B-B14F-4D97-AF65-F5344CB8AC3E}">
        <p14:creationId xmlns:p14="http://schemas.microsoft.com/office/powerpoint/2010/main" val="19948136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6512424" cy="523220"/>
          </a:xfrm>
          <a:prstGeom prst="rect">
            <a:avLst/>
          </a:prstGeom>
        </p:spPr>
        <p:txBody>
          <a:bodyPr wrap="none">
            <a:spAutoFit/>
          </a:bodyPr>
          <a:lstStyle/>
          <a:p>
            <a:r>
              <a:rPr lang="sl-SI" sz="2800" b="1" dirty="0">
                <a:solidFill>
                  <a:srgbClr val="7030A0"/>
                </a:solidFill>
              </a:rPr>
              <a:t>SODOBNI RAZVOJ TURIZMA (2000–2024)</a:t>
            </a:r>
          </a:p>
        </p:txBody>
      </p:sp>
      <p:sp>
        <p:nvSpPr>
          <p:cNvPr id="6" name="Pravokotnik 5">
            <a:extLst>
              <a:ext uri="{FF2B5EF4-FFF2-40B4-BE49-F238E27FC236}">
                <a16:creationId xmlns:a16="http://schemas.microsoft.com/office/drawing/2014/main" id="{9A771CDE-EC28-4026-AE08-559422BF6604}"/>
              </a:ext>
            </a:extLst>
          </p:cNvPr>
          <p:cNvSpPr/>
          <p:nvPr/>
        </p:nvSpPr>
        <p:spPr>
          <a:xfrm>
            <a:off x="668215" y="1521068"/>
            <a:ext cx="10533185" cy="3108543"/>
          </a:xfrm>
          <a:prstGeom prst="rect">
            <a:avLst/>
          </a:prstGeom>
        </p:spPr>
        <p:txBody>
          <a:bodyPr wrap="square">
            <a:spAutoFit/>
          </a:bodyPr>
          <a:lstStyle/>
          <a:p>
            <a:pPr marL="457200" indent="-457200">
              <a:buFont typeface="Arial" panose="020B0604020202020204" pitchFamily="34" charset="0"/>
              <a:buChar char="•"/>
            </a:pPr>
            <a:r>
              <a:rPr lang="sl-SI" sz="2800" dirty="0"/>
              <a:t>Globalizacija in diverzifikacija</a:t>
            </a:r>
          </a:p>
          <a:p>
            <a:r>
              <a:rPr lang="sl-SI" sz="2800" dirty="0"/>
              <a:t>Turizem postane ena največjih svetovnih gospodarskih dejavnosti. </a:t>
            </a:r>
          </a:p>
          <a:p>
            <a:r>
              <a:rPr lang="sl-SI" sz="2800" dirty="0"/>
              <a:t>Značilnosti:</a:t>
            </a:r>
          </a:p>
          <a:p>
            <a:pPr marL="457200" indent="-457200">
              <a:buFont typeface="Arial" panose="020B0604020202020204" pitchFamily="34" charset="0"/>
              <a:buChar char="•"/>
            </a:pPr>
            <a:r>
              <a:rPr lang="sl-SI" sz="2800" dirty="0"/>
              <a:t>močna internacionalizacija,</a:t>
            </a:r>
          </a:p>
          <a:p>
            <a:pPr marL="457200" indent="-457200">
              <a:buFont typeface="Arial" panose="020B0604020202020204" pitchFamily="34" charset="0"/>
              <a:buChar char="•"/>
            </a:pPr>
            <a:r>
              <a:rPr lang="sl-SI" sz="2800" dirty="0"/>
              <a:t>širitev novih destinacij,</a:t>
            </a:r>
          </a:p>
          <a:p>
            <a:pPr marL="457200" indent="-457200">
              <a:buFont typeface="Arial" panose="020B0604020202020204" pitchFamily="34" charset="0"/>
              <a:buChar char="•"/>
            </a:pPr>
            <a:r>
              <a:rPr lang="sl-SI" sz="2800" dirty="0"/>
              <a:t>specializacija turističnih produktov (kulinarika, </a:t>
            </a:r>
            <a:r>
              <a:rPr lang="sl-SI" sz="2800" dirty="0" err="1"/>
              <a:t>wellness</a:t>
            </a:r>
            <a:r>
              <a:rPr lang="sl-SI" sz="2800" dirty="0"/>
              <a:t>, šport, MICE)</a:t>
            </a:r>
          </a:p>
        </p:txBody>
      </p:sp>
    </p:spTree>
    <p:extLst>
      <p:ext uri="{BB962C8B-B14F-4D97-AF65-F5344CB8AC3E}">
        <p14:creationId xmlns:p14="http://schemas.microsoft.com/office/powerpoint/2010/main" val="3506705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2901628" cy="523220"/>
          </a:xfrm>
          <a:prstGeom prst="rect">
            <a:avLst/>
          </a:prstGeom>
        </p:spPr>
        <p:txBody>
          <a:bodyPr wrap="none">
            <a:spAutoFit/>
          </a:bodyPr>
          <a:lstStyle/>
          <a:p>
            <a:r>
              <a:rPr lang="sl-SI" sz="2800" b="1" dirty="0">
                <a:solidFill>
                  <a:srgbClr val="7030A0"/>
                </a:solidFill>
              </a:rPr>
              <a:t>Krize in odpornost</a:t>
            </a:r>
          </a:p>
        </p:txBody>
      </p:sp>
      <p:sp>
        <p:nvSpPr>
          <p:cNvPr id="6" name="Pravokotnik 5">
            <a:extLst>
              <a:ext uri="{FF2B5EF4-FFF2-40B4-BE49-F238E27FC236}">
                <a16:creationId xmlns:a16="http://schemas.microsoft.com/office/drawing/2014/main" id="{9A771CDE-EC28-4026-AE08-559422BF6604}"/>
              </a:ext>
            </a:extLst>
          </p:cNvPr>
          <p:cNvSpPr/>
          <p:nvPr/>
        </p:nvSpPr>
        <p:spPr>
          <a:xfrm>
            <a:off x="668215" y="1521068"/>
            <a:ext cx="10533185" cy="2677656"/>
          </a:xfrm>
          <a:prstGeom prst="rect">
            <a:avLst/>
          </a:prstGeom>
        </p:spPr>
        <p:txBody>
          <a:bodyPr wrap="square">
            <a:spAutoFit/>
          </a:bodyPr>
          <a:lstStyle/>
          <a:p>
            <a:r>
              <a:rPr lang="sl-SI" sz="2800" dirty="0"/>
              <a:t>Turizem je močno prizadet ob:</a:t>
            </a:r>
          </a:p>
          <a:p>
            <a:pPr marL="457200" indent="-457200">
              <a:buFont typeface="Arial" panose="020B0604020202020204" pitchFamily="34" charset="0"/>
              <a:buChar char="•"/>
            </a:pPr>
            <a:r>
              <a:rPr lang="sl-SI" sz="2800" dirty="0"/>
              <a:t>gospodarskih krizah,</a:t>
            </a:r>
          </a:p>
          <a:p>
            <a:pPr marL="457200" indent="-457200">
              <a:buFont typeface="Arial" panose="020B0604020202020204" pitchFamily="34" charset="0"/>
              <a:buChar char="•"/>
            </a:pPr>
            <a:r>
              <a:rPr lang="sl-SI" sz="2800" dirty="0"/>
              <a:t>terorističnih napadih,</a:t>
            </a:r>
          </a:p>
          <a:p>
            <a:pPr marL="457200" indent="-457200">
              <a:buFont typeface="Arial" panose="020B0604020202020204" pitchFamily="34" charset="0"/>
              <a:buChar char="•"/>
            </a:pPr>
            <a:r>
              <a:rPr lang="sl-SI" sz="2800" dirty="0"/>
              <a:t>Pandemijah</a:t>
            </a:r>
          </a:p>
          <a:p>
            <a:r>
              <a:rPr lang="sl-SI" sz="2800" dirty="0"/>
              <a:t>Hkrati se pokaže kot izjemno prilagodljiv sektor, ki se hitro preoblikuje in uvaja nove modele poslovanja</a:t>
            </a:r>
          </a:p>
        </p:txBody>
      </p:sp>
    </p:spTree>
    <p:extLst>
      <p:ext uri="{BB962C8B-B14F-4D97-AF65-F5344CB8AC3E}">
        <p14:creationId xmlns:p14="http://schemas.microsoft.com/office/powerpoint/2010/main" val="3224256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6569234" cy="523220"/>
          </a:xfrm>
          <a:prstGeom prst="rect">
            <a:avLst/>
          </a:prstGeom>
        </p:spPr>
        <p:txBody>
          <a:bodyPr wrap="none">
            <a:spAutoFit/>
          </a:bodyPr>
          <a:lstStyle/>
          <a:p>
            <a:r>
              <a:rPr lang="it-IT" sz="2800" b="1" dirty="0">
                <a:solidFill>
                  <a:srgbClr val="7030A0"/>
                </a:solidFill>
              </a:rPr>
              <a:t>KLJUČNI SVETOVNI TRENDI DO LETA 2030</a:t>
            </a:r>
            <a:endParaRPr lang="sl-SI" sz="2800" b="1" dirty="0">
              <a:solidFill>
                <a:srgbClr val="7030A0"/>
              </a:solidFill>
            </a:endParaRPr>
          </a:p>
        </p:txBody>
      </p:sp>
      <p:sp>
        <p:nvSpPr>
          <p:cNvPr id="6" name="Pravokotnik 5">
            <a:extLst>
              <a:ext uri="{FF2B5EF4-FFF2-40B4-BE49-F238E27FC236}">
                <a16:creationId xmlns:a16="http://schemas.microsoft.com/office/drawing/2014/main" id="{9A771CDE-EC28-4026-AE08-559422BF6604}"/>
              </a:ext>
            </a:extLst>
          </p:cNvPr>
          <p:cNvSpPr/>
          <p:nvPr/>
        </p:nvSpPr>
        <p:spPr>
          <a:xfrm>
            <a:off x="668215" y="1521068"/>
            <a:ext cx="10533185" cy="3108543"/>
          </a:xfrm>
          <a:prstGeom prst="rect">
            <a:avLst/>
          </a:prstGeom>
        </p:spPr>
        <p:txBody>
          <a:bodyPr wrap="square">
            <a:spAutoFit/>
          </a:bodyPr>
          <a:lstStyle/>
          <a:p>
            <a:r>
              <a:rPr lang="sl-SI" sz="2800" dirty="0"/>
              <a:t>Od množičnega k trajnostnemu in odgovornemu turizmu</a:t>
            </a:r>
          </a:p>
          <a:p>
            <a:r>
              <a:rPr lang="sl-SI" sz="2800" dirty="0"/>
              <a:t>Do leta 2030 se bo nadaljeval prehod:</a:t>
            </a:r>
          </a:p>
          <a:p>
            <a:pPr marL="457200" indent="-457200">
              <a:buFont typeface="Arial" panose="020B0604020202020204" pitchFamily="34" charset="0"/>
              <a:buChar char="•"/>
            </a:pPr>
            <a:r>
              <a:rPr lang="sl-SI" sz="2800" dirty="0"/>
              <a:t>od kvantitete h kakovosti,</a:t>
            </a:r>
          </a:p>
          <a:p>
            <a:pPr marL="457200" indent="-457200">
              <a:buFont typeface="Arial" panose="020B0604020202020204" pitchFamily="34" charset="0"/>
              <a:buChar char="•"/>
            </a:pPr>
            <a:r>
              <a:rPr lang="sl-SI" sz="2800" dirty="0"/>
              <a:t>od množičnosti k razpršenosti,</a:t>
            </a:r>
          </a:p>
          <a:p>
            <a:pPr marL="457200" indent="-457200">
              <a:buFont typeface="Arial" panose="020B0604020202020204" pitchFamily="34" charset="0"/>
              <a:buChar char="•"/>
            </a:pPr>
            <a:r>
              <a:rPr lang="sl-SI" sz="2800" dirty="0"/>
              <a:t>od pasivnega obiska k aktivnemu doživetju</a:t>
            </a:r>
          </a:p>
          <a:p>
            <a:r>
              <a:rPr lang="sl-SI" sz="2800" dirty="0"/>
              <a:t>Trajnost postaja osnovni pogoj poslovanja, ne več konkurenčna prednost</a:t>
            </a:r>
          </a:p>
        </p:txBody>
      </p:sp>
    </p:spTree>
    <p:extLst>
      <p:ext uri="{BB962C8B-B14F-4D97-AF65-F5344CB8AC3E}">
        <p14:creationId xmlns:p14="http://schemas.microsoft.com/office/powerpoint/2010/main" val="2788165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5362237" cy="523220"/>
          </a:xfrm>
          <a:prstGeom prst="rect">
            <a:avLst/>
          </a:prstGeom>
        </p:spPr>
        <p:txBody>
          <a:bodyPr wrap="none">
            <a:spAutoFit/>
          </a:bodyPr>
          <a:lstStyle/>
          <a:p>
            <a:r>
              <a:rPr lang="sl-SI" sz="2800" b="1" dirty="0">
                <a:solidFill>
                  <a:srgbClr val="7030A0"/>
                </a:solidFill>
              </a:rPr>
              <a:t>Digitalizacija in umetna inteligenca</a:t>
            </a:r>
          </a:p>
        </p:txBody>
      </p:sp>
      <p:sp>
        <p:nvSpPr>
          <p:cNvPr id="3" name="Pravokotnik 2">
            <a:extLst>
              <a:ext uri="{FF2B5EF4-FFF2-40B4-BE49-F238E27FC236}">
                <a16:creationId xmlns:a16="http://schemas.microsoft.com/office/drawing/2014/main" id="{538A9C36-319E-49D8-A247-BF85685DB275}"/>
              </a:ext>
            </a:extLst>
          </p:cNvPr>
          <p:cNvSpPr/>
          <p:nvPr/>
        </p:nvSpPr>
        <p:spPr>
          <a:xfrm>
            <a:off x="821267" y="1718733"/>
            <a:ext cx="8940800" cy="3108543"/>
          </a:xfrm>
          <a:prstGeom prst="rect">
            <a:avLst/>
          </a:prstGeom>
        </p:spPr>
        <p:txBody>
          <a:bodyPr wrap="square">
            <a:spAutoFit/>
          </a:bodyPr>
          <a:lstStyle/>
          <a:p>
            <a:r>
              <a:rPr lang="sl-SI" sz="2800" dirty="0"/>
              <a:t>Digitalna tehnologija bo do 2030:</a:t>
            </a:r>
          </a:p>
          <a:p>
            <a:pPr>
              <a:buFont typeface="Arial" panose="020B0604020202020204" pitchFamily="34" charset="0"/>
              <a:buChar char="•"/>
            </a:pPr>
            <a:r>
              <a:rPr lang="sl-SI" sz="2800" dirty="0" err="1"/>
              <a:t>personalizirala</a:t>
            </a:r>
            <a:r>
              <a:rPr lang="sl-SI" sz="2800" dirty="0"/>
              <a:t> potovalne izkušnje,</a:t>
            </a:r>
          </a:p>
          <a:p>
            <a:pPr>
              <a:buFont typeface="Arial" panose="020B0604020202020204" pitchFamily="34" charset="0"/>
              <a:buChar char="•"/>
            </a:pPr>
            <a:r>
              <a:rPr lang="sl-SI" sz="2800" dirty="0"/>
              <a:t>avtomatizirala prodajo in komunikacijo,</a:t>
            </a:r>
          </a:p>
          <a:p>
            <a:pPr>
              <a:buFont typeface="Arial" panose="020B0604020202020204" pitchFamily="34" charset="0"/>
              <a:buChar char="•"/>
            </a:pPr>
            <a:r>
              <a:rPr lang="sl-SI" sz="2800" dirty="0"/>
              <a:t>podpirala upravljanje cen, kapacitet in tokov,</a:t>
            </a:r>
          </a:p>
          <a:p>
            <a:pPr>
              <a:buFont typeface="Arial" panose="020B0604020202020204" pitchFamily="34" charset="0"/>
              <a:buChar char="•"/>
            </a:pPr>
            <a:r>
              <a:rPr lang="sl-SI" sz="2800" dirty="0"/>
              <a:t>omogočala boljše odločanje na podlagi podatkov.</a:t>
            </a:r>
          </a:p>
          <a:p>
            <a:r>
              <a:rPr lang="sl-SI" sz="2800" dirty="0"/>
              <a:t>Turistične agencije se razvijajo v </a:t>
            </a:r>
            <a:r>
              <a:rPr lang="sl-SI" sz="2800" b="1" dirty="0"/>
              <a:t>svetovalce in oblikovalce izkušenj</a:t>
            </a:r>
            <a:endParaRPr lang="sl-SI" sz="2800" dirty="0"/>
          </a:p>
        </p:txBody>
      </p:sp>
    </p:spTree>
    <p:extLst>
      <p:ext uri="{BB962C8B-B14F-4D97-AF65-F5344CB8AC3E}">
        <p14:creationId xmlns:p14="http://schemas.microsoft.com/office/powerpoint/2010/main" val="15866267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4491999" cy="523220"/>
          </a:xfrm>
          <a:prstGeom prst="rect">
            <a:avLst/>
          </a:prstGeom>
        </p:spPr>
        <p:txBody>
          <a:bodyPr wrap="none">
            <a:spAutoFit/>
          </a:bodyPr>
          <a:lstStyle/>
          <a:p>
            <a:r>
              <a:rPr lang="sl-SI" sz="2800" b="1" dirty="0">
                <a:solidFill>
                  <a:srgbClr val="7030A0"/>
                </a:solidFill>
              </a:rPr>
              <a:t>Spremembe vedenja turistov</a:t>
            </a:r>
          </a:p>
        </p:txBody>
      </p:sp>
      <p:sp>
        <p:nvSpPr>
          <p:cNvPr id="4" name="Pravokotnik 3">
            <a:extLst>
              <a:ext uri="{FF2B5EF4-FFF2-40B4-BE49-F238E27FC236}">
                <a16:creationId xmlns:a16="http://schemas.microsoft.com/office/drawing/2014/main" id="{FE15FE25-7DE2-4972-A1B0-1266C17707A1}"/>
              </a:ext>
            </a:extLst>
          </p:cNvPr>
          <p:cNvSpPr/>
          <p:nvPr/>
        </p:nvSpPr>
        <p:spPr>
          <a:xfrm>
            <a:off x="965200" y="1742069"/>
            <a:ext cx="4491999" cy="4031873"/>
          </a:xfrm>
          <a:prstGeom prst="rect">
            <a:avLst/>
          </a:prstGeom>
        </p:spPr>
        <p:txBody>
          <a:bodyPr wrap="square">
            <a:spAutoFit/>
          </a:bodyPr>
          <a:lstStyle/>
          <a:p>
            <a:r>
              <a:rPr lang="sl-SI" sz="3200" dirty="0"/>
              <a:t>Prihodnji turisti bodo:</a:t>
            </a:r>
          </a:p>
          <a:p>
            <a:pPr>
              <a:buFont typeface="Arial" panose="020B0604020202020204" pitchFamily="34" charset="0"/>
              <a:buChar char="•"/>
            </a:pPr>
            <a:r>
              <a:rPr lang="sl-SI" sz="3200" dirty="0"/>
              <a:t>bolj informirani,</a:t>
            </a:r>
          </a:p>
          <a:p>
            <a:pPr>
              <a:buFont typeface="Arial" panose="020B0604020202020204" pitchFamily="34" charset="0"/>
              <a:buChar char="•"/>
            </a:pPr>
            <a:r>
              <a:rPr lang="sl-SI" sz="3200" dirty="0"/>
              <a:t>bolj občutljivi na vplive turizma,</a:t>
            </a:r>
          </a:p>
          <a:p>
            <a:pPr>
              <a:buFont typeface="Arial" panose="020B0604020202020204" pitchFamily="34" charset="0"/>
              <a:buChar char="•"/>
            </a:pPr>
            <a:r>
              <a:rPr lang="sl-SI" sz="3200" dirty="0"/>
              <a:t>pripravljeni plačati več za avtentičnost in varnost,</a:t>
            </a:r>
          </a:p>
          <a:p>
            <a:pPr>
              <a:buFont typeface="Arial" panose="020B0604020202020204" pitchFamily="34" charset="0"/>
              <a:buChar char="•"/>
            </a:pPr>
            <a:r>
              <a:rPr lang="sl-SI" sz="3200" dirty="0"/>
              <a:t>manj vezani na klasične turistične sezone</a:t>
            </a:r>
          </a:p>
        </p:txBody>
      </p:sp>
      <p:sp>
        <p:nvSpPr>
          <p:cNvPr id="5" name="Pravokotnik 4">
            <a:extLst>
              <a:ext uri="{FF2B5EF4-FFF2-40B4-BE49-F238E27FC236}">
                <a16:creationId xmlns:a16="http://schemas.microsoft.com/office/drawing/2014/main" id="{9205FE50-D558-46AF-9965-43379F3AC761}"/>
              </a:ext>
            </a:extLst>
          </p:cNvPr>
          <p:cNvSpPr/>
          <p:nvPr/>
        </p:nvSpPr>
        <p:spPr>
          <a:xfrm>
            <a:off x="5884333" y="2397948"/>
            <a:ext cx="5681134" cy="2062103"/>
          </a:xfrm>
          <a:prstGeom prst="rect">
            <a:avLst/>
          </a:prstGeom>
        </p:spPr>
        <p:txBody>
          <a:bodyPr wrap="square">
            <a:spAutoFit/>
          </a:bodyPr>
          <a:lstStyle/>
          <a:p>
            <a:r>
              <a:rPr lang="sl-SI" sz="3200" dirty="0"/>
              <a:t>Raste pomen:</a:t>
            </a:r>
          </a:p>
          <a:p>
            <a:pPr marL="457200" indent="-457200">
              <a:buFont typeface="Arial" panose="020B0604020202020204" pitchFamily="34" charset="0"/>
              <a:buChar char="•"/>
            </a:pPr>
            <a:r>
              <a:rPr lang="sl-SI" sz="3200" dirty="0"/>
              <a:t>individualiziranih potovanj,</a:t>
            </a:r>
          </a:p>
          <a:p>
            <a:pPr marL="457200" indent="-457200">
              <a:buFont typeface="Arial" panose="020B0604020202020204" pitchFamily="34" charset="0"/>
              <a:buChar char="•"/>
            </a:pPr>
            <a:r>
              <a:rPr lang="sl-SI" sz="3200" dirty="0"/>
              <a:t>tematskih produktov,</a:t>
            </a:r>
          </a:p>
          <a:p>
            <a:pPr marL="457200" indent="-457200">
              <a:buFont typeface="Arial" panose="020B0604020202020204" pitchFamily="34" charset="0"/>
              <a:buChar char="•"/>
            </a:pPr>
            <a:r>
              <a:rPr lang="sl-SI" sz="3200" dirty="0"/>
              <a:t>daljših bivanj</a:t>
            </a:r>
          </a:p>
        </p:txBody>
      </p:sp>
    </p:spTree>
    <p:extLst>
      <p:ext uri="{BB962C8B-B14F-4D97-AF65-F5344CB8AC3E}">
        <p14:creationId xmlns:p14="http://schemas.microsoft.com/office/powerpoint/2010/main" val="34315238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7008329" cy="523220"/>
          </a:xfrm>
          <a:prstGeom prst="rect">
            <a:avLst/>
          </a:prstGeom>
        </p:spPr>
        <p:txBody>
          <a:bodyPr wrap="none">
            <a:spAutoFit/>
          </a:bodyPr>
          <a:lstStyle/>
          <a:p>
            <a:r>
              <a:rPr lang="sl-SI" sz="2800" b="1" dirty="0">
                <a:solidFill>
                  <a:srgbClr val="7030A0"/>
                </a:solidFill>
              </a:rPr>
              <a:t>Upravljanje destinacij in nosilne zmogljivosti</a:t>
            </a:r>
          </a:p>
        </p:txBody>
      </p:sp>
      <p:sp>
        <p:nvSpPr>
          <p:cNvPr id="5" name="Pravokotnik 4">
            <a:extLst>
              <a:ext uri="{FF2B5EF4-FFF2-40B4-BE49-F238E27FC236}">
                <a16:creationId xmlns:a16="http://schemas.microsoft.com/office/drawing/2014/main" id="{57130DC4-F2C1-4E4F-9234-C2EE3DA1BED9}"/>
              </a:ext>
            </a:extLst>
          </p:cNvPr>
          <p:cNvSpPr/>
          <p:nvPr/>
        </p:nvSpPr>
        <p:spPr>
          <a:xfrm>
            <a:off x="1024467" y="1645273"/>
            <a:ext cx="6096000" cy="4832092"/>
          </a:xfrm>
          <a:prstGeom prst="rect">
            <a:avLst/>
          </a:prstGeom>
        </p:spPr>
        <p:txBody>
          <a:bodyPr>
            <a:spAutoFit/>
          </a:bodyPr>
          <a:lstStyle/>
          <a:p>
            <a:r>
              <a:rPr lang="sl-SI" sz="2800" dirty="0"/>
              <a:t>Do leta 2030 bo upravljanje turizma vse bolj:</a:t>
            </a:r>
          </a:p>
          <a:p>
            <a:pPr>
              <a:buFont typeface="Arial" panose="020B0604020202020204" pitchFamily="34" charset="0"/>
              <a:buChar char="•"/>
            </a:pPr>
            <a:r>
              <a:rPr lang="sl-SI" sz="2800" dirty="0"/>
              <a:t>regulirano,</a:t>
            </a:r>
          </a:p>
          <a:p>
            <a:pPr>
              <a:buFont typeface="Arial" panose="020B0604020202020204" pitchFamily="34" charset="0"/>
              <a:buChar char="•"/>
            </a:pPr>
            <a:r>
              <a:rPr lang="sl-SI" sz="2800" dirty="0"/>
              <a:t>podatkovno vodeno,</a:t>
            </a:r>
          </a:p>
          <a:p>
            <a:pPr>
              <a:buFont typeface="Arial" panose="020B0604020202020204" pitchFamily="34" charset="0"/>
              <a:buChar char="•"/>
            </a:pPr>
            <a:r>
              <a:rPr lang="sl-SI" sz="2800" dirty="0"/>
              <a:t>usmerjeno v zaščito lokalnih skupnosti</a:t>
            </a:r>
          </a:p>
          <a:p>
            <a:endParaRPr lang="sl-SI" sz="2800" dirty="0"/>
          </a:p>
          <a:p>
            <a:r>
              <a:rPr lang="sl-SI" sz="2800" dirty="0"/>
              <a:t>Destinacije ne bodo več merile uspeha zgolj po številu prihodov, temveč po:</a:t>
            </a:r>
          </a:p>
          <a:p>
            <a:pPr>
              <a:buFont typeface="Arial" panose="020B0604020202020204" pitchFamily="34" charset="0"/>
              <a:buChar char="•"/>
            </a:pPr>
            <a:r>
              <a:rPr lang="sl-SI" sz="2800" dirty="0"/>
              <a:t>kakovosti bivanja,</a:t>
            </a:r>
          </a:p>
          <a:p>
            <a:pPr>
              <a:buFont typeface="Arial" panose="020B0604020202020204" pitchFamily="34" charset="0"/>
              <a:buChar char="•"/>
            </a:pPr>
            <a:r>
              <a:rPr lang="sl-SI" sz="2800" dirty="0"/>
              <a:t>zadovoljstvu prebivalcev,</a:t>
            </a:r>
          </a:p>
          <a:p>
            <a:pPr>
              <a:buFont typeface="Arial" panose="020B0604020202020204" pitchFamily="34" charset="0"/>
              <a:buChar char="•"/>
            </a:pPr>
            <a:r>
              <a:rPr lang="sl-SI" sz="2800" dirty="0"/>
              <a:t>ekonomskih in </a:t>
            </a:r>
            <a:r>
              <a:rPr lang="sl-SI" sz="2800" dirty="0" err="1"/>
              <a:t>okoljskih</a:t>
            </a:r>
            <a:r>
              <a:rPr lang="sl-SI" sz="2800" dirty="0"/>
              <a:t> učinkih</a:t>
            </a:r>
          </a:p>
        </p:txBody>
      </p:sp>
    </p:spTree>
    <p:extLst>
      <p:ext uri="{BB962C8B-B14F-4D97-AF65-F5344CB8AC3E}">
        <p14:creationId xmlns:p14="http://schemas.microsoft.com/office/powerpoint/2010/main" val="80765810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4550156" cy="523220"/>
          </a:xfrm>
          <a:prstGeom prst="rect">
            <a:avLst/>
          </a:prstGeom>
        </p:spPr>
        <p:txBody>
          <a:bodyPr wrap="none">
            <a:spAutoFit/>
          </a:bodyPr>
          <a:lstStyle/>
          <a:p>
            <a:r>
              <a:rPr lang="sl-SI" sz="2800" b="1" dirty="0">
                <a:solidFill>
                  <a:srgbClr val="7030A0"/>
                </a:solidFill>
              </a:rPr>
              <a:t>Nova vloga turističnih agencij</a:t>
            </a:r>
          </a:p>
        </p:txBody>
      </p:sp>
      <p:sp>
        <p:nvSpPr>
          <p:cNvPr id="3" name="Pravokotnik 2">
            <a:extLst>
              <a:ext uri="{FF2B5EF4-FFF2-40B4-BE49-F238E27FC236}">
                <a16:creationId xmlns:a16="http://schemas.microsoft.com/office/drawing/2014/main" id="{538A9C36-319E-49D8-A247-BF85685DB275}"/>
              </a:ext>
            </a:extLst>
          </p:cNvPr>
          <p:cNvSpPr/>
          <p:nvPr/>
        </p:nvSpPr>
        <p:spPr>
          <a:xfrm>
            <a:off x="821267" y="1718733"/>
            <a:ext cx="8940800" cy="4832092"/>
          </a:xfrm>
          <a:prstGeom prst="rect">
            <a:avLst/>
          </a:prstGeom>
        </p:spPr>
        <p:txBody>
          <a:bodyPr wrap="square">
            <a:spAutoFit/>
          </a:bodyPr>
          <a:lstStyle/>
          <a:p>
            <a:r>
              <a:rPr lang="sl-SI" sz="2800" dirty="0"/>
              <a:t>Turistične agencije do 2030:</a:t>
            </a:r>
          </a:p>
          <a:p>
            <a:pPr>
              <a:buFont typeface="Arial" panose="020B0604020202020204" pitchFamily="34" charset="0"/>
              <a:buChar char="•"/>
            </a:pPr>
            <a:r>
              <a:rPr lang="sl-SI" sz="2800" dirty="0"/>
              <a:t>niso zgolj prodajalci aranžmajev,</a:t>
            </a:r>
          </a:p>
          <a:p>
            <a:pPr>
              <a:buFont typeface="Arial" panose="020B0604020202020204" pitchFamily="34" charset="0"/>
              <a:buChar char="•"/>
            </a:pPr>
            <a:r>
              <a:rPr lang="sl-SI" sz="2800" dirty="0"/>
              <a:t>temveč </a:t>
            </a:r>
            <a:r>
              <a:rPr lang="sl-SI" sz="2800" b="1" dirty="0"/>
              <a:t>strateški oblikovalci potovanj</a:t>
            </a:r>
            <a:r>
              <a:rPr lang="sl-SI" sz="2800" dirty="0"/>
              <a:t>,</a:t>
            </a:r>
          </a:p>
          <a:p>
            <a:pPr>
              <a:buFont typeface="Arial" panose="020B0604020202020204" pitchFamily="34" charset="0"/>
              <a:buChar char="•"/>
            </a:pPr>
            <a:r>
              <a:rPr lang="sl-SI" sz="2800" dirty="0"/>
              <a:t>svetovalci za kompleksna, trajnostna in </a:t>
            </a:r>
            <a:r>
              <a:rPr lang="sl-SI" sz="2800" dirty="0" err="1"/>
              <a:t>personalizirana</a:t>
            </a:r>
            <a:r>
              <a:rPr lang="sl-SI" sz="2800" dirty="0"/>
              <a:t> potovanja</a:t>
            </a:r>
          </a:p>
          <a:p>
            <a:pPr>
              <a:buFont typeface="Arial" panose="020B0604020202020204" pitchFamily="34" charset="0"/>
              <a:buChar char="•"/>
            </a:pPr>
            <a:endParaRPr lang="sl-SI" sz="2800" dirty="0"/>
          </a:p>
          <a:p>
            <a:r>
              <a:rPr lang="sl-SI" sz="2800" dirty="0"/>
              <a:t>Njihova konkurenčna prednost bo:</a:t>
            </a:r>
          </a:p>
          <a:p>
            <a:pPr>
              <a:buFont typeface="Arial" panose="020B0604020202020204" pitchFamily="34" charset="0"/>
              <a:buChar char="•"/>
            </a:pPr>
            <a:r>
              <a:rPr lang="sl-SI" sz="2800" dirty="0"/>
              <a:t>strokovno znanje,</a:t>
            </a:r>
          </a:p>
          <a:p>
            <a:pPr>
              <a:buFont typeface="Arial" panose="020B0604020202020204" pitchFamily="34" charset="0"/>
              <a:buChar char="•"/>
            </a:pPr>
            <a:r>
              <a:rPr lang="sl-SI" sz="2800" dirty="0"/>
              <a:t>zaupanje,</a:t>
            </a:r>
          </a:p>
          <a:p>
            <a:pPr>
              <a:buFont typeface="Arial" panose="020B0604020202020204" pitchFamily="34" charset="0"/>
              <a:buChar char="•"/>
            </a:pPr>
            <a:r>
              <a:rPr lang="sl-SI" sz="2800" dirty="0"/>
              <a:t>sposobnost ustvarjanja dodane vrednosti.</a:t>
            </a:r>
          </a:p>
          <a:p>
            <a:endParaRPr lang="sl-SI" sz="2800" dirty="0"/>
          </a:p>
        </p:txBody>
      </p:sp>
    </p:spTree>
    <p:extLst>
      <p:ext uri="{BB962C8B-B14F-4D97-AF65-F5344CB8AC3E}">
        <p14:creationId xmlns:p14="http://schemas.microsoft.com/office/powerpoint/2010/main" val="4223865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a:extLst>
              <a:ext uri="{FF2B5EF4-FFF2-40B4-BE49-F238E27FC236}">
                <a16:creationId xmlns:a16="http://schemas.microsoft.com/office/drawing/2014/main" id="{51BA773D-C183-4600-9398-A78987C85805}"/>
              </a:ext>
            </a:extLst>
          </p:cNvPr>
          <p:cNvSpPr/>
          <p:nvPr/>
        </p:nvSpPr>
        <p:spPr>
          <a:xfrm>
            <a:off x="508274" y="571473"/>
            <a:ext cx="1582356" cy="523220"/>
          </a:xfrm>
          <a:prstGeom prst="rect">
            <a:avLst/>
          </a:prstGeom>
        </p:spPr>
        <p:txBody>
          <a:bodyPr wrap="none">
            <a:spAutoFit/>
          </a:bodyPr>
          <a:lstStyle/>
          <a:p>
            <a:r>
              <a:rPr lang="sl-SI" sz="2800" b="1" dirty="0">
                <a:solidFill>
                  <a:srgbClr val="7030A0"/>
                </a:solidFill>
              </a:rPr>
              <a:t>Zaključek</a:t>
            </a:r>
          </a:p>
        </p:txBody>
      </p:sp>
      <p:sp>
        <p:nvSpPr>
          <p:cNvPr id="3" name="Pravokotnik 2">
            <a:extLst>
              <a:ext uri="{FF2B5EF4-FFF2-40B4-BE49-F238E27FC236}">
                <a16:creationId xmlns:a16="http://schemas.microsoft.com/office/drawing/2014/main" id="{538A9C36-319E-49D8-A247-BF85685DB275}"/>
              </a:ext>
            </a:extLst>
          </p:cNvPr>
          <p:cNvSpPr/>
          <p:nvPr/>
        </p:nvSpPr>
        <p:spPr>
          <a:xfrm>
            <a:off x="838201" y="1094693"/>
            <a:ext cx="8940800" cy="5262979"/>
          </a:xfrm>
          <a:prstGeom prst="rect">
            <a:avLst/>
          </a:prstGeom>
        </p:spPr>
        <p:txBody>
          <a:bodyPr wrap="square">
            <a:spAutoFit/>
          </a:bodyPr>
          <a:lstStyle/>
          <a:p>
            <a:r>
              <a:rPr lang="sl-SI" sz="2800" dirty="0"/>
              <a:t>Turizem se je razvil iz potrebe v globalno gospodarsko dejavnost</a:t>
            </a:r>
          </a:p>
          <a:p>
            <a:r>
              <a:rPr lang="sl-SI" sz="2800" dirty="0"/>
              <a:t>Turistične agencije so se iz organizatorjev logistike razvile v oblikovalce izkušenj</a:t>
            </a:r>
          </a:p>
          <a:p>
            <a:r>
              <a:rPr lang="sl-SI" sz="2800" dirty="0"/>
              <a:t>Do leta 2030 bo turizem:</a:t>
            </a:r>
          </a:p>
          <a:p>
            <a:pPr marL="457200" indent="-457200">
              <a:buFont typeface="Arial" panose="020B0604020202020204" pitchFamily="34" charset="0"/>
              <a:buChar char="•"/>
            </a:pPr>
            <a:r>
              <a:rPr lang="sl-SI" sz="2800" dirty="0"/>
              <a:t>bolj digitalen,</a:t>
            </a:r>
          </a:p>
          <a:p>
            <a:pPr marL="457200" indent="-457200">
              <a:buFont typeface="Arial" panose="020B0604020202020204" pitchFamily="34" charset="0"/>
              <a:buChar char="•"/>
            </a:pPr>
            <a:r>
              <a:rPr lang="sl-SI" sz="2800" dirty="0"/>
              <a:t>bolj trajnosten,</a:t>
            </a:r>
          </a:p>
          <a:p>
            <a:pPr marL="457200" indent="-457200">
              <a:buFont typeface="Arial" panose="020B0604020202020204" pitchFamily="34" charset="0"/>
              <a:buChar char="•"/>
            </a:pPr>
            <a:r>
              <a:rPr lang="sl-SI" sz="2800" dirty="0"/>
              <a:t>bolj upravljan,</a:t>
            </a:r>
          </a:p>
          <a:p>
            <a:pPr marL="457200" indent="-457200">
              <a:buFont typeface="Arial" panose="020B0604020202020204" pitchFamily="34" charset="0"/>
              <a:buChar char="•"/>
            </a:pPr>
            <a:r>
              <a:rPr lang="sl-SI" sz="2800" dirty="0"/>
              <a:t>bolj osredotočen na kakovost</a:t>
            </a:r>
          </a:p>
          <a:p>
            <a:r>
              <a:rPr lang="sl-SI" sz="2800" dirty="0"/>
              <a:t>Uspešen strokovnjak v turizmu mora razumeti zgodovino, sedanjost in prihodnje trende, saj le tako lahko oblikuje trajnostne in konkurenčne turistične produkte</a:t>
            </a:r>
          </a:p>
        </p:txBody>
      </p:sp>
    </p:spTree>
    <p:extLst>
      <p:ext uri="{BB962C8B-B14F-4D97-AF65-F5344CB8AC3E}">
        <p14:creationId xmlns:p14="http://schemas.microsoft.com/office/powerpoint/2010/main" val="42396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5CE474-5902-4D75-8600-8C05C44806E0}"/>
              </a:ext>
            </a:extLst>
          </p:cNvPr>
          <p:cNvSpPr>
            <a:spLocks noGrp="1"/>
          </p:cNvSpPr>
          <p:nvPr>
            <p:ph type="title"/>
          </p:nvPr>
        </p:nvSpPr>
        <p:spPr/>
        <p:txBody>
          <a:bodyPr/>
          <a:lstStyle/>
          <a:p>
            <a:r>
              <a:rPr lang="it-IT" b="1" dirty="0" err="1">
                <a:solidFill>
                  <a:srgbClr val="7030A0"/>
                </a:solidFill>
              </a:rPr>
              <a:t>Svetovni</a:t>
            </a:r>
            <a:r>
              <a:rPr lang="it-IT" b="1" dirty="0">
                <a:solidFill>
                  <a:srgbClr val="7030A0"/>
                </a:solidFill>
              </a:rPr>
              <a:t> </a:t>
            </a:r>
            <a:r>
              <a:rPr lang="it-IT" b="1" dirty="0" err="1">
                <a:solidFill>
                  <a:srgbClr val="7030A0"/>
                </a:solidFill>
              </a:rPr>
              <a:t>trendi</a:t>
            </a:r>
            <a:r>
              <a:rPr lang="it-IT" b="1" dirty="0">
                <a:solidFill>
                  <a:srgbClr val="7030A0"/>
                </a:solidFill>
              </a:rPr>
              <a:t> 2026 – </a:t>
            </a:r>
            <a:r>
              <a:rPr lang="it-IT" b="1" dirty="0" err="1">
                <a:solidFill>
                  <a:srgbClr val="7030A0"/>
                </a:solidFill>
              </a:rPr>
              <a:t>digitalizacija</a:t>
            </a:r>
            <a:r>
              <a:rPr lang="it-IT" b="1" dirty="0">
                <a:solidFill>
                  <a:srgbClr val="7030A0"/>
                </a:solidFill>
              </a:rPr>
              <a:t> in </a:t>
            </a:r>
            <a:r>
              <a:rPr lang="sl-SI" b="1" dirty="0">
                <a:solidFill>
                  <a:srgbClr val="7030A0"/>
                </a:solidFill>
              </a:rPr>
              <a:t>UI</a:t>
            </a:r>
          </a:p>
        </p:txBody>
      </p:sp>
      <p:sp>
        <p:nvSpPr>
          <p:cNvPr id="3" name="Označba mesta vsebine 2">
            <a:extLst>
              <a:ext uri="{FF2B5EF4-FFF2-40B4-BE49-F238E27FC236}">
                <a16:creationId xmlns:a16="http://schemas.microsoft.com/office/drawing/2014/main" id="{7911D724-EDAC-4B1F-93CB-AA82DB6644D5}"/>
              </a:ext>
            </a:extLst>
          </p:cNvPr>
          <p:cNvSpPr>
            <a:spLocks noGrp="1"/>
          </p:cNvSpPr>
          <p:nvPr>
            <p:ph idx="1"/>
          </p:nvPr>
        </p:nvSpPr>
        <p:spPr/>
        <p:txBody>
          <a:bodyPr>
            <a:normAutofit/>
          </a:bodyPr>
          <a:lstStyle/>
          <a:p>
            <a:endParaRPr lang="sl-SI" dirty="0"/>
          </a:p>
          <a:p>
            <a:r>
              <a:rPr lang="sl-SI" dirty="0"/>
              <a:t>Umetna inteligenca kot podpora odločanju</a:t>
            </a:r>
          </a:p>
          <a:p>
            <a:r>
              <a:rPr lang="sl-SI" dirty="0"/>
              <a:t>Dinamično oblikovanje cen in ponudb</a:t>
            </a:r>
          </a:p>
          <a:p>
            <a:r>
              <a:rPr lang="sl-SI" dirty="0"/>
              <a:t>Avtomatizirana komunikacija z gosti</a:t>
            </a:r>
          </a:p>
          <a:p>
            <a:r>
              <a:rPr lang="sl-SI" dirty="0"/>
              <a:t>Analitika povpraševanja in vedenja potnikov</a:t>
            </a:r>
          </a:p>
        </p:txBody>
      </p:sp>
    </p:spTree>
    <p:extLst>
      <p:ext uri="{BB962C8B-B14F-4D97-AF65-F5344CB8AC3E}">
        <p14:creationId xmlns:p14="http://schemas.microsoft.com/office/powerpoint/2010/main" val="2919489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CC5CE474-5902-4D75-8600-8C05C44806E0}"/>
              </a:ext>
            </a:extLst>
          </p:cNvPr>
          <p:cNvSpPr>
            <a:spLocks noGrp="1"/>
          </p:cNvSpPr>
          <p:nvPr>
            <p:ph type="title"/>
          </p:nvPr>
        </p:nvSpPr>
        <p:spPr/>
        <p:txBody>
          <a:bodyPr/>
          <a:lstStyle/>
          <a:p>
            <a:r>
              <a:rPr lang="it-IT" b="1" dirty="0" err="1">
                <a:solidFill>
                  <a:srgbClr val="7030A0"/>
                </a:solidFill>
              </a:rPr>
              <a:t>Svetovni</a:t>
            </a:r>
            <a:r>
              <a:rPr lang="it-IT" b="1" dirty="0">
                <a:solidFill>
                  <a:srgbClr val="7030A0"/>
                </a:solidFill>
              </a:rPr>
              <a:t> </a:t>
            </a:r>
            <a:r>
              <a:rPr lang="it-IT" b="1" dirty="0" err="1">
                <a:solidFill>
                  <a:srgbClr val="7030A0"/>
                </a:solidFill>
              </a:rPr>
              <a:t>trendi</a:t>
            </a:r>
            <a:r>
              <a:rPr lang="it-IT" b="1" dirty="0">
                <a:solidFill>
                  <a:srgbClr val="7030A0"/>
                </a:solidFill>
              </a:rPr>
              <a:t> 2026 – </a:t>
            </a:r>
            <a:r>
              <a:rPr lang="it-IT" b="1" dirty="0" err="1">
                <a:solidFill>
                  <a:srgbClr val="7030A0"/>
                </a:solidFill>
              </a:rPr>
              <a:t>trajnost</a:t>
            </a:r>
            <a:r>
              <a:rPr lang="it-IT" b="1" dirty="0">
                <a:solidFill>
                  <a:srgbClr val="7030A0"/>
                </a:solidFill>
              </a:rPr>
              <a:t> in </a:t>
            </a:r>
            <a:r>
              <a:rPr lang="it-IT" b="1" dirty="0" err="1">
                <a:solidFill>
                  <a:srgbClr val="7030A0"/>
                </a:solidFill>
              </a:rPr>
              <a:t>odgovornost</a:t>
            </a:r>
            <a:endParaRPr lang="sl-SI" b="1" dirty="0">
              <a:solidFill>
                <a:srgbClr val="7030A0"/>
              </a:solidFill>
            </a:endParaRPr>
          </a:p>
        </p:txBody>
      </p:sp>
      <p:sp>
        <p:nvSpPr>
          <p:cNvPr id="3" name="Označba mesta vsebine 2">
            <a:extLst>
              <a:ext uri="{FF2B5EF4-FFF2-40B4-BE49-F238E27FC236}">
                <a16:creationId xmlns:a16="http://schemas.microsoft.com/office/drawing/2014/main" id="{7911D724-EDAC-4B1F-93CB-AA82DB6644D5}"/>
              </a:ext>
            </a:extLst>
          </p:cNvPr>
          <p:cNvSpPr>
            <a:spLocks noGrp="1"/>
          </p:cNvSpPr>
          <p:nvPr>
            <p:ph idx="1"/>
          </p:nvPr>
        </p:nvSpPr>
        <p:spPr/>
        <p:txBody>
          <a:bodyPr>
            <a:normAutofit/>
          </a:bodyPr>
          <a:lstStyle/>
          <a:p>
            <a:endParaRPr lang="sl-SI" dirty="0"/>
          </a:p>
          <a:p>
            <a:r>
              <a:rPr lang="sl-SI" dirty="0"/>
              <a:t>Trajnost kot operativni standard, ne več zgolj marketing</a:t>
            </a:r>
          </a:p>
          <a:p>
            <a:r>
              <a:rPr lang="sl-SI" dirty="0"/>
              <a:t>Merljivost </a:t>
            </a:r>
            <a:r>
              <a:rPr lang="sl-SI" dirty="0" err="1"/>
              <a:t>okoljskih</a:t>
            </a:r>
            <a:r>
              <a:rPr lang="sl-SI" dirty="0"/>
              <a:t> in družbenih učinkov</a:t>
            </a:r>
          </a:p>
          <a:p>
            <a:r>
              <a:rPr lang="sl-SI" dirty="0"/>
              <a:t>Regenerativni turizem in vključevanje lokalnih skupnosti</a:t>
            </a:r>
          </a:p>
          <a:p>
            <a:r>
              <a:rPr lang="sl-SI" dirty="0"/>
              <a:t>Etika doživetij in varovanje kulturne dediščine</a:t>
            </a:r>
          </a:p>
        </p:txBody>
      </p:sp>
      <p:pic>
        <p:nvPicPr>
          <p:cNvPr id="4" name="Slika 3">
            <a:extLst>
              <a:ext uri="{FF2B5EF4-FFF2-40B4-BE49-F238E27FC236}">
                <a16:creationId xmlns:a16="http://schemas.microsoft.com/office/drawing/2014/main" id="{50C49679-DACF-4133-8FD5-A05C31A4E22A}"/>
              </a:ext>
            </a:extLst>
          </p:cNvPr>
          <p:cNvPicPr>
            <a:picLocks noChangeAspect="1"/>
          </p:cNvPicPr>
          <p:nvPr/>
        </p:nvPicPr>
        <p:blipFill>
          <a:blip r:embed="rId2"/>
          <a:stretch>
            <a:fillRect/>
          </a:stretch>
        </p:blipFill>
        <p:spPr>
          <a:xfrm>
            <a:off x="8026625" y="4377267"/>
            <a:ext cx="3327175" cy="2209799"/>
          </a:xfrm>
          <a:prstGeom prst="rect">
            <a:avLst/>
          </a:prstGeom>
        </p:spPr>
      </p:pic>
    </p:spTree>
    <p:extLst>
      <p:ext uri="{BB962C8B-B14F-4D97-AF65-F5344CB8AC3E}">
        <p14:creationId xmlns:p14="http://schemas.microsoft.com/office/powerpoint/2010/main" val="2079073260"/>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190</TotalTime>
  <Words>3998</Words>
  <Application>Microsoft Office PowerPoint</Application>
  <PresentationFormat>Širokozaslonsko</PresentationFormat>
  <Paragraphs>464</Paragraphs>
  <Slides>77</Slides>
  <Notes>0</Notes>
  <HiddenSlides>0</HiddenSlides>
  <MMClips>0</MMClips>
  <ScaleCrop>false</ScaleCrop>
  <HeadingPairs>
    <vt:vector size="6" baseType="variant">
      <vt:variant>
        <vt:lpstr>Uporabljene pisave</vt:lpstr>
      </vt:variant>
      <vt:variant>
        <vt:i4>6</vt:i4>
      </vt:variant>
      <vt:variant>
        <vt:lpstr>Tema</vt:lpstr>
      </vt:variant>
      <vt:variant>
        <vt:i4>2</vt:i4>
      </vt:variant>
      <vt:variant>
        <vt:lpstr>Naslovi diapozitivov</vt:lpstr>
      </vt:variant>
      <vt:variant>
        <vt:i4>77</vt:i4>
      </vt:variant>
    </vt:vector>
  </HeadingPairs>
  <TitlesOfParts>
    <vt:vector size="85" baseType="lpstr">
      <vt:lpstr>Arial</vt:lpstr>
      <vt:lpstr>Calibri</vt:lpstr>
      <vt:lpstr>Calibri Light</vt:lpstr>
      <vt:lpstr>Open Sans</vt:lpstr>
      <vt:lpstr>Symbol</vt:lpstr>
      <vt:lpstr>Verdana</vt:lpstr>
      <vt:lpstr>Officeova tema</vt:lpstr>
      <vt:lpstr>1_Officeova tema</vt:lpstr>
      <vt:lpstr>Poslovanje potovalnih agencij in nastanitvenih obratov - PAN </vt:lpstr>
      <vt:lpstr>PAN</vt:lpstr>
      <vt:lpstr>Razvoj turizma 2025 in trendi 2026</vt:lpstr>
      <vt:lpstr>Svetovni turizem v 2025 – splošni razvoj</vt:lpstr>
      <vt:lpstr>Svetovni turizem 2025 – ekonomski vidik</vt:lpstr>
      <vt:lpstr>Svetovni turizem 2025 – strukturne spremembe</vt:lpstr>
      <vt:lpstr>Svetovni trendi 2026 – strateški premiki</vt:lpstr>
      <vt:lpstr>Svetovni trendi 2026 – digitalizacija in UI</vt:lpstr>
      <vt:lpstr>Svetovni trendi 2026 – trajnost in odgovornost</vt:lpstr>
      <vt:lpstr> Slovenija – razvoj turizma v 2025</vt:lpstr>
      <vt:lpstr> Slovenija 2025 – produktna usmeritev </vt:lpstr>
      <vt:lpstr> Slovenija 2025 – ključni izzivi</vt:lpstr>
      <vt:lpstr>  Slovenija – trendi 2026</vt:lpstr>
      <vt:lpstr>  Slovenija 2026 – razpršitev in mikrodestinacije</vt:lpstr>
      <vt:lpstr>  Slovenija 2026 – digitalni in trajnostni prehod</vt:lpstr>
      <vt:lpstr>Kaj to pomeni za prihodnje strokovnjake v turizmu</vt:lpstr>
      <vt:lpstr>TRAJNOSTNI TURIZEM</vt:lpstr>
      <vt:lpstr>TRAJNOSTNI TURIZEM</vt:lpstr>
      <vt:lpstr>TRAJNOSTNI TURIZEM</vt:lpstr>
      <vt:lpstr>POGLED V 2025</vt:lpstr>
      <vt:lpstr>Za nami je rekordno leto</vt:lpstr>
      <vt:lpstr>Napovedi razvoja svetovnega turizma do leta 2029</vt:lpstr>
      <vt:lpstr>Vzroki za nastanek in razvoj  turističnih agencij </vt:lpstr>
      <vt:lpstr>Dejavnost turističnih agencij</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Zgodovinski pregled razvoja turističnih  agencij </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Denis</dc:creator>
  <cp:lastModifiedBy>Vesna Loborec</cp:lastModifiedBy>
  <cp:revision>45</cp:revision>
  <dcterms:created xsi:type="dcterms:W3CDTF">2022-06-18T09:38:38Z</dcterms:created>
  <dcterms:modified xsi:type="dcterms:W3CDTF">2026-01-12T00:04:22Z</dcterms:modified>
</cp:coreProperties>
</file>