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68" r:id="rId21"/>
    <p:sldId id="269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FAF24F05-255B-430C-979A-B7088A0A8C54}">
          <p14:sldIdLst>
            <p14:sldId id="256"/>
            <p14:sldId id="257"/>
            <p14:sldId id="258"/>
          </p14:sldIdLst>
        </p14:section>
        <p14:section name="Odsek brez naslova" id="{2B353FB0-1544-441F-A196-475761D13E0D}">
          <p14:sldIdLst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Odsek brez naslova" id="{76A58E21-A3A7-49DB-AC2D-9543AB447B43}">
          <p14:sldIdLst>
            <p14:sldId id="265"/>
            <p14:sldId id="266"/>
            <p14:sldId id="267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Odsek brez naslova" id="{AB0B3601-4709-4170-B63B-44269FE93BFC}">
          <p14:sldIdLst>
            <p14:sldId id="268"/>
            <p14:sldId id="269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B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90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486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765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103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455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00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575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3639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010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5824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749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4297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46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1472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15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27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054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801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867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023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293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23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3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A2B04C1-E134-4D63-82E5-87B4EAEB75AF}" type="datetimeFigureOut">
              <a:rPr lang="sl-SI" smtClean="0"/>
              <a:t>5. 03. 2026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56E5BB9-74BF-4629-9388-787663942301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48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A3FA5B-1339-4B44-AAAF-438AE9FC0F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Industrija v </a:t>
            </a:r>
            <a:r>
              <a:rPr lang="sl-SI" dirty="0" err="1"/>
              <a:t>sloveniji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2F19647-A413-46C0-9B1F-6B22541F2A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9. razred</a:t>
            </a:r>
          </a:p>
        </p:txBody>
      </p:sp>
      <p:pic>
        <p:nvPicPr>
          <p:cNvPr id="4098" name="Picture 2" descr="Vpliv industrije na okolje">
            <a:extLst>
              <a:ext uri="{FF2B5EF4-FFF2-40B4-BE49-F238E27FC236}">
                <a16:creationId xmlns:a16="http://schemas.microsoft.com/office/drawing/2014/main" id="{0C486B4D-0D35-455C-871A-BC85D9718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 b="27026"/>
          <a:stretch/>
        </p:blipFill>
        <p:spPr bwMode="auto">
          <a:xfrm>
            <a:off x="0" y="0"/>
            <a:ext cx="12192000" cy="456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8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7B1CF191-1448-4243-9F2A-C062F01EEE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Promet in trgovina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9B20D6B0-F856-46FB-A983-7ECEBE8C43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9. razred</a:t>
            </a:r>
          </a:p>
        </p:txBody>
      </p:sp>
    </p:spTree>
    <p:extLst>
      <p:ext uri="{BB962C8B-B14F-4D97-AF65-F5344CB8AC3E}">
        <p14:creationId xmlns:p14="http://schemas.microsoft.com/office/powerpoint/2010/main" val="2825871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175F7D-9EBC-4F4B-9AF9-A31C2986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Prometna prehodnost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284EA4-FD22-4105-8F65-A7F40F9A2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47" y="2286000"/>
            <a:ext cx="5910727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Slovenija je izrazito prometno prehodna država – </a:t>
            </a:r>
            <a:r>
              <a:rPr lang="sl-SI" sz="2400" b="1" dirty="0"/>
              <a:t>leži na stičišču prometnih poti </a:t>
            </a:r>
            <a:r>
              <a:rPr lang="sl-SI" sz="2400" dirty="0"/>
              <a:t>(Alpe – Jadransko morje, Padska – Panonska nižina).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29D0429-B24D-4A8E-AFF2-B1FB41124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90638"/>
              </p:ext>
            </p:extLst>
          </p:nvPr>
        </p:nvGraphicFramePr>
        <p:xfrm>
          <a:off x="389547" y="4297680"/>
          <a:ext cx="5910728" cy="186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0243">
                  <a:extLst>
                    <a:ext uri="{9D8B030D-6E8A-4147-A177-3AD203B41FA5}">
                      <a16:colId xmlns:a16="http://schemas.microsoft.com/office/drawing/2014/main" val="941377169"/>
                    </a:ext>
                  </a:extLst>
                </a:gridCol>
                <a:gridCol w="1869638">
                  <a:extLst>
                    <a:ext uri="{9D8B030D-6E8A-4147-A177-3AD203B41FA5}">
                      <a16:colId xmlns:a16="http://schemas.microsoft.com/office/drawing/2014/main" val="808474439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1543149870"/>
                    </a:ext>
                  </a:extLst>
                </a:gridCol>
              </a:tblGrid>
              <a:tr h="680545">
                <a:tc>
                  <a:txBody>
                    <a:bodyPr/>
                    <a:lstStyle/>
                    <a:p>
                      <a:r>
                        <a:rPr lang="sl-SI" dirty="0">
                          <a:solidFill>
                            <a:srgbClr val="A2BD7D"/>
                          </a:solidFill>
                        </a:rPr>
                        <a:t>Sredozemski koridor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Španija - Ukrajina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Povezuje: J – </a:t>
                      </a:r>
                      <a:r>
                        <a:rPr lang="sl-SI" dirty="0" err="1"/>
                        <a:t>Sr</a:t>
                      </a:r>
                      <a:r>
                        <a:rPr lang="sl-SI" dirty="0"/>
                        <a:t> - V Evropa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908493"/>
                  </a:ext>
                </a:extLst>
              </a:tr>
              <a:tr h="1174640">
                <a:tc>
                  <a:txBody>
                    <a:bodyPr/>
                    <a:lstStyle/>
                    <a:p>
                      <a:r>
                        <a:rPr lang="sl-SI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Baltsko-jadranski koridor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Poljska - Italija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err="1"/>
                        <a:t>Sr</a:t>
                      </a:r>
                      <a:r>
                        <a:rPr lang="sl-SI" dirty="0"/>
                        <a:t> Evropa (najpomembnejša cestna in železniška povezava)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060801"/>
                  </a:ext>
                </a:extLst>
              </a:tr>
            </a:tbl>
          </a:graphicData>
        </a:graphic>
      </p:graphicFrame>
      <p:pic>
        <p:nvPicPr>
          <p:cNvPr id="1026" name="Picture 2" descr="Zahtevani standardi evropskih transportnih omrežij – Drugi tir">
            <a:extLst>
              <a:ext uri="{FF2B5EF4-FFF2-40B4-BE49-F238E27FC236}">
                <a16:creationId xmlns:a16="http://schemas.microsoft.com/office/drawing/2014/main" id="{8854FBF3-EEE3-45F7-99DE-41DFF0500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94" y="1335024"/>
            <a:ext cx="5764306" cy="51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8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C1A897-DEB6-4DED-8AA6-D1851C9B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Prometno omrežje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4A855A8-661E-442E-8010-3AADD7BC7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4023360"/>
          </a:xfrm>
        </p:spPr>
        <p:txBody>
          <a:bodyPr>
            <a:normAutofit/>
          </a:bodyPr>
          <a:lstStyle/>
          <a:p>
            <a:r>
              <a:rPr lang="sl-SI" sz="2400" b="1" dirty="0"/>
              <a:t>Vloga prometnega omrežja: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povezovanje različnih delov Slovenije,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povezovanje z drugimi državami,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pomembno za gospodarski razvoj.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0" indent="0">
              <a:buNone/>
            </a:pPr>
            <a:r>
              <a:rPr lang="sl-SI" sz="2400" b="1" dirty="0"/>
              <a:t>Prometno težje dostopna območja </a:t>
            </a:r>
            <a:r>
              <a:rPr lang="sl-SI" sz="2400" dirty="0"/>
              <a:t>so </a:t>
            </a:r>
            <a:r>
              <a:rPr lang="sl-SI" sz="2400" dirty="0">
                <a:solidFill>
                  <a:schemeClr val="accent1"/>
                </a:solidFill>
              </a:rPr>
              <a:t>redkeje poseljena </a:t>
            </a:r>
            <a:r>
              <a:rPr lang="sl-SI" sz="2400" dirty="0"/>
              <a:t>ali območja s katerih se prebivalstvo </a:t>
            </a:r>
            <a:r>
              <a:rPr lang="sl-SI" sz="2400" dirty="0">
                <a:solidFill>
                  <a:schemeClr val="accent1"/>
                </a:solidFill>
              </a:rPr>
              <a:t>odseljuje</a:t>
            </a:r>
            <a:r>
              <a:rPr lang="sl-SI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50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CF773B6D-CA77-421E-94BD-1F490C3E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21" y="0"/>
            <a:ext cx="10321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96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84319E-BC36-4EA7-91FC-9031A105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železnice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C5901E-C4BA-4AD7-8E1F-56CEEDE0B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38" y="2413322"/>
            <a:ext cx="507187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Začetki: Južna železnica </a:t>
            </a:r>
            <a:br>
              <a:rPr lang="sl-SI" sz="2400" dirty="0"/>
            </a:br>
            <a:r>
              <a:rPr lang="sl-SI" sz="2400" dirty="0"/>
              <a:t>(sredina 19. stol, Dunaj - Trst).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Večina železniškega omrežja je bila zgrajena do l. 1918, v zadnjih letih poteka modernizacija in posodabljanje.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</p:txBody>
      </p:sp>
      <p:pic>
        <p:nvPicPr>
          <p:cNvPr id="7170" name="Picture 2" descr="Železniška infrastruktura | GOV.SI">
            <a:extLst>
              <a:ext uri="{FF2B5EF4-FFF2-40B4-BE49-F238E27FC236}">
                <a16:creationId xmlns:a16="http://schemas.microsoft.com/office/drawing/2014/main" id="{8B52A0E0-A0E8-4DBF-B07A-0A930604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10" y="1490591"/>
            <a:ext cx="6382477" cy="45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78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C7223-E2F5-42EB-B624-63345FA9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Cestno omrežje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A6AE2CE-6598-4C14-8B00-1247B8E21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400" dirty="0"/>
              <a:t>Veliki vložki v cestno omrežje od 70ih let naprej – gradnja avtocest.</a:t>
            </a:r>
          </a:p>
          <a:p>
            <a:r>
              <a:rPr lang="sl-SI" sz="2400" dirty="0"/>
              <a:t>Avtocestni križ: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A1 (Maribor - Koper)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A2 (Jesenice - Brežice)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r>
              <a:rPr lang="sl-SI" sz="2400" dirty="0"/>
              <a:t>Z vstopom Slovenije v EU se je močno povečal </a:t>
            </a:r>
            <a:r>
              <a:rPr lang="sl-SI" sz="2400" b="1" dirty="0"/>
              <a:t>tranzitni promet</a:t>
            </a:r>
            <a:r>
              <a:rPr lang="sl-SI" sz="2400" dirty="0"/>
              <a:t>.</a:t>
            </a:r>
          </a:p>
          <a:p>
            <a:endParaRPr lang="sl-SI" dirty="0"/>
          </a:p>
        </p:txBody>
      </p:sp>
      <p:pic>
        <p:nvPicPr>
          <p:cNvPr id="3076" name="Picture 4" descr="Slovensko avtocestno omrežje - Wikipedija, prosta enciklopedija">
            <a:extLst>
              <a:ext uri="{FF2B5EF4-FFF2-40B4-BE49-F238E27FC236}">
                <a16:creationId xmlns:a16="http://schemas.microsoft.com/office/drawing/2014/main" id="{4CCE982B-C0A2-4BB8-91E8-B506467B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3" y="2771572"/>
            <a:ext cx="4652682" cy="30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08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290E9F-079E-4219-B2F6-4912A49A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Pomorski promet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CA5A6F-7AF0-4089-A2B0-0AB32E73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Luka Koper – pomembno za države celinske Evrope.</a:t>
            </a:r>
          </a:p>
        </p:txBody>
      </p:sp>
      <p:pic>
        <p:nvPicPr>
          <p:cNvPr id="5122" name="Picture 2" descr="Srednjo Evropo povezujemo z morjem - Luka Koper d.d.">
            <a:extLst>
              <a:ext uri="{FF2B5EF4-FFF2-40B4-BE49-F238E27FC236}">
                <a16:creationId xmlns:a16="http://schemas.microsoft.com/office/drawing/2014/main" id="{320D37C5-493A-40EE-9380-E7F269F0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12" y="2757690"/>
            <a:ext cx="5984501" cy="39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6F6C07-C4B3-43FF-9A03-13F2D047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Letalski promet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73D190-E244-4D86-9172-CC06081C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Mednarodna letališča: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Letališče Jožeta Pučnika Ljubljana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Letališče Edvarda Rusjana Maribor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Letališče Portorož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6146" name="Picture 2" descr="Brnik bo vendarle zaprt | 24ur.com">
            <a:extLst>
              <a:ext uri="{FF2B5EF4-FFF2-40B4-BE49-F238E27FC236}">
                <a16:creationId xmlns:a16="http://schemas.microsoft.com/office/drawing/2014/main" id="{47BF728C-BA61-4B1C-B2F3-8A5BC9E7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65" y="1843738"/>
            <a:ext cx="6647723" cy="44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7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46505-D96D-4949-8A54-F9ADA899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trgovina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DF0845-A2A4-4A33-9D1F-DE002C803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51" y="2249424"/>
            <a:ext cx="607591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Vloga posrednika med proizvajalci in potrošniki.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Zaradi globalizacije je pomen trgovine vse večji.</a:t>
            </a:r>
          </a:p>
          <a:p>
            <a:pPr marL="0" indent="0">
              <a:buNone/>
            </a:pPr>
            <a:r>
              <a:rPr lang="sl-SI" sz="2400" dirty="0"/>
              <a:t>Poznamo: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b="1" dirty="0"/>
              <a:t>notranja trgovina </a:t>
            </a:r>
            <a:r>
              <a:rPr lang="sl-SI" sz="2400" dirty="0"/>
              <a:t>(znotraj države)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b="1" dirty="0"/>
              <a:t>zunanja trgovina </a:t>
            </a:r>
            <a:r>
              <a:rPr lang="sl-SI" sz="2400" dirty="0"/>
              <a:t>(uvoz in izvoz) </a:t>
            </a:r>
            <a:r>
              <a:rPr lang="sl-SI" sz="2400" dirty="0">
                <a:sym typeface="Wingdings" panose="05000000000000000000" pitchFamily="2" charset="2"/>
              </a:rPr>
              <a:t></a:t>
            </a:r>
            <a:r>
              <a:rPr lang="sl-SI" sz="2400" dirty="0"/>
              <a:t> porast z vstopom v EU.</a:t>
            </a:r>
            <a:endParaRPr lang="sl-S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Velika nakupovalna središča (na območju mest).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Spletna trgovina (v porastu).</a:t>
            </a:r>
          </a:p>
        </p:txBody>
      </p:sp>
      <p:pic>
        <p:nvPicPr>
          <p:cNvPr id="1026" name="Picture 2" descr="BTC City Ljubljana » Visit Ljubljana">
            <a:extLst>
              <a:ext uri="{FF2B5EF4-FFF2-40B4-BE49-F238E27FC236}">
                <a16:creationId xmlns:a16="http://schemas.microsoft.com/office/drawing/2014/main" id="{CDB73FFF-C28A-447D-A0CE-4319031D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62" y="892826"/>
            <a:ext cx="4715435" cy="281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You: promo koda za popust ob nakupu | 1nadan.si">
            <a:extLst>
              <a:ext uri="{FF2B5EF4-FFF2-40B4-BE49-F238E27FC236}">
                <a16:creationId xmlns:a16="http://schemas.microsoft.com/office/drawing/2014/main" id="{AC2BEEB5-B004-46A4-8580-1DB4ADF55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7" b="37304"/>
          <a:stretch/>
        </p:blipFill>
        <p:spPr bwMode="auto">
          <a:xfrm>
            <a:off x="7476565" y="4119804"/>
            <a:ext cx="4715435" cy="11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History of Booking.com - Keycafe Blog">
            <a:extLst>
              <a:ext uri="{FF2B5EF4-FFF2-40B4-BE49-F238E27FC236}">
                <a16:creationId xmlns:a16="http://schemas.microsoft.com/office/drawing/2014/main" id="{00D30665-4825-4ABD-BEB2-A244FD81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t="29577" r="9196" b="32211"/>
          <a:stretch/>
        </p:blipFill>
        <p:spPr bwMode="auto">
          <a:xfrm>
            <a:off x="7476563" y="5267286"/>
            <a:ext cx="4715435" cy="100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820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6B4E93C-1516-4B46-9E70-75DF2741D3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turizem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5E383F9E-2F25-42D4-A0FF-807490F601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9. razred</a:t>
            </a:r>
          </a:p>
        </p:txBody>
      </p:sp>
    </p:spTree>
    <p:extLst>
      <p:ext uri="{BB962C8B-B14F-4D97-AF65-F5344CB8AC3E}">
        <p14:creationId xmlns:p14="http://schemas.microsoft.com/office/powerpoint/2010/main" val="136589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3E0471-5DCF-40A5-8C7C-B8BE3532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Razvoj industrije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51D9D53-7DE6-4CCC-9180-AC423C2DF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46729"/>
            <a:ext cx="5466319" cy="490369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Začetek:</a:t>
            </a:r>
            <a:r>
              <a:rPr lang="sl-SI" sz="2400" dirty="0"/>
              <a:t> povezano z naravnimi viri in izgradnjo J železnice</a:t>
            </a:r>
          </a:p>
          <a:p>
            <a:pPr marL="128016" lvl="1" indent="0">
              <a:buNone/>
            </a:pPr>
            <a:r>
              <a:rPr lang="sl-SI" sz="2000" dirty="0"/>
              <a:t>železarstvo, premogovništvo, industrija gradbenega materiala, gradbena, strojna, lesna, papirna, prehrambna, tekstilna, tobačna industrija</a:t>
            </a:r>
          </a:p>
          <a:p>
            <a:pPr marL="128016" lvl="1" indent="0">
              <a:buNone/>
            </a:pPr>
            <a:endParaRPr lang="sl-SI" sz="2000" dirty="0"/>
          </a:p>
          <a:p>
            <a:pPr marL="128016" lvl="1" indent="0">
              <a:buNone/>
            </a:pPr>
            <a:endParaRPr lang="sl-SI" sz="2000" dirty="0"/>
          </a:p>
          <a:p>
            <a:pPr marL="128016" lvl="1" indent="0">
              <a:buNone/>
            </a:pPr>
            <a:endParaRPr lang="sl-S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Po drugi svetovni vojni</a:t>
            </a:r>
            <a:r>
              <a:rPr lang="sl-SI" sz="2400" dirty="0"/>
              <a:t>: nove tovarne, povečevanje št. Zaposlenih v industriji - nekatera podjetja so se hitro razvijala in so uspešna še danes (npr. Gorenje, Krka), mnoga pa so po osamosvojitvi propadla.</a:t>
            </a:r>
          </a:p>
        </p:txBody>
      </p:sp>
      <p:pic>
        <p:nvPicPr>
          <p:cNvPr id="1026" name="Picture 2" descr="Industrija">
            <a:extLst>
              <a:ext uri="{FF2B5EF4-FFF2-40B4-BE49-F238E27FC236}">
                <a16:creationId xmlns:a16="http://schemas.microsoft.com/office/drawing/2014/main" id="{8F3D50ED-20B6-4704-885C-91CE5BD9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67" y="1297374"/>
            <a:ext cx="5250224" cy="37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B0EFB58B-1858-4E57-80A7-A41937643CA8}"/>
              </a:ext>
            </a:extLst>
          </p:cNvPr>
          <p:cNvSpPr/>
          <p:nvPr/>
        </p:nvSpPr>
        <p:spPr>
          <a:xfrm>
            <a:off x="6729567" y="5009480"/>
            <a:ext cx="3032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016" lvl="1" indent="0">
              <a:buNone/>
            </a:pPr>
            <a:r>
              <a:rPr lang="sl-SI" sz="2000" b="1" dirty="0"/>
              <a:t>INDUSTRIJSKI POLMESEC</a:t>
            </a:r>
          </a:p>
        </p:txBody>
      </p:sp>
    </p:spTree>
    <p:extLst>
      <p:ext uri="{BB962C8B-B14F-4D97-AF65-F5344CB8AC3E}">
        <p14:creationId xmlns:p14="http://schemas.microsoft.com/office/powerpoint/2010/main" val="3960547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15AC21-24E1-4DC5-882F-A4AD8388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Razvoj turizma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DBADD6-2B54-41AB-A1C8-4604CBFB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49424"/>
            <a:ext cx="573525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Romarska središča.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Začetek razvoja turizma (18. stol):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naravne znamenitosti (kraške jame, Cerkniško jezero, Blejsko jezero),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zdravilišča (Rogaška Slatina, Dobrna, Rimske Toplice),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letovišča (Portorož, Bled).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Organizirani turizem </a:t>
            </a:r>
            <a:r>
              <a:rPr lang="sl-SI" sz="2400" dirty="0"/>
              <a:t>(z izgradnjo železnice (19. stol) </a:t>
            </a:r>
            <a:r>
              <a:rPr lang="sl-SI" sz="2400" dirty="0">
                <a:sym typeface="Wingdings" panose="05000000000000000000" pitchFamily="2" charset="2"/>
              </a:rPr>
              <a:t> dostopnost turističnih krajev</a:t>
            </a:r>
            <a:r>
              <a:rPr lang="sl-SI" sz="2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128016" lvl="1" indent="0">
              <a:buNone/>
            </a:pPr>
            <a:endParaRPr lang="sl-SI" sz="2400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75841AC7-F2D6-4126-872A-896AD114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10" y="107393"/>
            <a:ext cx="4464050" cy="31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5D5D8218-7BD5-4A65-AE7C-05A17707D4DF}"/>
              </a:ext>
            </a:extLst>
          </p:cNvPr>
          <p:cNvSpPr/>
          <p:nvPr/>
        </p:nvSpPr>
        <p:spPr>
          <a:xfrm>
            <a:off x="6987657" y="3244334"/>
            <a:ext cx="5226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rgbClr val="202122"/>
                </a:solidFill>
                <a:latin typeface="Arial" panose="020B0604020202020204" pitchFamily="34" charset="0"/>
              </a:rPr>
              <a:t>cerkev sv. Vida, predhodnica bazilike na Brezjah (1887)</a:t>
            </a:r>
            <a:endParaRPr lang="sl-SI" sz="16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8680362-EAB3-4044-9CC2-F0F95F6DC48C}"/>
              </a:ext>
            </a:extLst>
          </p:cNvPr>
          <p:cNvSpPr/>
          <p:nvPr/>
        </p:nvSpPr>
        <p:spPr>
          <a:xfrm>
            <a:off x="7694064" y="6275718"/>
            <a:ext cx="4298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rgbClr val="202122"/>
                </a:solidFill>
                <a:latin typeface="Arial" panose="020B0604020202020204" pitchFamily="34" charset="0"/>
              </a:rPr>
              <a:t>Atomske toplice (danes Terme </a:t>
            </a:r>
            <a:r>
              <a:rPr lang="sl-SI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Olimia</a:t>
            </a:r>
            <a:r>
              <a:rPr lang="sl-SI" sz="1600" dirty="0">
                <a:solidFill>
                  <a:srgbClr val="202122"/>
                </a:solidFill>
                <a:latin typeface="Arial" panose="020B0604020202020204" pitchFamily="34" charset="0"/>
              </a:rPr>
              <a:t>) (1957)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759943B-80F6-42B4-A7E5-E929CF5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10" y="3582888"/>
            <a:ext cx="4464050" cy="26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6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FE293B-B4E9-4140-8AFD-4F6723EB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Pogoji za razvoj turizma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7923EF-D2F5-4D0B-AAF6-F5AC694AA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28" y="2200980"/>
            <a:ext cx="4641566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Slovenija ima </a:t>
            </a:r>
            <a:r>
              <a:rPr lang="sl-SI" sz="2400" b="1" dirty="0"/>
              <a:t>dobre pogoje</a:t>
            </a:r>
            <a:r>
              <a:rPr lang="sl-SI" sz="2400" dirty="0"/>
              <a:t> za razvoj turizma: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raznolikost pokrajine,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ohranjena narava,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bogata naravna in kulturna dediščina,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dobra kulinarika.</a:t>
            </a:r>
          </a:p>
        </p:txBody>
      </p:sp>
      <p:pic>
        <p:nvPicPr>
          <p:cNvPr id="4098" name="Picture 2" descr="Iconographic map by Slovenian Tourist Board - Issuu">
            <a:extLst>
              <a:ext uri="{FF2B5EF4-FFF2-40B4-BE49-F238E27FC236}">
                <a16:creationId xmlns:a16="http://schemas.microsoft.com/office/drawing/2014/main" id="{2B0B0461-48B8-44A1-923B-76F857F4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94" y="1567320"/>
            <a:ext cx="7593106" cy="529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58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C5BE18C-5819-4401-BA8B-E7366C67F35A}"/>
              </a:ext>
            </a:extLst>
          </p:cNvPr>
          <p:cNvSpPr txBox="1"/>
          <p:nvPr/>
        </p:nvSpPr>
        <p:spPr>
          <a:xfrm>
            <a:off x="4599983" y="4266025"/>
            <a:ext cx="396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mir, ohranjena narava, športne  aktivnosti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AE63F2B-F729-4CD9-9E04-841969D20D03}"/>
              </a:ext>
            </a:extLst>
          </p:cNvPr>
          <p:cNvSpPr txBox="1"/>
          <p:nvPr/>
        </p:nvSpPr>
        <p:spPr>
          <a:xfrm>
            <a:off x="5242765" y="2622675"/>
            <a:ext cx="368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sezona vse leto, zabava, </a:t>
            </a:r>
            <a:r>
              <a:rPr lang="sl-SI" dirty="0" err="1"/>
              <a:t>wellness</a:t>
            </a:r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18A15D-5E64-4376-A47F-7F8409D9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Turistični kraji v </a:t>
            </a:r>
            <a:r>
              <a:rPr lang="sl-SI" dirty="0" err="1"/>
              <a:t>sloveniji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CDFCA9-C557-419B-AF00-99DE5B43D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51" y="2296651"/>
            <a:ext cx="4563969" cy="443752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Zdraviliški kraji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Gorski kraji.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Obmorski kraji.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Kraške jame.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Mesta.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0" indent="0">
              <a:buNone/>
            </a:pPr>
            <a:r>
              <a:rPr lang="sl-SI" sz="2400" dirty="0"/>
              <a:t>Zakaj turisti obiskujejo te kraje? Naštej razloge za posamezne kraje.</a:t>
            </a:r>
          </a:p>
        </p:txBody>
      </p:sp>
      <p:pic>
        <p:nvPicPr>
          <p:cNvPr id="2052" name="Picture 4" descr="Wellness">
            <a:extLst>
              <a:ext uri="{FF2B5EF4-FFF2-40B4-BE49-F238E27FC236}">
                <a16:creationId xmlns:a16="http://schemas.microsoft.com/office/drawing/2014/main" id="{6E4D0D21-7B0E-45F5-82E6-208676DF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41" y="2296651"/>
            <a:ext cx="3583641" cy="23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t TRIGLAV CLIMB | Julian Alps, Slovenia | LIFE Adventures">
            <a:extLst>
              <a:ext uri="{FF2B5EF4-FFF2-40B4-BE49-F238E27FC236}">
                <a16:creationId xmlns:a16="http://schemas.microsoft.com/office/drawing/2014/main" id="{4DE5DC78-3608-4B4E-BFF2-9B29BA06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68" y="1999508"/>
            <a:ext cx="3447228" cy="21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DE6F0BA-2918-4D27-A292-F31BB4CB5A44}"/>
              </a:ext>
            </a:extLst>
          </p:cNvPr>
          <p:cNvSpPr txBox="1"/>
          <p:nvPr/>
        </p:nvSpPr>
        <p:spPr>
          <a:xfrm>
            <a:off x="8621271" y="4923185"/>
            <a:ext cx="168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morje, podnebje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30903DB-46AC-4BC1-9E28-82EC17A75726}"/>
              </a:ext>
            </a:extLst>
          </p:cNvPr>
          <p:cNvSpPr txBox="1"/>
          <p:nvPr/>
        </p:nvSpPr>
        <p:spPr>
          <a:xfrm>
            <a:off x="6380451" y="6024659"/>
            <a:ext cx="229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neznano, naravna znamenitost</a:t>
            </a:r>
          </a:p>
        </p:txBody>
      </p:sp>
      <p:pic>
        <p:nvPicPr>
          <p:cNvPr id="2062" name="Picture 14" descr="TROMOSTOVJE">
            <a:extLst>
              <a:ext uri="{FF2B5EF4-FFF2-40B4-BE49-F238E27FC236}">
                <a16:creationId xmlns:a16="http://schemas.microsoft.com/office/drawing/2014/main" id="{5D26A21F-8473-4799-B568-DFFAD72B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00" y="5058492"/>
            <a:ext cx="2649992" cy="17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0 Best Things to Do in Ljubljana - What is Ljubljana Most Famous For? – Go  Guides">
            <a:extLst>
              <a:ext uri="{FF2B5EF4-FFF2-40B4-BE49-F238E27FC236}">
                <a16:creationId xmlns:a16="http://schemas.microsoft.com/office/drawing/2014/main" id="{FC5487A8-B1B7-4046-88C4-B8256D3B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81" y="4116490"/>
            <a:ext cx="2639600" cy="175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FE28915-6241-49DF-B850-F79102E01261}"/>
              </a:ext>
            </a:extLst>
          </p:cNvPr>
          <p:cNvSpPr txBox="1"/>
          <p:nvPr/>
        </p:nvSpPr>
        <p:spPr>
          <a:xfrm>
            <a:off x="8258575" y="6446765"/>
            <a:ext cx="226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zgodovina, arhitektura</a:t>
            </a:r>
          </a:p>
        </p:txBody>
      </p:sp>
    </p:spTree>
    <p:extLst>
      <p:ext uri="{BB962C8B-B14F-4D97-AF65-F5344CB8AC3E}">
        <p14:creationId xmlns:p14="http://schemas.microsoft.com/office/powerpoint/2010/main" val="167245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95E7A2-66AB-4914-8C82-605A73AD6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Vloga in prihodnost turizma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4DB150-6FF0-47C0-9318-A149A955F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Hitro rastoča gospodarska dejavnost.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Vpliv na razvoj drugih dejavnosti, pokrajine in življenje ljudi.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Izzivi slovenskega turizma: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letni časi,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osredotočenost turistov na 3 območja (obmorski in gorski kraji, zdravilišča),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premalo letalskih in železniških povezav,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slaba prepoznavnost države,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poletni tranzitni turisti (pot na Hrvaško).</a:t>
            </a:r>
          </a:p>
        </p:txBody>
      </p:sp>
    </p:spTree>
    <p:extLst>
      <p:ext uri="{BB962C8B-B14F-4D97-AF65-F5344CB8AC3E}">
        <p14:creationId xmlns:p14="http://schemas.microsoft.com/office/powerpoint/2010/main" val="3298867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439BB6-9A31-467F-9901-7C478762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0963EEE-5667-4EA2-866A-B9D0BDEC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2B5272-6706-4ED4-8DA8-4EF030A28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3375"/>
            <a:ext cx="11430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82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121317-CB0E-45C6-A509-46DCBBCB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D934E4-28FB-4AA2-98C2-6793D0B42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https://www.slovenia.info/uploads/znamenitosti/Attractions-postojnska-jama.jpg?1479393633208">
            <a:extLst>
              <a:ext uri="{FF2B5EF4-FFF2-40B4-BE49-F238E27FC236}">
                <a16:creationId xmlns:a16="http://schemas.microsoft.com/office/drawing/2014/main" id="{7FDD2DE2-52A5-44E1-AA2F-28C62F9B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12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263319-774F-4433-AAA1-18C7D7BE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C07A86-C4A8-4776-B7B0-4A4B066B5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a herd of sheep grazing on a lush green hillside">
            <a:extLst>
              <a:ext uri="{FF2B5EF4-FFF2-40B4-BE49-F238E27FC236}">
                <a16:creationId xmlns:a16="http://schemas.microsoft.com/office/drawing/2014/main" id="{1862BE38-8ACC-4CEE-9877-D7DE8A7C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22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72A1DC-6E20-47A7-8C42-89256736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4C372C4-8845-48E0-9BA6-8CDD17A20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unesco_skocjanske jame">
            <a:extLst>
              <a:ext uri="{FF2B5EF4-FFF2-40B4-BE49-F238E27FC236}">
                <a16:creationId xmlns:a16="http://schemas.microsoft.com/office/drawing/2014/main" id="{6C836753-79E3-40B4-9550-DFFC9EA1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34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0FF707-6D04-4943-9A90-783F5D99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82B4382-B662-4548-9312-64F395385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unesco_kocevski gozdovi_pragozd krokar">
            <a:extLst>
              <a:ext uri="{FF2B5EF4-FFF2-40B4-BE49-F238E27FC236}">
                <a16:creationId xmlns:a16="http://schemas.microsoft.com/office/drawing/2014/main" id="{E6069978-6956-4189-B42C-49F70718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2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67BED0-A084-471C-8651-D8FB8AD1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522AD6-5C31-4F9C-B326-7DCCB0AE8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a man wearing a stone building that has a rock wall">
            <a:extLst>
              <a:ext uri="{FF2B5EF4-FFF2-40B4-BE49-F238E27FC236}">
                <a16:creationId xmlns:a16="http://schemas.microsoft.com/office/drawing/2014/main" id="{B7DF11D1-F362-4B5C-9392-FAFE8B45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3948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04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94A99C-1324-4526-9C8D-41914565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INDUSTRIJA V SLOVENIJI DANES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11D9A6-C928-4F56-B41E-1C4059A62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53" y="2084832"/>
            <a:ext cx="779714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Modernizacija (po osamosvojitvi, zaradi tujega kapitala).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Slovenska podjetja se uspešno uveljavljajo na svetovnem trgu.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Najpomembnejše danes (</a:t>
            </a: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</a:t>
            </a:r>
            <a:r>
              <a:rPr lang="sl-SI" sz="2400" dirty="0"/>
              <a:t>št. zaposlenih in prihodki): kovinarska, strojna, kemična, industrija visokih tehnologij, avtomobilska, prehrambna industrija.</a:t>
            </a:r>
          </a:p>
        </p:txBody>
      </p:sp>
      <p:pic>
        <p:nvPicPr>
          <p:cNvPr id="2050" name="Picture 2" descr="Industrija">
            <a:extLst>
              <a:ext uri="{FF2B5EF4-FFF2-40B4-BE49-F238E27FC236}">
                <a16:creationId xmlns:a16="http://schemas.microsoft.com/office/drawing/2014/main" id="{C4BC9FF6-BA6F-40B7-9708-DFCD8465A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4409"/>
          <a:stretch/>
        </p:blipFill>
        <p:spPr bwMode="auto">
          <a:xfrm>
            <a:off x="8346142" y="0"/>
            <a:ext cx="3774141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z Gorenja na Hisense Gorenje Europe prenesli okoli 930 zaposlenih | Dnevnik">
            <a:extLst>
              <a:ext uri="{FF2B5EF4-FFF2-40B4-BE49-F238E27FC236}">
                <a16:creationId xmlns:a16="http://schemas.microsoft.com/office/drawing/2014/main" id="{E67D9B3A-CB84-49F8-8342-3C9193323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141" y="4341907"/>
            <a:ext cx="3774141" cy="251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396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030391-8C9B-4603-ADB4-FBED78C6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727A50-96B6-4220-97F9-E71D25A5A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unseco_ljubljansko barje_koliscarji">
            <a:extLst>
              <a:ext uri="{FF2B5EF4-FFF2-40B4-BE49-F238E27FC236}">
                <a16:creationId xmlns:a16="http://schemas.microsoft.com/office/drawing/2014/main" id="{E3B86B85-0516-45D0-B59E-DE679C96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36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C1EDF6-61F8-4B40-8D6F-A5B258177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CCCD21-98AA-46B1-826C-916B7006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unesco_plecnikova dediscina_ljubljana">
            <a:extLst>
              <a:ext uri="{FF2B5EF4-FFF2-40B4-BE49-F238E27FC236}">
                <a16:creationId xmlns:a16="http://schemas.microsoft.com/office/drawing/2014/main" id="{B786984B-4B14-4DE2-8379-E26BC8C8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17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5FF270-B53B-4981-9E43-94EB5459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162C157-E2A1-4AD1-A9C8-FE71E43A8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unesco slovenija_lipicanci">
            <a:extLst>
              <a:ext uri="{FF2B5EF4-FFF2-40B4-BE49-F238E27FC236}">
                <a16:creationId xmlns:a16="http://schemas.microsoft.com/office/drawing/2014/main" id="{CEDDA09E-51FC-4115-B156-FC2C35F0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1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8CD875D2-B28D-44A2-AFAC-526F95DBAA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Energetika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34EB1FCD-84F3-4E12-896E-ADA7BCC185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9. razred</a:t>
            </a:r>
          </a:p>
        </p:txBody>
      </p:sp>
    </p:spTree>
    <p:extLst>
      <p:ext uri="{BB962C8B-B14F-4D97-AF65-F5344CB8AC3E}">
        <p14:creationId xmlns:p14="http://schemas.microsoft.com/office/powerpoint/2010/main" val="94013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609416-33BD-49B7-A5B8-9D81EA0F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 energije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5FCA3D-A6B8-4AF9-B287-0FDE5AAC1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/>
              <a:t>Energetika je dejavnost, ki obsega proizvodnjo, prenos in dobavo energije porabnikom.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Največji porabniki energije: promet, industrija, gospodinjstva.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Vire energije ločimo na: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chemeClr val="accent4">
                    <a:lumMod val="50000"/>
                  </a:schemeClr>
                </a:solidFill>
              </a:rPr>
              <a:t>neobnovljive vire energije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chemeClr val="tx2"/>
                </a:solidFill>
              </a:rPr>
              <a:t>obnovljive vire energije</a:t>
            </a:r>
          </a:p>
        </p:txBody>
      </p:sp>
    </p:spTree>
    <p:extLst>
      <p:ext uri="{BB962C8B-B14F-4D97-AF65-F5344CB8AC3E}">
        <p14:creationId xmlns:p14="http://schemas.microsoft.com/office/powerpoint/2010/main" val="7537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F88B14-2B8E-4846-9FCE-7B49700F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Neobnovljivi viri energije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82D688B-7B33-4F6D-BDBB-9E033D7B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Večino energije pridobimo od njih.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Razen lignita, jih v celoti </a:t>
            </a:r>
            <a:r>
              <a:rPr lang="sl-SI" sz="2400" dirty="0">
                <a:solidFill>
                  <a:schemeClr val="accent4">
                    <a:lumMod val="50000"/>
                  </a:schemeClr>
                </a:solidFill>
              </a:rPr>
              <a:t>uvažamo</a:t>
            </a:r>
            <a:r>
              <a:rPr lang="sl-SI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Neobnovljivi viri so:</a:t>
            </a:r>
          </a:p>
          <a:p>
            <a:pPr marL="0" indent="0">
              <a:buNone/>
            </a:pPr>
            <a:endParaRPr lang="sl-SI" sz="2400" dirty="0"/>
          </a:p>
          <a:p>
            <a:pPr lvl="1">
              <a:buFont typeface="Arial" panose="020B0604020202020204" pitchFamily="34" charset="0"/>
              <a:buChar char="•"/>
            </a:pPr>
            <a:endParaRPr lang="sl-SI" sz="20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9198DC56-9089-4C5F-8BAE-2A8FF114CFB8}"/>
              </a:ext>
            </a:extLst>
          </p:cNvPr>
          <p:cNvSpPr/>
          <p:nvPr/>
        </p:nvSpPr>
        <p:spPr>
          <a:xfrm>
            <a:off x="38879" y="5802642"/>
            <a:ext cx="33492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sl-SI" sz="2400" b="1" dirty="0"/>
              <a:t>nafta </a:t>
            </a:r>
            <a:r>
              <a:rPr lang="sl-SI" sz="2400" dirty="0"/>
              <a:t>in njeni derivati </a:t>
            </a:r>
            <a:br>
              <a:rPr lang="sl-SI" sz="2400" dirty="0"/>
            </a:br>
            <a:r>
              <a:rPr lang="sl-SI" sz="2400" dirty="0"/>
              <a:t>(promet)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E21653D-D72D-4F3D-82CD-2696E5C030A0}"/>
              </a:ext>
            </a:extLst>
          </p:cNvPr>
          <p:cNvSpPr/>
          <p:nvPr/>
        </p:nvSpPr>
        <p:spPr>
          <a:xfrm>
            <a:off x="3792071" y="5802642"/>
            <a:ext cx="3529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sl-SI" sz="2400" b="1" dirty="0"/>
              <a:t>zemeljski plin </a:t>
            </a:r>
          </a:p>
          <a:p>
            <a:pPr lvl="1" algn="ctr"/>
            <a:r>
              <a:rPr lang="sl-SI" sz="2400" dirty="0"/>
              <a:t>(industrija, ogrevanje)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E542096-C08D-463F-97CD-2CF3A04B1295}"/>
              </a:ext>
            </a:extLst>
          </p:cNvPr>
          <p:cNvSpPr/>
          <p:nvPr/>
        </p:nvSpPr>
        <p:spPr>
          <a:xfrm>
            <a:off x="8160105" y="5433310"/>
            <a:ext cx="32845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2400" b="1" dirty="0"/>
              <a:t>premog </a:t>
            </a:r>
            <a:br>
              <a:rPr lang="sl-SI" sz="2400" b="1" dirty="0"/>
            </a:br>
            <a:r>
              <a:rPr lang="sl-SI" sz="2400" dirty="0"/>
              <a:t>(termoelektrarna Šoštanj </a:t>
            </a:r>
            <a:br>
              <a:rPr lang="sl-SI" sz="2400" dirty="0"/>
            </a:br>
            <a:r>
              <a:rPr lang="sl-SI" sz="2400" dirty="0">
                <a:sym typeface="Wingdings" panose="05000000000000000000" pitchFamily="2" charset="2"/>
              </a:rPr>
              <a:t> za električno E)</a:t>
            </a:r>
            <a:endParaRPr lang="sl-SI" sz="2400" dirty="0"/>
          </a:p>
        </p:txBody>
      </p:sp>
      <p:pic>
        <p:nvPicPr>
          <p:cNvPr id="8194" name="Picture 2" descr="Proizvodnja nafte | Alfa Laval">
            <a:extLst>
              <a:ext uri="{FF2B5EF4-FFF2-40B4-BE49-F238E27FC236}">
                <a16:creationId xmlns:a16="http://schemas.microsoft.com/office/drawing/2014/main" id="{F28902D4-A4F8-4576-9A89-C90575B78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r="13530"/>
          <a:stretch/>
        </p:blipFill>
        <p:spPr bwMode="auto">
          <a:xfrm>
            <a:off x="717554" y="3686993"/>
            <a:ext cx="2330824" cy="21723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emeljski plin – udobno, varčno in predvsem varno | Petrol">
            <a:extLst>
              <a:ext uri="{FF2B5EF4-FFF2-40B4-BE49-F238E27FC236}">
                <a16:creationId xmlns:a16="http://schemas.microsoft.com/office/drawing/2014/main" id="{F48B4DFE-23EF-489F-82BC-1041A13F8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r="33445"/>
          <a:stretch/>
        </p:blipFill>
        <p:spPr bwMode="auto">
          <a:xfrm>
            <a:off x="4557863" y="3537254"/>
            <a:ext cx="2330824" cy="21723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remogovnik Velenje obiskali kriminalisti | Dnevnik">
            <a:extLst>
              <a:ext uri="{FF2B5EF4-FFF2-40B4-BE49-F238E27FC236}">
                <a16:creationId xmlns:a16="http://schemas.microsoft.com/office/drawing/2014/main" id="{D382ED23-6F93-4AE4-9A9E-335B14AFC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6"/>
          <a:stretch/>
        </p:blipFill>
        <p:spPr bwMode="auto">
          <a:xfrm>
            <a:off x="8540009" y="3211504"/>
            <a:ext cx="2330824" cy="21723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873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0C932A-0C79-4A95-A076-56DD5064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Obnovljivi viri energije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6209477-30D9-4AE8-9416-8BC34046F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37807"/>
            <a:ext cx="2409353" cy="64633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Obnovljivi viri so: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E1BA6FF-85C6-4835-8BCC-6C30EAE9E27F}"/>
              </a:ext>
            </a:extLst>
          </p:cNvPr>
          <p:cNvSpPr/>
          <p:nvPr/>
        </p:nvSpPr>
        <p:spPr>
          <a:xfrm>
            <a:off x="3891758" y="3162655"/>
            <a:ext cx="2233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2400" b="1" dirty="0"/>
              <a:t>vodna energija</a:t>
            </a:r>
            <a:br>
              <a:rPr lang="sl-SI" sz="2400" dirty="0"/>
            </a:br>
            <a:r>
              <a:rPr lang="sl-SI" sz="2400" dirty="0"/>
              <a:t>(hidroelektrarne)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4EBAFBF2-BF92-41F5-B832-293AC299727F}"/>
              </a:ext>
            </a:extLst>
          </p:cNvPr>
          <p:cNvSpPr/>
          <p:nvPr/>
        </p:nvSpPr>
        <p:spPr>
          <a:xfrm>
            <a:off x="6759389" y="1883973"/>
            <a:ext cx="5432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b="1" dirty="0"/>
              <a:t>biomasa </a:t>
            </a:r>
            <a:br>
              <a:rPr lang="sl-SI" sz="2400" dirty="0"/>
            </a:br>
            <a:r>
              <a:rPr lang="sl-SI" sz="2400" dirty="0"/>
              <a:t>(les in lesni odpadki, industrijski in </a:t>
            </a:r>
            <a:br>
              <a:rPr lang="sl-SI" sz="2400" dirty="0"/>
            </a:br>
            <a:r>
              <a:rPr lang="sl-SI" sz="2400" dirty="0"/>
              <a:t>komunalni odpadki, odpadki iz kmetijstva)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C197DE83-AE90-4B97-A2A9-123AFBEF105F}"/>
              </a:ext>
            </a:extLst>
          </p:cNvPr>
          <p:cNvSpPr/>
          <p:nvPr/>
        </p:nvSpPr>
        <p:spPr>
          <a:xfrm>
            <a:off x="277906" y="5525612"/>
            <a:ext cx="3437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b="1" dirty="0"/>
              <a:t>sončna energija </a:t>
            </a:r>
            <a:br>
              <a:rPr lang="sl-SI" sz="2400" dirty="0"/>
            </a:br>
            <a:r>
              <a:rPr lang="sl-SI" sz="2400" dirty="0"/>
              <a:t>(sončni zbiralniki – toplota, </a:t>
            </a:r>
            <a:br>
              <a:rPr lang="sl-SI" sz="2400" dirty="0"/>
            </a:br>
            <a:r>
              <a:rPr lang="sl-SI" sz="2400" dirty="0"/>
              <a:t>sončne celice – elektrika)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B1B4E4E5-2089-48A9-BB45-39A0C85E5DE3}"/>
              </a:ext>
            </a:extLst>
          </p:cNvPr>
          <p:cNvSpPr/>
          <p:nvPr/>
        </p:nvSpPr>
        <p:spPr>
          <a:xfrm>
            <a:off x="3796552" y="5525612"/>
            <a:ext cx="4598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b="1" dirty="0"/>
              <a:t>geotermalna energija </a:t>
            </a:r>
          </a:p>
          <a:p>
            <a:pPr algn="ctr"/>
            <a:r>
              <a:rPr lang="sl-SI" sz="2400" dirty="0"/>
              <a:t>(termalna kopališča in rastlinjaki;</a:t>
            </a:r>
          </a:p>
          <a:p>
            <a:pPr algn="ctr"/>
            <a:r>
              <a:rPr lang="sl-SI" sz="2400" dirty="0"/>
              <a:t>V Slovenija)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8753E293-95BA-4B33-AC91-AB43EE2D916B}"/>
              </a:ext>
            </a:extLst>
          </p:cNvPr>
          <p:cNvSpPr/>
          <p:nvPr/>
        </p:nvSpPr>
        <p:spPr>
          <a:xfrm>
            <a:off x="9092232" y="5525613"/>
            <a:ext cx="23759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2400" b="1" dirty="0"/>
              <a:t>vetrna energija </a:t>
            </a:r>
          </a:p>
          <a:p>
            <a:pPr algn="ctr"/>
            <a:r>
              <a:rPr lang="sl-SI" sz="2400" dirty="0"/>
              <a:t>(le tri majhne</a:t>
            </a:r>
            <a:br>
              <a:rPr lang="sl-SI" sz="2400" dirty="0"/>
            </a:br>
            <a:r>
              <a:rPr lang="sl-SI" sz="2400" dirty="0"/>
              <a:t>vetrne elektrarne)</a:t>
            </a:r>
          </a:p>
        </p:txBody>
      </p:sp>
      <p:pic>
        <p:nvPicPr>
          <p:cNvPr id="10242" name="Picture 2" descr="Fotovoltaična elektrarna na sončne celice">
            <a:extLst>
              <a:ext uri="{FF2B5EF4-FFF2-40B4-BE49-F238E27FC236}">
                <a16:creationId xmlns:a16="http://schemas.microsoft.com/office/drawing/2014/main" id="{972383CA-4F9B-4A5C-906A-800622F1D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r="221"/>
          <a:stretch/>
        </p:blipFill>
        <p:spPr bwMode="auto">
          <a:xfrm>
            <a:off x="792122" y="3993652"/>
            <a:ext cx="2409353" cy="155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idroelektrarna Medvode - Wikipedija, prosta enciklopedija">
            <a:extLst>
              <a:ext uri="{FF2B5EF4-FFF2-40B4-BE49-F238E27FC236}">
                <a16:creationId xmlns:a16="http://schemas.microsoft.com/office/drawing/2014/main" id="{85920D8C-48C9-4B7E-A15A-EEA469AE0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07" y="1656905"/>
            <a:ext cx="2409353" cy="155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iomasa - Aktuálně.cz">
            <a:extLst>
              <a:ext uri="{FF2B5EF4-FFF2-40B4-BE49-F238E27FC236}">
                <a16:creationId xmlns:a16="http://schemas.microsoft.com/office/drawing/2014/main" id="{CF028AFE-4D82-4845-9368-C2D27391B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7"/>
          <a:stretch/>
        </p:blipFill>
        <p:spPr bwMode="auto">
          <a:xfrm>
            <a:off x="8271017" y="269411"/>
            <a:ext cx="2409353" cy="15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otel Toplice - Terme Krka, Šmarješke Toplice – posodobljene cene za leto  2024">
            <a:extLst>
              <a:ext uri="{FF2B5EF4-FFF2-40B4-BE49-F238E27FC236}">
                <a16:creationId xmlns:a16="http://schemas.microsoft.com/office/drawing/2014/main" id="{00B7E58C-3D38-4925-9F61-563F40B5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71" y="4104806"/>
            <a:ext cx="2409353" cy="15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ruga vetrnica na Razdrtem: gradnja se je začela, domačini proti - N1">
            <a:extLst>
              <a:ext uri="{FF2B5EF4-FFF2-40B4-BE49-F238E27FC236}">
                <a16:creationId xmlns:a16="http://schemas.microsoft.com/office/drawing/2014/main" id="{42C854D9-2987-46D9-90B0-D5A3DDBB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527" y="3966578"/>
            <a:ext cx="2420860" cy="155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4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C496D6-F1BA-4714-A618-B66047B6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Preskrba Električne energije v </a:t>
            </a:r>
            <a:r>
              <a:rPr lang="sl-SI" dirty="0" err="1"/>
              <a:t>sloveniji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10C80C7-9D0B-48B6-BF28-830044813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36279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2/3 pridobimo v Sloveniji, dobrih 30% uvozimo.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Električno energijo priskrbi: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b="1" dirty="0"/>
              <a:t>jedrska elektrarna Krško </a:t>
            </a:r>
            <a:r>
              <a:rPr lang="sl-SI" sz="2000" dirty="0"/>
              <a:t>(40%)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b="1" dirty="0"/>
              <a:t>hidroelektrarne</a:t>
            </a:r>
            <a:r>
              <a:rPr lang="sl-SI" sz="2000" dirty="0"/>
              <a:t> (30%)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b="1" dirty="0"/>
              <a:t>termoelektrarne</a:t>
            </a:r>
            <a:r>
              <a:rPr lang="sl-SI" sz="2000" dirty="0"/>
              <a:t> (30%) – Šoštanj, Brestanica, Toplarna Ljubljana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b="1" dirty="0"/>
              <a:t>sončne elektrarne </a:t>
            </a:r>
            <a:r>
              <a:rPr lang="sl-SI" sz="2000" dirty="0"/>
              <a:t>(slabih 5%)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b="1" dirty="0"/>
              <a:t>ostali viri </a:t>
            </a:r>
            <a:r>
              <a:rPr lang="sl-SI" sz="2000" dirty="0">
                <a:sym typeface="Wingdings" panose="05000000000000000000" pitchFamily="2" charset="2"/>
              </a:rPr>
              <a:t> biomasa, veter (manj kot 1%)</a:t>
            </a:r>
            <a:endParaRPr lang="sl-SI" sz="2000" dirty="0"/>
          </a:p>
        </p:txBody>
      </p:sp>
      <p:pic>
        <p:nvPicPr>
          <p:cNvPr id="9218" name="Picture 2" descr="Jedrsko elektrarno Krško ponoči zaustavili in izklopili iz omrežja -  siol.net">
            <a:extLst>
              <a:ext uri="{FF2B5EF4-FFF2-40B4-BE49-F238E27FC236}">
                <a16:creationId xmlns:a16="http://schemas.microsoft.com/office/drawing/2014/main" id="{DA3EAEB5-A078-4C82-BCDD-EB3F46931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59" y="2750371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F20028D-725B-4093-BC48-A697E3FA32E5}"/>
              </a:ext>
            </a:extLst>
          </p:cNvPr>
          <p:cNvSpPr/>
          <p:nvPr/>
        </p:nvSpPr>
        <p:spPr>
          <a:xfrm>
            <a:off x="7046259" y="6124694"/>
            <a:ext cx="255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Jedrska elektrarna Krško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9563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7FCD03-6E62-4EA9-B9F1-5A3B2CBE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585166" cy="1499616"/>
          </a:xfrm>
        </p:spPr>
        <p:txBody>
          <a:bodyPr/>
          <a:lstStyle/>
          <a:p>
            <a:r>
              <a:rPr lang="sl-SI" dirty="0"/>
              <a:t>Poraba električne energije v gospodinjstvih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B2E5FA9-C755-4023-B35D-CC3F17639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66903"/>
            <a:ext cx="8146766" cy="4023360"/>
          </a:xfrm>
        </p:spPr>
        <p:txBody>
          <a:bodyPr/>
          <a:lstStyle/>
          <a:p>
            <a:r>
              <a:rPr lang="sl-SI" dirty="0"/>
              <a:t>Kako lahko prispevamo k manjši porabi električne energije?</a:t>
            </a:r>
          </a:p>
        </p:txBody>
      </p:sp>
      <p:pic>
        <p:nvPicPr>
          <p:cNvPr id="3074" name="Picture 2" descr="Poraba električne energije v stanovanjih - Smartinka.si">
            <a:extLst>
              <a:ext uri="{FF2B5EF4-FFF2-40B4-BE49-F238E27FC236}">
                <a16:creationId xmlns:a16="http://schemas.microsoft.com/office/drawing/2014/main" id="{EBF1C2D8-3301-44C5-9E6B-89DE6D06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28" y="2530120"/>
            <a:ext cx="6861190" cy="42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39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4644</TotalTime>
  <Words>828</Words>
  <Application>Microsoft Office PowerPoint</Application>
  <PresentationFormat>Širokozaslonsko</PresentationFormat>
  <Paragraphs>136</Paragraphs>
  <Slides>32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32</vt:i4>
      </vt:variant>
    </vt:vector>
  </HeadingPairs>
  <TitlesOfParts>
    <vt:vector size="39" baseType="lpstr">
      <vt:lpstr>Arial</vt:lpstr>
      <vt:lpstr>Times New Roman</vt:lpstr>
      <vt:lpstr>Tw Cen MT</vt:lpstr>
      <vt:lpstr>Tw Cen MT Condensed</vt:lpstr>
      <vt:lpstr>Wingdings 3</vt:lpstr>
      <vt:lpstr>1_Integral</vt:lpstr>
      <vt:lpstr>Integral</vt:lpstr>
      <vt:lpstr>Industrija v sloveniji</vt:lpstr>
      <vt:lpstr>Razvoj industrije</vt:lpstr>
      <vt:lpstr>INDUSTRIJA V SLOVENIJI DANES</vt:lpstr>
      <vt:lpstr>Energetika</vt:lpstr>
      <vt:lpstr>Viri energije</vt:lpstr>
      <vt:lpstr>Neobnovljivi viri energije</vt:lpstr>
      <vt:lpstr>Obnovljivi viri energije</vt:lpstr>
      <vt:lpstr>Preskrba Električne energije v sloveniji</vt:lpstr>
      <vt:lpstr>Poraba električne energije v gospodinjstvih </vt:lpstr>
      <vt:lpstr>Promet in trgovina</vt:lpstr>
      <vt:lpstr>Prometna prehodnost</vt:lpstr>
      <vt:lpstr>Prometno omrežje</vt:lpstr>
      <vt:lpstr>PowerPointova predstavitev</vt:lpstr>
      <vt:lpstr>železnice</vt:lpstr>
      <vt:lpstr>Cestno omrežje</vt:lpstr>
      <vt:lpstr>Pomorski promet</vt:lpstr>
      <vt:lpstr>Letalski promet</vt:lpstr>
      <vt:lpstr>trgovina</vt:lpstr>
      <vt:lpstr>turizem</vt:lpstr>
      <vt:lpstr>Razvoj turizma</vt:lpstr>
      <vt:lpstr>Pogoji za razvoj turizma</vt:lpstr>
      <vt:lpstr>Turistični kraji v sloveniji</vt:lpstr>
      <vt:lpstr>Vloga in prihodnost turizma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Industrija v sloveniji</dc:title>
  <dc:creator>SIO Administrator</dc:creator>
  <cp:lastModifiedBy>Admin</cp:lastModifiedBy>
  <cp:revision>30</cp:revision>
  <dcterms:created xsi:type="dcterms:W3CDTF">2024-01-24T21:50:38Z</dcterms:created>
  <dcterms:modified xsi:type="dcterms:W3CDTF">2026-03-05T12:02:12Z</dcterms:modified>
</cp:coreProperties>
</file>