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303" r:id="rId4"/>
    <p:sldId id="267" r:id="rId5"/>
    <p:sldId id="268" r:id="rId6"/>
    <p:sldId id="301" r:id="rId7"/>
    <p:sldId id="269" r:id="rId8"/>
    <p:sldId id="302" r:id="rId9"/>
    <p:sldId id="275" r:id="rId10"/>
    <p:sldId id="276" r:id="rId11"/>
    <p:sldId id="272" r:id="rId12"/>
    <p:sldId id="274" r:id="rId13"/>
    <p:sldId id="277" r:id="rId14"/>
    <p:sldId id="278" r:id="rId15"/>
    <p:sldId id="279" r:id="rId16"/>
    <p:sldId id="300" r:id="rId17"/>
    <p:sldId id="270" r:id="rId18"/>
    <p:sldId id="273" r:id="rId19"/>
    <p:sldId id="281" r:id="rId20"/>
    <p:sldId id="282" r:id="rId21"/>
    <p:sldId id="284" r:id="rId22"/>
    <p:sldId id="288" r:id="rId23"/>
    <p:sldId id="289" r:id="rId24"/>
    <p:sldId id="290" r:id="rId25"/>
    <p:sldId id="293" r:id="rId26"/>
    <p:sldId id="294" r:id="rId27"/>
    <p:sldId id="295" r:id="rId28"/>
    <p:sldId id="296" r:id="rId29"/>
    <p:sldId id="257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Srednji slog 4 – poudarek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Srednji slog 2 – poudarek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8588-60F8-4D95-82DB-6F87F961D380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BC51B-2F28-4851-B9C1-ED5DE86A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464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8588-60F8-4D95-82DB-6F87F961D380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BC51B-2F28-4851-B9C1-ED5DE86A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580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8588-60F8-4D95-82DB-6F87F961D380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BC51B-2F28-4851-B9C1-ED5DE86A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282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8588-60F8-4D95-82DB-6F87F961D380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BC51B-2F28-4851-B9C1-ED5DE86A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417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8588-60F8-4D95-82DB-6F87F961D380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BC51B-2F28-4851-B9C1-ED5DE86A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256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8588-60F8-4D95-82DB-6F87F961D380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BC51B-2F28-4851-B9C1-ED5DE86A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727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8588-60F8-4D95-82DB-6F87F961D380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BC51B-2F28-4851-B9C1-ED5DE86A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624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8588-60F8-4D95-82DB-6F87F961D380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BC51B-2F28-4851-B9C1-ED5DE86A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01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8588-60F8-4D95-82DB-6F87F961D380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BC51B-2F28-4851-B9C1-ED5DE86A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326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8588-60F8-4D95-82DB-6F87F961D380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BC51B-2F28-4851-B9C1-ED5DE86A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98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8588-60F8-4D95-82DB-6F87F961D380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BC51B-2F28-4851-B9C1-ED5DE86A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652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A8588-60F8-4D95-82DB-6F87F961D380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BC51B-2F28-4851-B9C1-ED5DE86A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371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iBLJ5drVvyE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lib.si/stream/URN:NBN:SI:DOC-8C6Q6PAZ/af12a8c5-9820-4bc0-880f-ac69f9d6546c/PD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lib.si/stream/URN:NBN:SI:DOC-8C6Q6PAZ/af12a8c5-9820-4bc0-880f-ac69f9d6546c/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5-CiG0XmoI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0REJ-lCGiKU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4400" b="1" dirty="0" smtClean="0">
                <a:solidFill>
                  <a:srgbClr val="C00000"/>
                </a:solidFill>
              </a:rPr>
              <a:t>Učenje in poučevanje otrok s posebnimi potrebami: glasbena vzgoja</a:t>
            </a:r>
            <a:endParaRPr lang="en-GB" sz="4400" b="1" dirty="0">
              <a:solidFill>
                <a:srgbClr val="C000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436915" y="4141969"/>
            <a:ext cx="9144000" cy="2459128"/>
          </a:xfrm>
        </p:spPr>
        <p:txBody>
          <a:bodyPr>
            <a:normAutofit/>
          </a:bodyPr>
          <a:lstStyle/>
          <a:p>
            <a:r>
              <a:rPr lang="sl-SI" dirty="0" smtClean="0"/>
              <a:t>Interno gradivo </a:t>
            </a:r>
            <a:r>
              <a:rPr lang="sl-SI" dirty="0" smtClean="0"/>
              <a:t>2022/23 </a:t>
            </a:r>
            <a:r>
              <a:rPr lang="sl-SI" dirty="0" smtClean="0"/>
              <a:t>– </a:t>
            </a:r>
            <a:r>
              <a:rPr lang="sl-SI" dirty="0" smtClean="0"/>
              <a:t>P5</a:t>
            </a:r>
            <a:endParaRPr lang="sl-SI" dirty="0" smtClean="0"/>
          </a:p>
          <a:p>
            <a:r>
              <a:rPr lang="sl-SI" dirty="0" smtClean="0"/>
              <a:t>Oddelek za specialno in rehabilitacijsko pedagogiko</a:t>
            </a:r>
          </a:p>
          <a:p>
            <a:r>
              <a:rPr lang="sl-SI" dirty="0" smtClean="0"/>
              <a:t>Pedagoška fakulteta Univerze v Ljubljani</a:t>
            </a:r>
          </a:p>
          <a:p>
            <a:r>
              <a:rPr lang="sl-SI" dirty="0"/>
              <a:t>D</a:t>
            </a:r>
            <a:r>
              <a:rPr lang="sl-SI" dirty="0" smtClean="0"/>
              <a:t>oc. dr. Konstanca Zalar</a:t>
            </a:r>
          </a:p>
          <a:p>
            <a:r>
              <a:rPr lang="sl-SI" dirty="0" smtClean="0"/>
              <a:t>Konstanca.zalar@pef.uni-lj.si</a:t>
            </a:r>
          </a:p>
          <a:p>
            <a:endParaRPr lang="sl-SI" dirty="0" smtClean="0"/>
          </a:p>
          <a:p>
            <a:endParaRPr lang="en-GB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63271" cy="1963271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4409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 err="1" smtClean="0">
                <a:solidFill>
                  <a:srgbClr val="C00000"/>
                </a:solidFill>
              </a:rPr>
              <a:t>Obdobje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sl-SI" dirty="0" smtClean="0">
                <a:solidFill>
                  <a:srgbClr val="C00000"/>
                </a:solidFill>
              </a:rPr>
              <a:t>otrok </a:t>
            </a:r>
            <a:r>
              <a:rPr lang="en-GB" dirty="0" smtClean="0">
                <a:solidFill>
                  <a:srgbClr val="C00000"/>
                </a:solidFill>
              </a:rPr>
              <a:t>od </a:t>
            </a:r>
            <a:r>
              <a:rPr lang="en-GB" dirty="0">
                <a:solidFill>
                  <a:srgbClr val="C00000"/>
                </a:solidFill>
              </a:rPr>
              <a:t>5. do 6. </a:t>
            </a:r>
            <a:r>
              <a:rPr lang="sl-SI" dirty="0">
                <a:solidFill>
                  <a:srgbClr val="C00000"/>
                </a:solidFill>
              </a:rPr>
              <a:t>l</a:t>
            </a:r>
            <a:r>
              <a:rPr lang="en-GB" dirty="0" smtClean="0">
                <a:solidFill>
                  <a:srgbClr val="C00000"/>
                </a:solidFill>
              </a:rPr>
              <a:t>eta</a:t>
            </a:r>
            <a:r>
              <a:rPr lang="sl-SI" dirty="0" smtClean="0">
                <a:solidFill>
                  <a:srgbClr val="C00000"/>
                </a:solidFill>
              </a:rPr>
              <a:t> </a:t>
            </a:r>
            <a:endParaRPr lang="sl-SI" dirty="0"/>
          </a:p>
          <a:p>
            <a:r>
              <a:rPr lang="sl-SI" dirty="0" smtClean="0"/>
              <a:t>Prevladuje </a:t>
            </a:r>
            <a:r>
              <a:rPr lang="sl-SI" dirty="0"/>
              <a:t>sintetično sprejemanje glasbe in šele postopno analitično povezovanje posameznih glasbenih elementov (dinamika, tempo, ritem itn.).</a:t>
            </a:r>
            <a:endParaRPr lang="en-GB" dirty="0"/>
          </a:p>
          <a:p>
            <a:r>
              <a:rPr lang="sl-SI" dirty="0" smtClean="0"/>
              <a:t>Melodična </a:t>
            </a:r>
            <a:r>
              <a:rPr lang="sl-SI" dirty="0"/>
              <a:t>reprodukcija pesmi je po navadi pravilna, v </a:t>
            </a:r>
            <a:r>
              <a:rPr lang="sl-SI" dirty="0" err="1"/>
              <a:t>intonančni</a:t>
            </a:r>
            <a:r>
              <a:rPr lang="sl-SI" dirty="0"/>
              <a:t> čistosti intervalov pa to še ni vidno, pojavi se </a:t>
            </a:r>
            <a:r>
              <a:rPr lang="sl-SI" dirty="0" smtClean="0"/>
              <a:t>več </a:t>
            </a:r>
            <a:r>
              <a:rPr lang="sl-SI" dirty="0" err="1" smtClean="0"/>
              <a:t>intonančnih</a:t>
            </a:r>
            <a:r>
              <a:rPr lang="sl-SI" dirty="0" smtClean="0"/>
              <a:t> </a:t>
            </a:r>
            <a:r>
              <a:rPr lang="sl-SI" dirty="0"/>
              <a:t>kot ritmičnih napak, pri zahtevnejših ritmih je besedilo pomoč pri </a:t>
            </a:r>
            <a:r>
              <a:rPr lang="sl-SI" dirty="0" smtClean="0"/>
              <a:t>petju. Zavest </a:t>
            </a:r>
            <a:r>
              <a:rPr lang="sl-SI" dirty="0"/>
              <a:t>o tonaliteti se pričenja oblikovati kljub temu, da se otroci po napačno zapetem tonu redko vrnejo v izhodiščno intonacijo.</a:t>
            </a:r>
            <a:endParaRPr lang="en-GB" dirty="0"/>
          </a:p>
          <a:p>
            <a:r>
              <a:rPr lang="sl-SI" dirty="0" smtClean="0"/>
              <a:t>Pri </a:t>
            </a:r>
            <a:r>
              <a:rPr lang="sl-SI" dirty="0"/>
              <a:t>petju pesmi otroci spreminjajo melodijo in ritem.</a:t>
            </a:r>
            <a:endParaRPr lang="en-GB" dirty="0"/>
          </a:p>
          <a:p>
            <a:r>
              <a:rPr lang="sl-SI" dirty="0" smtClean="0"/>
              <a:t>Ločijo </a:t>
            </a:r>
            <a:r>
              <a:rPr lang="sl-SI" dirty="0"/>
              <a:t>različne in enake tonske višine in ob osvojitvi pojma višje, nižje, lahko določijo smer gibanja intervala.</a:t>
            </a:r>
            <a:endParaRPr lang="en-GB" dirty="0"/>
          </a:p>
          <a:p>
            <a:r>
              <a:rPr lang="sl-SI" dirty="0" smtClean="0"/>
              <a:t>Ločijo </a:t>
            </a:r>
            <a:r>
              <a:rPr lang="sl-SI" dirty="0"/>
              <a:t>različna in enaka ter krajša in daljša zvočna trajanja; dokaj pravilno ploskajo, udarjajo, korakajo, a </a:t>
            </a:r>
            <a:r>
              <a:rPr lang="sl-SI" dirty="0" smtClean="0"/>
              <a:t>šele </a:t>
            </a:r>
            <a:r>
              <a:rPr lang="sl-SI" dirty="0"/>
              <a:t>ko razvijejo občutek za </a:t>
            </a:r>
            <a:r>
              <a:rPr lang="sl-SI" dirty="0" smtClean="0"/>
              <a:t>mero. Naraščanja </a:t>
            </a:r>
            <a:r>
              <a:rPr lang="sl-SI" dirty="0"/>
              <a:t>in pojemanja še ne razlikujejo najbolje, ločijo pa glasno in tiho izvajanje.</a:t>
            </a:r>
          </a:p>
          <a:p>
            <a:r>
              <a:rPr lang="sl-SI" dirty="0" err="1" smtClean="0"/>
              <a:t>Pohitevanje</a:t>
            </a:r>
            <a:r>
              <a:rPr lang="sl-SI" dirty="0" smtClean="0"/>
              <a:t> </a:t>
            </a:r>
            <a:r>
              <a:rPr lang="sl-SI" dirty="0"/>
              <a:t>in zadrževanje jim še predstavlja problem, a ločijo hitro in počasno izvajanje.</a:t>
            </a:r>
          </a:p>
          <a:p>
            <a:r>
              <a:rPr lang="sl-SI" dirty="0" smtClean="0"/>
              <a:t>Ko </a:t>
            </a:r>
            <a:r>
              <a:rPr lang="sl-SI" dirty="0"/>
              <a:t>glasbo poslušajo</a:t>
            </a:r>
            <a:r>
              <a:rPr lang="sl-SI" dirty="0" smtClean="0"/>
              <a:t>, narašča </a:t>
            </a:r>
            <a:r>
              <a:rPr lang="sl-SI" dirty="0"/>
              <a:t>sposobnost prepoznavanja izraznih sredstev, izvajalskih sredstev in znanih pesmi v inštrumentalni izvedbi.</a:t>
            </a:r>
          </a:p>
          <a:p>
            <a:r>
              <a:rPr lang="sl-SI" dirty="0" smtClean="0"/>
              <a:t>Pestrost</a:t>
            </a:r>
            <a:r>
              <a:rPr lang="sl-SI" dirty="0"/>
              <a:t>, skladnost in koordinacija gibalnega odzivanja na glasbo </a:t>
            </a:r>
            <a:r>
              <a:rPr lang="sl-SI" dirty="0" smtClean="0"/>
              <a:t>narašča. 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4" name="Naslov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l-SI" b="1" dirty="0" smtClean="0">
                <a:solidFill>
                  <a:srgbClr val="C00000"/>
                </a:solidFill>
              </a:rPr>
              <a:t>     Glasbeno-razvojne značilnosti </a:t>
            </a:r>
            <a:br>
              <a:rPr lang="sl-SI" b="1" dirty="0" smtClean="0">
                <a:solidFill>
                  <a:srgbClr val="C00000"/>
                </a:solidFill>
              </a:rPr>
            </a:br>
            <a:r>
              <a:rPr lang="sl-SI" b="1" dirty="0" smtClean="0">
                <a:solidFill>
                  <a:srgbClr val="C00000"/>
                </a:solidFill>
              </a:rPr>
              <a:t> </a:t>
            </a:r>
            <a:r>
              <a:rPr lang="sl-SI" sz="3600" dirty="0" smtClean="0">
                <a:solidFill>
                  <a:srgbClr val="C00000"/>
                </a:solidFill>
              </a:rPr>
              <a:t>Predšolsko obdobje (5)</a:t>
            </a:r>
            <a:endParaRPr lang="en-GB" sz="3600" dirty="0">
              <a:solidFill>
                <a:srgbClr val="C00000"/>
              </a:solidFill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2177" y="6244047"/>
            <a:ext cx="10515600" cy="613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Sicherl-Kafol</a:t>
            </a:r>
            <a:r>
              <a:rPr lang="sl-SI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B. (</a:t>
            </a:r>
            <a:r>
              <a:rPr lang="en-GB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2001</a:t>
            </a:r>
            <a:r>
              <a:rPr lang="sl-SI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sl-SI" sz="1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Celostna glasbena vzgoja</a:t>
            </a:r>
            <a:r>
              <a:rPr lang="sl-SI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Ljubljana: Debora. Str. 90-91.</a:t>
            </a:r>
            <a:r>
              <a:rPr lang="en-GB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925532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6685246"/>
              </p:ext>
            </p:extLst>
          </p:nvPr>
        </p:nvGraphicFramePr>
        <p:xfrm>
          <a:off x="1188719" y="2966761"/>
          <a:ext cx="9535886" cy="1760982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1784690">
                  <a:extLst>
                    <a:ext uri="{9D8B030D-6E8A-4147-A177-3AD203B41FA5}">
                      <a16:colId xmlns:a16="http://schemas.microsoft.com/office/drawing/2014/main" val="3786521020"/>
                    </a:ext>
                  </a:extLst>
                </a:gridCol>
                <a:gridCol w="7751196">
                  <a:extLst>
                    <a:ext uri="{9D8B030D-6E8A-4147-A177-3AD203B41FA5}">
                      <a16:colId xmlns:a16="http://schemas.microsoft.com/office/drawing/2014/main" val="7812399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Obdobje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(v </a:t>
                      </a:r>
                      <a:r>
                        <a:rPr lang="en-GB" sz="1800" dirty="0" err="1">
                          <a:effectLst/>
                        </a:rPr>
                        <a:t>letih</a:t>
                      </a:r>
                      <a:r>
                        <a:rPr lang="en-GB" sz="1800" dirty="0">
                          <a:effectLst/>
                        </a:rPr>
                        <a:t>)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Glasbene sposobnosti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87278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5-6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razumevanje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pojmov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glasneje</a:t>
                      </a:r>
                      <a:r>
                        <a:rPr lang="en-GB" sz="1800" dirty="0">
                          <a:effectLst/>
                        </a:rPr>
                        <a:t>/</a:t>
                      </a:r>
                      <a:r>
                        <a:rPr lang="en-GB" sz="1800" dirty="0" err="1">
                          <a:effectLst/>
                        </a:rPr>
                        <a:t>tiše</a:t>
                      </a:r>
                      <a:r>
                        <a:rPr lang="en-GB" sz="1800" dirty="0">
                          <a:effectLst/>
                        </a:rPr>
                        <a:t>; </a:t>
                      </a:r>
                      <a:r>
                        <a:rPr lang="en-GB" sz="1800" dirty="0" err="1">
                          <a:effectLst/>
                        </a:rPr>
                        <a:t>razlikovanje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 smtClean="0">
                          <a:effectLst/>
                        </a:rPr>
                        <a:t>pojmov</a:t>
                      </a:r>
                      <a:r>
                        <a:rPr lang="sl-SI" sz="1800" dirty="0" smtClean="0">
                          <a:effectLst/>
                        </a:rPr>
                        <a:t> </a:t>
                      </a:r>
                      <a:r>
                        <a:rPr lang="en-GB" sz="1800" dirty="0" err="1" smtClean="0">
                          <a:effectLst/>
                        </a:rPr>
                        <a:t>enako</a:t>
                      </a:r>
                      <a:r>
                        <a:rPr lang="en-GB" sz="1800" dirty="0" smtClean="0">
                          <a:effectLst/>
                        </a:rPr>
                        <a:t> </a:t>
                      </a:r>
                      <a:r>
                        <a:rPr lang="en-GB" sz="1800" dirty="0">
                          <a:effectLst/>
                        </a:rPr>
                        <a:t>in </a:t>
                      </a:r>
                      <a:r>
                        <a:rPr lang="en-GB" sz="1800" dirty="0" err="1">
                          <a:effectLst/>
                        </a:rPr>
                        <a:t>različno</a:t>
                      </a:r>
                      <a:r>
                        <a:rPr lang="en-GB" sz="1800" dirty="0">
                          <a:effectLst/>
                        </a:rPr>
                        <a:t> v </a:t>
                      </a:r>
                      <a:r>
                        <a:rPr lang="en-GB" sz="1800" dirty="0" err="1">
                          <a:effectLst/>
                        </a:rPr>
                        <a:t>lažjem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tonalnem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ali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ritmičnem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vzorcu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63107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6-7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napredek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petja</a:t>
                      </a:r>
                      <a:r>
                        <a:rPr lang="en-GB" sz="1800" dirty="0">
                          <a:effectLst/>
                        </a:rPr>
                        <a:t> v </a:t>
                      </a:r>
                      <a:r>
                        <a:rPr lang="en-GB" sz="1800" dirty="0" err="1">
                          <a:effectLst/>
                        </a:rPr>
                        <a:t>intonaciji</a:t>
                      </a:r>
                      <a:r>
                        <a:rPr lang="en-GB" sz="1800" dirty="0">
                          <a:effectLst/>
                        </a:rPr>
                        <a:t>; </a:t>
                      </a:r>
                      <a:r>
                        <a:rPr lang="en-GB" sz="1800" dirty="0" err="1">
                          <a:effectLst/>
                        </a:rPr>
                        <a:t>boljše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dojemanje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tonalne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kot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atonalne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glasbe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0513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7-8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presojanje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konsonance</a:t>
                      </a:r>
                      <a:r>
                        <a:rPr lang="en-GB" sz="1800" dirty="0">
                          <a:effectLst/>
                        </a:rPr>
                        <a:t> oz. </a:t>
                      </a:r>
                      <a:r>
                        <a:rPr lang="en-GB" sz="1800" dirty="0" err="1" smtClean="0">
                          <a:effectLst/>
                        </a:rPr>
                        <a:t>disonance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1386856"/>
                  </a:ext>
                </a:extLst>
              </a:tr>
            </a:tbl>
          </a:graphicData>
        </a:graphic>
      </p:graphicFrame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6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b="1" dirty="0" smtClean="0">
                <a:solidFill>
                  <a:srgbClr val="C00000"/>
                </a:solidFill>
              </a:rPr>
              <a:t>     Glasbeno-razvojne značilnosti </a:t>
            </a:r>
            <a:br>
              <a:rPr lang="sl-SI" b="1" dirty="0" smtClean="0">
                <a:solidFill>
                  <a:srgbClr val="C00000"/>
                </a:solidFill>
              </a:rPr>
            </a:br>
            <a:r>
              <a:rPr lang="sl-SI" b="1" dirty="0" smtClean="0">
                <a:solidFill>
                  <a:srgbClr val="C00000"/>
                </a:solidFill>
              </a:rPr>
              <a:t> </a:t>
            </a:r>
            <a:r>
              <a:rPr lang="sl-SI" sz="3600" dirty="0" smtClean="0">
                <a:solidFill>
                  <a:srgbClr val="C00000"/>
                </a:solidFill>
              </a:rPr>
              <a:t>Prvo triletje OŠ (1)</a:t>
            </a:r>
            <a:endParaRPr lang="en-GB" sz="3600" dirty="0">
              <a:solidFill>
                <a:srgbClr val="C00000"/>
              </a:solidFill>
            </a:endParaRPr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0" y="6026331"/>
            <a:ext cx="10515600" cy="1197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R. </a:t>
            </a:r>
            <a:r>
              <a:rPr lang="en-GB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Shuter-Dayson</a:t>
            </a: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C. Gabriel</a:t>
            </a:r>
            <a:r>
              <a:rPr lang="sl-SI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en-GB" sz="1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Sicherl-Kafol</a:t>
            </a:r>
            <a:r>
              <a:rPr lang="sl-SI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B. (</a:t>
            </a:r>
            <a:r>
              <a:rPr lang="en-GB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2001</a:t>
            </a:r>
            <a:r>
              <a:rPr lang="sl-SI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sl-SI" sz="1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Celostna glasbena vzgoja</a:t>
            </a:r>
            <a:r>
              <a:rPr lang="sl-SI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Ljubljana: Debora.</a:t>
            </a:r>
          </a:p>
          <a:p>
            <a:r>
              <a:rPr lang="sl-SI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Manturzewska</a:t>
            </a:r>
            <a:r>
              <a:rPr lang="sl-SI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M. (1986). </a:t>
            </a:r>
            <a:r>
              <a:rPr lang="sl-SI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Musikalishes</a:t>
            </a:r>
            <a:r>
              <a:rPr lang="sl-SI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Talent </a:t>
            </a:r>
            <a:r>
              <a:rPr lang="sl-SI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sl-SI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Lichte</a:t>
            </a:r>
            <a:r>
              <a:rPr lang="sl-SI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Biographishes</a:t>
            </a:r>
            <a:r>
              <a:rPr lang="sl-SI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Forshung</a:t>
            </a:r>
            <a:r>
              <a:rPr lang="sl-SI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V </a:t>
            </a:r>
            <a:r>
              <a:rPr lang="sl-SI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Materialien</a:t>
            </a:r>
            <a:r>
              <a:rPr lang="sl-SI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</a:t>
            </a:r>
            <a:r>
              <a:rPr lang="sl-SI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Dokumente. Regensburg: </a:t>
            </a:r>
            <a:r>
              <a:rPr lang="sl-SI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Bosse</a:t>
            </a:r>
            <a:r>
              <a:rPr lang="sl-SI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sl-SI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značba mesta vsebine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mtClean="0"/>
              <a:t>V tem obdobju se razvijajo glasbene navade, tehnične spretnosti in </a:t>
            </a:r>
            <a:r>
              <a:rPr lang="en-GB" smtClean="0"/>
              <a:t>sposobnosti. </a:t>
            </a:r>
            <a:endParaRPr lang="sl-SI" smtClean="0"/>
          </a:p>
          <a:p>
            <a:endParaRPr lang="sl-SI" smtClean="0"/>
          </a:p>
          <a:p>
            <a:endParaRPr lang="en-GB" dirty="0"/>
          </a:p>
        </p:txBody>
      </p:sp>
      <p:sp>
        <p:nvSpPr>
          <p:cNvPr id="8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173591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82880" y="1816917"/>
            <a:ext cx="12009120" cy="4351338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>
                <a:solidFill>
                  <a:srgbClr val="C00000"/>
                </a:solidFill>
              </a:rPr>
              <a:t>Obdobje otrok od 6 - 8 let </a:t>
            </a:r>
          </a:p>
          <a:p>
            <a:r>
              <a:rPr lang="en-GB" dirty="0" smtClean="0"/>
              <a:t>V </a:t>
            </a:r>
            <a:r>
              <a:rPr lang="en-GB" dirty="0" err="1"/>
              <a:t>otrokovih</a:t>
            </a:r>
            <a:r>
              <a:rPr lang="en-GB" dirty="0"/>
              <a:t> </a:t>
            </a:r>
            <a:r>
              <a:rPr lang="en-GB" dirty="0" err="1"/>
              <a:t>možganih</a:t>
            </a:r>
            <a:r>
              <a:rPr lang="en-GB" dirty="0"/>
              <a:t> se med </a:t>
            </a:r>
            <a:r>
              <a:rPr lang="en-GB" dirty="0" err="1"/>
              <a:t>šestim</a:t>
            </a:r>
            <a:r>
              <a:rPr lang="en-GB" dirty="0"/>
              <a:t> in </a:t>
            </a:r>
            <a:r>
              <a:rPr lang="en-GB" dirty="0" err="1"/>
              <a:t>osmim</a:t>
            </a:r>
            <a:r>
              <a:rPr lang="en-GB" dirty="0"/>
              <a:t> </a:t>
            </a:r>
            <a:r>
              <a:rPr lang="en-GB" dirty="0" err="1"/>
              <a:t>letom</a:t>
            </a:r>
            <a:r>
              <a:rPr lang="en-GB" dirty="0"/>
              <a:t> </a:t>
            </a:r>
            <a:r>
              <a:rPr lang="en-GB" dirty="0" err="1"/>
              <a:t>začne</a:t>
            </a:r>
            <a:r>
              <a:rPr lang="en-GB" dirty="0"/>
              <a:t> </a:t>
            </a:r>
            <a:r>
              <a:rPr lang="en-GB" dirty="0" err="1"/>
              <a:t>obdobje</a:t>
            </a:r>
            <a:r>
              <a:rPr lang="en-GB" dirty="0"/>
              <a:t> </a:t>
            </a:r>
            <a:r>
              <a:rPr lang="en-GB" dirty="0" err="1"/>
              <a:t>burne</a:t>
            </a:r>
            <a:r>
              <a:rPr lang="en-GB" dirty="0"/>
              <a:t> </a:t>
            </a:r>
            <a:r>
              <a:rPr lang="en-GB" dirty="0" err="1"/>
              <a:t>rasti</a:t>
            </a:r>
            <a:r>
              <a:rPr lang="en-GB" dirty="0"/>
              <a:t>. </a:t>
            </a:r>
            <a:r>
              <a:rPr lang="en-GB" dirty="0" err="1"/>
              <a:t>Nove</a:t>
            </a:r>
            <a:r>
              <a:rPr lang="en-GB" dirty="0"/>
              <a:t> </a:t>
            </a:r>
            <a:r>
              <a:rPr lang="en-GB" dirty="0" err="1"/>
              <a:t>povezave</a:t>
            </a:r>
            <a:r>
              <a:rPr lang="en-GB" dirty="0"/>
              <a:t> med </a:t>
            </a:r>
            <a:r>
              <a:rPr lang="en-GB" dirty="0" err="1"/>
              <a:t>možganskimi</a:t>
            </a:r>
            <a:r>
              <a:rPr lang="en-GB" dirty="0"/>
              <a:t> </a:t>
            </a:r>
            <a:r>
              <a:rPr lang="en-GB" dirty="0" err="1"/>
              <a:t>središči</a:t>
            </a:r>
            <a:r>
              <a:rPr lang="en-GB" dirty="0"/>
              <a:t> </a:t>
            </a:r>
            <a:r>
              <a:rPr lang="en-GB" dirty="0" err="1"/>
              <a:t>za</a:t>
            </a:r>
            <a:r>
              <a:rPr lang="en-GB" dirty="0"/>
              <a:t> vid, </a:t>
            </a:r>
            <a:r>
              <a:rPr lang="en-GB" dirty="0" err="1"/>
              <a:t>motoriko</a:t>
            </a:r>
            <a:r>
              <a:rPr lang="en-GB" dirty="0"/>
              <a:t> in </a:t>
            </a:r>
            <a:r>
              <a:rPr lang="en-GB" dirty="0" err="1"/>
              <a:t>govor</a:t>
            </a:r>
            <a:r>
              <a:rPr lang="en-GB" dirty="0"/>
              <a:t> </a:t>
            </a:r>
            <a:r>
              <a:rPr lang="en-GB" dirty="0" err="1"/>
              <a:t>ustvari</a:t>
            </a:r>
            <a:r>
              <a:rPr lang="en-GB" dirty="0"/>
              <a:t> </a:t>
            </a:r>
            <a:r>
              <a:rPr lang="en-GB" dirty="0" err="1"/>
              <a:t>razvoj</a:t>
            </a:r>
            <a:r>
              <a:rPr lang="en-GB" dirty="0"/>
              <a:t> </a:t>
            </a:r>
            <a:r>
              <a:rPr lang="en-GB" dirty="0" err="1"/>
              <a:t>bolj</a:t>
            </a:r>
            <a:r>
              <a:rPr lang="en-GB" dirty="0"/>
              <a:t> </a:t>
            </a:r>
            <a:r>
              <a:rPr lang="en-GB" dirty="0" err="1"/>
              <a:t>zapletenih</a:t>
            </a:r>
            <a:r>
              <a:rPr lang="en-GB" dirty="0"/>
              <a:t> </a:t>
            </a:r>
            <a:r>
              <a:rPr lang="en-GB" dirty="0" err="1"/>
              <a:t>hrbteničnih</a:t>
            </a:r>
            <a:r>
              <a:rPr lang="en-GB" dirty="0"/>
              <a:t> </a:t>
            </a:r>
            <a:r>
              <a:rPr lang="en-GB" dirty="0" err="1"/>
              <a:t>poti</a:t>
            </a:r>
            <a:r>
              <a:rPr lang="en-GB" dirty="0"/>
              <a:t>. </a:t>
            </a:r>
            <a:endParaRPr lang="sl-SI" dirty="0" smtClean="0"/>
          </a:p>
          <a:p>
            <a:r>
              <a:rPr lang="en-GB" dirty="0" err="1" smtClean="0"/>
              <a:t>Te</a:t>
            </a:r>
            <a:r>
              <a:rPr lang="en-GB" dirty="0" smtClean="0"/>
              <a:t> </a:t>
            </a:r>
            <a:r>
              <a:rPr lang="en-GB" dirty="0" err="1"/>
              <a:t>povezave</a:t>
            </a:r>
            <a:r>
              <a:rPr lang="en-GB" dirty="0"/>
              <a:t> </a:t>
            </a:r>
            <a:r>
              <a:rPr lang="en-GB" dirty="0" err="1"/>
              <a:t>omogočajo</a:t>
            </a:r>
            <a:r>
              <a:rPr lang="en-GB" dirty="0"/>
              <a:t>, da </a:t>
            </a:r>
            <a:r>
              <a:rPr lang="en-GB" dirty="0" err="1">
                <a:solidFill>
                  <a:srgbClr val="C00000"/>
                </a:solidFill>
              </a:rPr>
              <a:t>otrok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 err="1">
                <a:solidFill>
                  <a:srgbClr val="C00000"/>
                </a:solidFill>
              </a:rPr>
              <a:t>združi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 err="1">
                <a:solidFill>
                  <a:srgbClr val="C00000"/>
                </a:solidFill>
              </a:rPr>
              <a:t>vidne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 err="1">
                <a:solidFill>
                  <a:srgbClr val="C00000"/>
                </a:solidFill>
              </a:rPr>
              <a:t>dražljaje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 err="1">
                <a:solidFill>
                  <a:srgbClr val="C00000"/>
                </a:solidFill>
              </a:rPr>
              <a:t>neposredno</a:t>
            </a:r>
            <a:r>
              <a:rPr lang="en-GB" dirty="0">
                <a:solidFill>
                  <a:srgbClr val="C00000"/>
                </a:solidFill>
              </a:rPr>
              <a:t> s </a:t>
            </a:r>
            <a:r>
              <a:rPr lang="en-GB" dirty="0" err="1">
                <a:solidFill>
                  <a:srgbClr val="C00000"/>
                </a:solidFill>
              </a:rPr>
              <a:t>slišnimi</a:t>
            </a:r>
            <a:r>
              <a:rPr lang="en-GB" dirty="0">
                <a:solidFill>
                  <a:srgbClr val="C00000"/>
                </a:solidFill>
              </a:rPr>
              <a:t>, </a:t>
            </a:r>
            <a:r>
              <a:rPr lang="sl-SI" dirty="0" smtClean="0">
                <a:solidFill>
                  <a:srgbClr val="C00000"/>
                </a:solidFill>
              </a:rPr>
              <a:t>     brez </a:t>
            </a:r>
            <a:r>
              <a:rPr lang="en-GB" dirty="0" err="1" smtClean="0">
                <a:solidFill>
                  <a:srgbClr val="C00000"/>
                </a:solidFill>
              </a:rPr>
              <a:t>predhodne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>
                <a:solidFill>
                  <a:srgbClr val="C00000"/>
                </a:solidFill>
              </a:rPr>
              <a:t>telesne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 err="1">
                <a:solidFill>
                  <a:srgbClr val="C00000"/>
                </a:solidFill>
              </a:rPr>
              <a:t>obdelave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 err="1">
                <a:solidFill>
                  <a:srgbClr val="C00000"/>
                </a:solidFill>
              </a:rPr>
              <a:t>podatkov</a:t>
            </a:r>
            <a:r>
              <a:rPr lang="en-GB" dirty="0">
                <a:solidFill>
                  <a:srgbClr val="C00000"/>
                </a:solidFill>
              </a:rPr>
              <a:t>.</a:t>
            </a:r>
            <a:r>
              <a:rPr lang="en-GB" dirty="0"/>
              <a:t> </a:t>
            </a:r>
            <a:r>
              <a:rPr lang="en-GB" dirty="0" err="1"/>
              <a:t>Tako</a:t>
            </a:r>
            <a:r>
              <a:rPr lang="en-GB" dirty="0"/>
              <a:t> se </a:t>
            </a:r>
            <a:r>
              <a:rPr lang="en-GB" dirty="0" err="1"/>
              <a:t>poveča</a:t>
            </a:r>
            <a:r>
              <a:rPr lang="en-GB" dirty="0"/>
              <a:t> </a:t>
            </a:r>
            <a:r>
              <a:rPr lang="en-GB" dirty="0" err="1"/>
              <a:t>otrokova</a:t>
            </a:r>
            <a:r>
              <a:rPr lang="en-GB" dirty="0"/>
              <a:t> </a:t>
            </a:r>
            <a:r>
              <a:rPr lang="en-GB" dirty="0" err="1"/>
              <a:t>sposobnost</a:t>
            </a:r>
            <a:r>
              <a:rPr lang="en-GB" dirty="0"/>
              <a:t> </a:t>
            </a:r>
            <a:r>
              <a:rPr lang="en-GB" dirty="0" err="1"/>
              <a:t>za</a:t>
            </a:r>
            <a:r>
              <a:rPr lang="en-GB" dirty="0"/>
              <a:t> </a:t>
            </a:r>
            <a:r>
              <a:rPr lang="en-GB" dirty="0" err="1"/>
              <a:t>logično</a:t>
            </a:r>
            <a:r>
              <a:rPr lang="en-GB" dirty="0"/>
              <a:t> </a:t>
            </a:r>
            <a:r>
              <a:rPr lang="en-GB" dirty="0" err="1"/>
              <a:t>utemeljevanje</a:t>
            </a:r>
            <a:r>
              <a:rPr lang="en-GB" dirty="0"/>
              <a:t> in </a:t>
            </a:r>
            <a:r>
              <a:rPr lang="en-GB" dirty="0" err="1"/>
              <a:t>abstraktno</a:t>
            </a:r>
            <a:r>
              <a:rPr lang="en-GB" dirty="0"/>
              <a:t> </a:t>
            </a:r>
            <a:r>
              <a:rPr lang="en-GB" dirty="0" err="1"/>
              <a:t>mišljenje</a:t>
            </a:r>
            <a:r>
              <a:rPr lang="en-GB" dirty="0"/>
              <a:t> </a:t>
            </a:r>
            <a:r>
              <a:rPr lang="en-GB" dirty="0" err="1"/>
              <a:t>ter</a:t>
            </a:r>
            <a:r>
              <a:rPr lang="en-GB" dirty="0"/>
              <a:t> se </a:t>
            </a:r>
            <a:r>
              <a:rPr lang="en-GB" dirty="0" err="1"/>
              <a:t>pospeši</a:t>
            </a:r>
            <a:r>
              <a:rPr lang="en-GB" dirty="0"/>
              <a:t> </a:t>
            </a:r>
            <a:r>
              <a:rPr lang="en-GB" dirty="0" err="1"/>
              <a:t>razvoj</a:t>
            </a:r>
            <a:r>
              <a:rPr lang="en-GB" dirty="0"/>
              <a:t> </a:t>
            </a:r>
            <a:r>
              <a:rPr lang="en-GB" dirty="0" err="1"/>
              <a:t>miselnega</a:t>
            </a:r>
            <a:r>
              <a:rPr lang="en-GB" dirty="0"/>
              <a:t> </a:t>
            </a:r>
            <a:r>
              <a:rPr lang="en-GB" dirty="0" err="1"/>
              <a:t>procesa</a:t>
            </a:r>
            <a:r>
              <a:rPr lang="en-GB" dirty="0"/>
              <a:t>.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5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b="1" dirty="0" smtClean="0">
                <a:solidFill>
                  <a:srgbClr val="C00000"/>
                </a:solidFill>
              </a:rPr>
              <a:t>     Glasbeno-razvojne značilnosti </a:t>
            </a:r>
            <a:br>
              <a:rPr lang="sl-SI" b="1" dirty="0" smtClean="0">
                <a:solidFill>
                  <a:srgbClr val="C00000"/>
                </a:solidFill>
              </a:rPr>
            </a:br>
            <a:r>
              <a:rPr lang="sl-SI" b="1" dirty="0" smtClean="0">
                <a:solidFill>
                  <a:srgbClr val="C00000"/>
                </a:solidFill>
              </a:rPr>
              <a:t> </a:t>
            </a:r>
            <a:r>
              <a:rPr lang="sl-SI" sz="3600" dirty="0" smtClean="0">
                <a:solidFill>
                  <a:srgbClr val="C00000"/>
                </a:solidFill>
              </a:rPr>
              <a:t>Prvo triletje OŠ (2)</a:t>
            </a:r>
            <a:endParaRPr lang="en-GB" sz="3600" dirty="0">
              <a:solidFill>
                <a:srgbClr val="C00000"/>
              </a:solidFill>
            </a:endParaRPr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97971" y="6048103"/>
            <a:ext cx="10515600" cy="809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GB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Sever</a:t>
            </a:r>
            <a:r>
              <a:rPr lang="en-GB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l-SI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(2015):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Recepcija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različnih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zvrsti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glasbe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prvem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vzgojno-izobraževalnem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obdobju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osnovne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šole</a:t>
            </a:r>
            <a:r>
              <a:rPr lang="en-GB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Koper: UP </a:t>
            </a:r>
            <a:r>
              <a:rPr lang="en-GB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PEF</a:t>
            </a: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l-SI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l-SI" sz="1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Sicherl</a:t>
            </a:r>
            <a:r>
              <a:rPr lang="sl-SI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Kafol, B. (2001): Celostna glasbena vzgoja. Ljubljana: Debora. Str. </a:t>
            </a:r>
            <a:endParaRPr lang="en-GB" sz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GB" sz="700" dirty="0">
              <a:solidFill>
                <a:srgbClr val="C00000"/>
              </a:solidFill>
            </a:endParaRPr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0136216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/>
              <a:t>Prvi razred</a:t>
            </a:r>
          </a:p>
          <a:p>
            <a:r>
              <a:rPr lang="en-GB" dirty="0" err="1" smtClean="0"/>
              <a:t>Poznavanje</a:t>
            </a:r>
            <a:r>
              <a:rPr lang="en-GB" dirty="0" smtClean="0"/>
              <a:t> </a:t>
            </a:r>
            <a:r>
              <a:rPr lang="en-GB" dirty="0" err="1"/>
              <a:t>glasbenih</a:t>
            </a:r>
            <a:r>
              <a:rPr lang="en-GB" dirty="0"/>
              <a:t> </a:t>
            </a:r>
            <a:r>
              <a:rPr lang="en-GB" dirty="0" err="1"/>
              <a:t>potreb</a:t>
            </a:r>
            <a:r>
              <a:rPr lang="en-GB" dirty="0"/>
              <a:t> </a:t>
            </a:r>
            <a:r>
              <a:rPr lang="en-GB" dirty="0" err="1"/>
              <a:t>otroka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vsaki</a:t>
            </a:r>
            <a:r>
              <a:rPr lang="en-GB" dirty="0"/>
              <a:t> </a:t>
            </a:r>
            <a:r>
              <a:rPr lang="en-GB" dirty="0" err="1"/>
              <a:t>razvojni</a:t>
            </a:r>
            <a:r>
              <a:rPr lang="en-GB" dirty="0"/>
              <a:t> </a:t>
            </a:r>
            <a:r>
              <a:rPr lang="en-GB" dirty="0" err="1"/>
              <a:t>stopnji</a:t>
            </a:r>
            <a:r>
              <a:rPr lang="en-GB" dirty="0"/>
              <a:t> </a:t>
            </a:r>
            <a:r>
              <a:rPr lang="en-GB" dirty="0" err="1" smtClean="0"/>
              <a:t>omogoča</a:t>
            </a:r>
            <a:r>
              <a:rPr lang="sl-SI" dirty="0" smtClean="0"/>
              <a:t> ustrezno</a:t>
            </a:r>
            <a:r>
              <a:rPr lang="en-GB" dirty="0" smtClean="0"/>
              <a:t> </a:t>
            </a:r>
            <a:r>
              <a:rPr lang="en-GB" dirty="0" err="1" smtClean="0"/>
              <a:t>spodbujanje</a:t>
            </a:r>
            <a:r>
              <a:rPr lang="sl-SI" dirty="0" smtClean="0"/>
              <a:t>. </a:t>
            </a:r>
          </a:p>
          <a:p>
            <a:r>
              <a:rPr lang="sl-SI" dirty="0" smtClean="0">
                <a:solidFill>
                  <a:srgbClr val="C00000"/>
                </a:solidFill>
              </a:rPr>
              <a:t>R</a:t>
            </a:r>
            <a:r>
              <a:rPr lang="en-GB" dirty="0" smtClean="0">
                <a:solidFill>
                  <a:srgbClr val="C00000"/>
                </a:solidFill>
              </a:rPr>
              <a:t>item </a:t>
            </a:r>
            <a:r>
              <a:rPr lang="en-GB" dirty="0">
                <a:solidFill>
                  <a:srgbClr val="C00000"/>
                </a:solidFill>
              </a:rPr>
              <a:t>je </a:t>
            </a:r>
            <a:r>
              <a:rPr lang="en-GB" dirty="0" err="1">
                <a:solidFill>
                  <a:srgbClr val="C00000"/>
                </a:solidFill>
              </a:rPr>
              <a:t>ključen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 err="1">
                <a:solidFill>
                  <a:srgbClr val="C00000"/>
                </a:solidFill>
              </a:rPr>
              <a:t>za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 err="1">
                <a:solidFill>
                  <a:srgbClr val="C00000"/>
                </a:solidFill>
              </a:rPr>
              <a:t>prvošolce</a:t>
            </a:r>
            <a:r>
              <a:rPr lang="en-GB" dirty="0"/>
              <a:t>, </a:t>
            </a:r>
            <a:r>
              <a:rPr lang="en-GB" dirty="0" err="1"/>
              <a:t>ki</a:t>
            </a:r>
            <a:r>
              <a:rPr lang="en-GB" dirty="0"/>
              <a:t> se </a:t>
            </a:r>
            <a:r>
              <a:rPr lang="en-GB" dirty="0" err="1"/>
              <a:t>morajo</a:t>
            </a:r>
            <a:r>
              <a:rPr lang="en-GB" dirty="0"/>
              <a:t> </a:t>
            </a:r>
            <a:r>
              <a:rPr lang="en-GB" dirty="0" err="1"/>
              <a:t>naučiti</a:t>
            </a:r>
            <a:r>
              <a:rPr lang="en-GB" dirty="0"/>
              <a:t> </a:t>
            </a:r>
            <a:r>
              <a:rPr lang="en-GB" dirty="0" err="1"/>
              <a:t>začeti</a:t>
            </a:r>
            <a:r>
              <a:rPr lang="en-GB" dirty="0"/>
              <a:t> in </a:t>
            </a:r>
            <a:r>
              <a:rPr lang="en-GB" dirty="0" err="1"/>
              <a:t>končati</a:t>
            </a:r>
            <a:r>
              <a:rPr lang="en-GB" dirty="0"/>
              <a:t> </a:t>
            </a:r>
            <a:r>
              <a:rPr lang="en-GB" dirty="0" err="1"/>
              <a:t>preprost</a:t>
            </a:r>
            <a:r>
              <a:rPr lang="en-GB" dirty="0"/>
              <a:t> </a:t>
            </a:r>
            <a:r>
              <a:rPr lang="en-GB" dirty="0" err="1"/>
              <a:t>gib</a:t>
            </a:r>
            <a:r>
              <a:rPr lang="en-GB" dirty="0"/>
              <a:t> </a:t>
            </a:r>
            <a:r>
              <a:rPr lang="en-GB" dirty="0" err="1"/>
              <a:t>ter</a:t>
            </a:r>
            <a:r>
              <a:rPr lang="en-GB" dirty="0"/>
              <a:t> </a:t>
            </a:r>
            <a:r>
              <a:rPr lang="en-GB" dirty="0" err="1"/>
              <a:t>razviti</a:t>
            </a:r>
            <a:r>
              <a:rPr lang="en-GB" dirty="0"/>
              <a:t> </a:t>
            </a:r>
            <a:r>
              <a:rPr lang="en-GB" dirty="0" err="1"/>
              <a:t>zmožnosti</a:t>
            </a:r>
            <a:r>
              <a:rPr lang="en-GB" dirty="0"/>
              <a:t> </a:t>
            </a:r>
            <a:r>
              <a:rPr lang="en-GB" dirty="0" err="1"/>
              <a:t>prilagajanja</a:t>
            </a:r>
            <a:r>
              <a:rPr lang="en-GB" dirty="0"/>
              <a:t> </a:t>
            </a:r>
            <a:r>
              <a:rPr lang="en-GB" dirty="0" err="1"/>
              <a:t>enakomernemu</a:t>
            </a:r>
            <a:r>
              <a:rPr lang="en-GB" dirty="0"/>
              <a:t> </a:t>
            </a:r>
            <a:r>
              <a:rPr lang="en-GB" dirty="0" err="1" smtClean="0"/>
              <a:t>ritmu</a:t>
            </a:r>
            <a:r>
              <a:rPr lang="sl-SI" dirty="0" smtClean="0"/>
              <a:t>.</a:t>
            </a:r>
          </a:p>
          <a:p>
            <a:r>
              <a:rPr lang="sl-SI" dirty="0" smtClean="0"/>
              <a:t>Obstaja povezava med </a:t>
            </a:r>
            <a:r>
              <a:rPr lang="en-GB" dirty="0" smtClean="0"/>
              <a:t> </a:t>
            </a:r>
            <a:r>
              <a:rPr lang="en-GB" dirty="0" err="1"/>
              <a:t>smislom</a:t>
            </a:r>
            <a:r>
              <a:rPr lang="en-GB" dirty="0"/>
              <a:t> </a:t>
            </a:r>
            <a:r>
              <a:rPr lang="en-GB" dirty="0" err="1"/>
              <a:t>za</a:t>
            </a:r>
            <a:r>
              <a:rPr lang="en-GB" dirty="0"/>
              <a:t> </a:t>
            </a:r>
            <a:r>
              <a:rPr lang="en-GB" dirty="0" err="1"/>
              <a:t>ritem</a:t>
            </a:r>
            <a:r>
              <a:rPr lang="en-GB" dirty="0"/>
              <a:t> in </a:t>
            </a:r>
            <a:r>
              <a:rPr lang="en-GB" dirty="0" err="1" smtClean="0"/>
              <a:t>inteligenco</a:t>
            </a:r>
            <a:r>
              <a:rPr lang="sl-SI" dirty="0" smtClean="0"/>
              <a:t> </a:t>
            </a:r>
            <a:r>
              <a:rPr lang="sl-SI" sz="1600" dirty="0" smtClean="0"/>
              <a:t>(</a:t>
            </a:r>
            <a:r>
              <a:rPr lang="sl-SI" sz="1600" dirty="0"/>
              <a:t>Š</a:t>
            </a:r>
            <a:r>
              <a:rPr lang="en-GB" sz="1600" dirty="0" err="1" smtClean="0"/>
              <a:t>vedsk</a:t>
            </a:r>
            <a:r>
              <a:rPr lang="sl-SI" sz="1600" dirty="0" smtClean="0"/>
              <a:t>i</a:t>
            </a:r>
            <a:r>
              <a:rPr lang="en-GB" sz="1600" dirty="0" smtClean="0"/>
              <a:t> </a:t>
            </a:r>
            <a:r>
              <a:rPr lang="en-GB" sz="1600" dirty="0" err="1" smtClean="0"/>
              <a:t>inštitut</a:t>
            </a:r>
            <a:r>
              <a:rPr lang="en-GB" sz="1600" dirty="0" smtClean="0"/>
              <a:t> </a:t>
            </a:r>
            <a:r>
              <a:rPr lang="en-GB" sz="1600" dirty="0" err="1" smtClean="0"/>
              <a:t>Karolinska</a:t>
            </a:r>
            <a:r>
              <a:rPr lang="sl-SI" sz="1600" dirty="0" smtClean="0"/>
              <a:t>, r</a:t>
            </a:r>
            <a:r>
              <a:rPr lang="en-GB" sz="1600" dirty="0" err="1" smtClean="0"/>
              <a:t>aziskave</a:t>
            </a:r>
            <a:r>
              <a:rPr lang="en-GB" sz="1600" dirty="0" smtClean="0"/>
              <a:t> </a:t>
            </a:r>
            <a:r>
              <a:rPr lang="en-GB" sz="1600" dirty="0"/>
              <a:t>o </a:t>
            </a:r>
            <a:r>
              <a:rPr lang="en-GB" sz="1600" dirty="0" err="1"/>
              <a:t>vplivu</a:t>
            </a:r>
            <a:r>
              <a:rPr lang="en-GB" sz="1600" dirty="0"/>
              <a:t> </a:t>
            </a:r>
            <a:r>
              <a:rPr lang="en-GB" sz="1600" dirty="0" err="1"/>
              <a:t>glasbe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</a:t>
            </a:r>
            <a:r>
              <a:rPr lang="en-GB" sz="1600" dirty="0" err="1"/>
              <a:t>razvoj</a:t>
            </a:r>
            <a:r>
              <a:rPr lang="en-GB" sz="1600" dirty="0"/>
              <a:t> </a:t>
            </a:r>
            <a:r>
              <a:rPr lang="en-GB" sz="1600" dirty="0" err="1"/>
              <a:t>otrok</a:t>
            </a:r>
            <a:r>
              <a:rPr lang="en-GB" sz="1600" dirty="0"/>
              <a:t>). </a:t>
            </a:r>
            <a:r>
              <a:rPr lang="en-GB" dirty="0" err="1" smtClean="0"/>
              <a:t>Učenci</a:t>
            </a:r>
            <a:r>
              <a:rPr lang="en-GB" dirty="0"/>
              <a:t>, </a:t>
            </a:r>
            <a:r>
              <a:rPr lang="en-GB" dirty="0" err="1"/>
              <a:t>ki</a:t>
            </a:r>
            <a:r>
              <a:rPr lang="en-GB" dirty="0"/>
              <a:t> so </a:t>
            </a:r>
            <a:r>
              <a:rPr lang="en-GB" dirty="0" err="1"/>
              <a:t>bili</a:t>
            </a:r>
            <a:r>
              <a:rPr lang="en-GB" dirty="0"/>
              <a:t> </a:t>
            </a:r>
            <a:r>
              <a:rPr lang="en-GB" dirty="0" err="1"/>
              <a:t>sposobni</a:t>
            </a:r>
            <a:r>
              <a:rPr lang="en-GB" dirty="0"/>
              <a:t> </a:t>
            </a:r>
            <a:r>
              <a:rPr lang="en-GB" dirty="0" err="1" smtClean="0"/>
              <a:t>natanč</a:t>
            </a:r>
            <a:r>
              <a:rPr lang="sl-SI" dirty="0" smtClean="0"/>
              <a:t>no</a:t>
            </a:r>
            <a:r>
              <a:rPr lang="en-GB" dirty="0" smtClean="0"/>
              <a:t> </a:t>
            </a:r>
            <a:r>
              <a:rPr lang="en-GB" dirty="0" err="1"/>
              <a:t>slediti</a:t>
            </a:r>
            <a:r>
              <a:rPr lang="en-GB" dirty="0"/>
              <a:t> </a:t>
            </a:r>
            <a:r>
              <a:rPr lang="en-GB" dirty="0" err="1"/>
              <a:t>ritmu</a:t>
            </a:r>
            <a:r>
              <a:rPr lang="en-GB" dirty="0"/>
              <a:t>, so </a:t>
            </a:r>
            <a:r>
              <a:rPr lang="en-GB" dirty="0" err="1"/>
              <a:t>bili</a:t>
            </a:r>
            <a:r>
              <a:rPr lang="en-GB" dirty="0"/>
              <a:t> </a:t>
            </a:r>
            <a:r>
              <a:rPr lang="en-GB" dirty="0" err="1"/>
              <a:t>najuspešnejši</a:t>
            </a:r>
            <a:r>
              <a:rPr lang="en-GB" dirty="0"/>
              <a:t> </a:t>
            </a:r>
            <a:r>
              <a:rPr lang="en-GB" dirty="0" err="1"/>
              <a:t>pri</a:t>
            </a:r>
            <a:r>
              <a:rPr lang="en-GB" dirty="0"/>
              <a:t> </a:t>
            </a:r>
            <a:r>
              <a:rPr lang="en-GB" dirty="0" err="1"/>
              <a:t>reševanju</a:t>
            </a:r>
            <a:r>
              <a:rPr lang="en-GB" dirty="0"/>
              <a:t> </a:t>
            </a:r>
            <a:r>
              <a:rPr lang="en-GB" dirty="0" err="1"/>
              <a:t>inteligenčnega</a:t>
            </a:r>
            <a:r>
              <a:rPr lang="en-GB" dirty="0"/>
              <a:t> </a:t>
            </a:r>
            <a:r>
              <a:rPr lang="en-GB" dirty="0" err="1" smtClean="0"/>
              <a:t>testa</a:t>
            </a:r>
            <a:r>
              <a:rPr lang="sl-SI" dirty="0"/>
              <a:t>.</a:t>
            </a:r>
            <a:endParaRPr lang="en-GB" dirty="0"/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97971" y="6048103"/>
            <a:ext cx="10515600" cy="809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GB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Sever</a:t>
            </a:r>
            <a:r>
              <a:rPr lang="en-GB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l-SI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(2015):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Recepcija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različnih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zvrsti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glasbe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prvem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vzgojno-izobraževalnem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obdobju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osnovne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šole</a:t>
            </a:r>
            <a:r>
              <a:rPr lang="en-GB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Koper: UP </a:t>
            </a:r>
            <a:r>
              <a:rPr lang="en-GB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PEF</a:t>
            </a: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l-SI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GB" sz="700" dirty="0">
              <a:solidFill>
                <a:srgbClr val="C00000"/>
              </a:solidFill>
            </a:endParaRPr>
          </a:p>
        </p:txBody>
      </p:sp>
      <p:sp>
        <p:nvSpPr>
          <p:cNvPr id="5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b="1" dirty="0" smtClean="0">
                <a:solidFill>
                  <a:srgbClr val="C00000"/>
                </a:solidFill>
              </a:rPr>
              <a:t>     Glasbeno-razvojne značilnosti </a:t>
            </a:r>
            <a:br>
              <a:rPr lang="sl-SI" b="1" dirty="0" smtClean="0">
                <a:solidFill>
                  <a:srgbClr val="C00000"/>
                </a:solidFill>
              </a:rPr>
            </a:br>
            <a:r>
              <a:rPr lang="sl-SI" b="1" dirty="0" smtClean="0">
                <a:solidFill>
                  <a:srgbClr val="C00000"/>
                </a:solidFill>
              </a:rPr>
              <a:t> </a:t>
            </a:r>
            <a:r>
              <a:rPr lang="sl-SI" sz="3600" dirty="0" smtClean="0">
                <a:solidFill>
                  <a:srgbClr val="C00000"/>
                </a:solidFill>
              </a:rPr>
              <a:t>Prvo triletje OŠ (3)</a:t>
            </a:r>
            <a:endParaRPr lang="en-GB" sz="3600" dirty="0">
              <a:solidFill>
                <a:srgbClr val="C00000"/>
              </a:solidFill>
            </a:endParaRP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7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342184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 smtClean="0"/>
              <a:t>Drugi</a:t>
            </a:r>
            <a:r>
              <a:rPr lang="en-GB" dirty="0" smtClean="0"/>
              <a:t> </a:t>
            </a:r>
            <a:r>
              <a:rPr lang="en-GB" dirty="0" err="1" smtClean="0"/>
              <a:t>razred</a:t>
            </a:r>
            <a:endParaRPr lang="sl-SI" dirty="0" smtClean="0"/>
          </a:p>
          <a:p>
            <a:r>
              <a:rPr lang="en-GB" dirty="0" smtClean="0"/>
              <a:t> </a:t>
            </a:r>
            <a:r>
              <a:rPr lang="sl-SI" dirty="0"/>
              <a:t>O</a:t>
            </a:r>
            <a:r>
              <a:rPr lang="en-GB" dirty="0" err="1" smtClean="0"/>
              <a:t>bdobje</a:t>
            </a:r>
            <a:r>
              <a:rPr lang="en-GB" dirty="0" smtClean="0"/>
              <a:t> </a:t>
            </a:r>
            <a:r>
              <a:rPr lang="en-GB" dirty="0" err="1"/>
              <a:t>velikih</a:t>
            </a:r>
            <a:r>
              <a:rPr lang="en-GB" dirty="0"/>
              <a:t> </a:t>
            </a:r>
            <a:r>
              <a:rPr lang="en-GB" dirty="0" err="1"/>
              <a:t>improvizacij</a:t>
            </a:r>
            <a:r>
              <a:rPr lang="en-GB" dirty="0"/>
              <a:t>, </a:t>
            </a:r>
            <a:r>
              <a:rPr lang="en-GB" dirty="0" err="1"/>
              <a:t>zato</a:t>
            </a:r>
            <a:r>
              <a:rPr lang="en-GB" dirty="0"/>
              <a:t> mora </a:t>
            </a:r>
            <a:r>
              <a:rPr lang="en-GB" dirty="0" err="1"/>
              <a:t>priti</a:t>
            </a:r>
            <a:r>
              <a:rPr lang="en-GB" dirty="0"/>
              <a:t> v </a:t>
            </a:r>
            <a:r>
              <a:rPr lang="en-GB" dirty="0" err="1"/>
              <a:t>ospredje</a:t>
            </a:r>
            <a:r>
              <a:rPr lang="en-GB" dirty="0"/>
              <a:t> </a:t>
            </a:r>
            <a:r>
              <a:rPr lang="en-GB" dirty="0" err="1"/>
              <a:t>telesna</a:t>
            </a:r>
            <a:r>
              <a:rPr lang="en-GB" dirty="0"/>
              <a:t> plat </a:t>
            </a:r>
            <a:r>
              <a:rPr lang="en-GB" dirty="0" err="1"/>
              <a:t>ustvarjalnosti</a:t>
            </a:r>
            <a:r>
              <a:rPr lang="en-GB" dirty="0"/>
              <a:t> – </a:t>
            </a:r>
            <a:r>
              <a:rPr lang="en-GB" dirty="0" err="1" smtClean="0"/>
              <a:t>ustvarjalno</a:t>
            </a:r>
            <a:r>
              <a:rPr lang="en-GB" dirty="0" smtClean="0"/>
              <a:t> </a:t>
            </a:r>
            <a:r>
              <a:rPr lang="en-GB" dirty="0" err="1"/>
              <a:t>igranje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glasbila</a:t>
            </a:r>
            <a:r>
              <a:rPr lang="en-GB" dirty="0"/>
              <a:t>, </a:t>
            </a:r>
            <a:r>
              <a:rPr lang="en-GB" dirty="0" err="1"/>
              <a:t>gibanje</a:t>
            </a:r>
            <a:r>
              <a:rPr lang="en-GB" dirty="0"/>
              <a:t> in </a:t>
            </a:r>
            <a:r>
              <a:rPr lang="en-GB" dirty="0" err="1" smtClean="0"/>
              <a:t>petje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/>
              <a:t>T</a:t>
            </a:r>
            <a:r>
              <a:rPr lang="en-GB" dirty="0" err="1" smtClean="0"/>
              <a:t>retj</a:t>
            </a:r>
            <a:r>
              <a:rPr lang="sl-SI" dirty="0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razred</a:t>
            </a:r>
            <a:endParaRPr lang="sl-SI" dirty="0" smtClean="0"/>
          </a:p>
          <a:p>
            <a:r>
              <a:rPr lang="en-GB" dirty="0" smtClean="0"/>
              <a:t> </a:t>
            </a:r>
            <a:r>
              <a:rPr lang="sl-SI" dirty="0" smtClean="0"/>
              <a:t>Otroci se </a:t>
            </a:r>
            <a:r>
              <a:rPr lang="en-GB" dirty="0" err="1" smtClean="0"/>
              <a:t>začnejo</a:t>
            </a:r>
            <a:r>
              <a:rPr lang="en-GB" dirty="0" smtClean="0"/>
              <a:t> </a:t>
            </a:r>
            <a:r>
              <a:rPr lang="en-GB" dirty="0" err="1"/>
              <a:t>bolj</a:t>
            </a:r>
            <a:r>
              <a:rPr lang="en-GB" dirty="0"/>
              <a:t> </a:t>
            </a:r>
            <a:r>
              <a:rPr lang="en-GB" dirty="0" err="1"/>
              <a:t>zavedati</a:t>
            </a:r>
            <a:r>
              <a:rPr lang="en-GB" dirty="0"/>
              <a:t> </a:t>
            </a:r>
            <a:r>
              <a:rPr lang="en-GB" dirty="0" err="1"/>
              <a:t>življenjskih</a:t>
            </a:r>
            <a:r>
              <a:rPr lang="en-GB" dirty="0"/>
              <a:t> </a:t>
            </a:r>
            <a:r>
              <a:rPr lang="en-GB" dirty="0" err="1" smtClean="0"/>
              <a:t>slogov</a:t>
            </a:r>
            <a:r>
              <a:rPr lang="sl-SI" dirty="0" smtClean="0"/>
              <a:t> in kultur</a:t>
            </a:r>
            <a:r>
              <a:rPr lang="en-GB" dirty="0" smtClean="0"/>
              <a:t>, </a:t>
            </a:r>
            <a:r>
              <a:rPr lang="en-GB" dirty="0" err="1"/>
              <a:t>ki</a:t>
            </a:r>
            <a:r>
              <a:rPr lang="en-GB" dirty="0"/>
              <a:t> so </a:t>
            </a:r>
            <a:r>
              <a:rPr lang="en-GB" dirty="0" err="1"/>
              <a:t>drugačni</a:t>
            </a:r>
            <a:r>
              <a:rPr lang="en-GB" dirty="0"/>
              <a:t> od </a:t>
            </a:r>
            <a:r>
              <a:rPr lang="en-GB" dirty="0" err="1" smtClean="0"/>
              <a:t>domačih</a:t>
            </a:r>
            <a:r>
              <a:rPr lang="sl-SI" dirty="0" smtClean="0"/>
              <a:t>. </a:t>
            </a:r>
            <a:r>
              <a:rPr lang="en-GB" dirty="0" err="1" smtClean="0"/>
              <a:t>Navez</a:t>
            </a:r>
            <a:r>
              <a:rPr lang="sl-SI" dirty="0" smtClean="0"/>
              <a:t>ujejo</a:t>
            </a:r>
            <a:r>
              <a:rPr lang="en-GB" dirty="0" smtClean="0"/>
              <a:t> </a:t>
            </a:r>
            <a:r>
              <a:rPr lang="en-GB" dirty="0" err="1" smtClean="0"/>
              <a:t>glasbe</a:t>
            </a:r>
            <a:r>
              <a:rPr lang="sl-SI" dirty="0" smtClean="0"/>
              <a:t>ne</a:t>
            </a:r>
            <a:r>
              <a:rPr lang="en-GB" dirty="0" smtClean="0"/>
              <a:t> </a:t>
            </a:r>
            <a:r>
              <a:rPr lang="en-GB" dirty="0" err="1" smtClean="0"/>
              <a:t>stik</a:t>
            </a:r>
            <a:r>
              <a:rPr lang="sl-SI" dirty="0" smtClean="0"/>
              <a:t>e</a:t>
            </a:r>
            <a:r>
              <a:rPr lang="en-GB" dirty="0" smtClean="0"/>
              <a:t> </a:t>
            </a:r>
            <a:r>
              <a:rPr lang="en-GB" dirty="0"/>
              <a:t>z </a:t>
            </a:r>
            <a:r>
              <a:rPr lang="en-GB" dirty="0" err="1"/>
              <a:t>drugimi</a:t>
            </a:r>
            <a:r>
              <a:rPr lang="en-GB" dirty="0"/>
              <a:t> </a:t>
            </a:r>
            <a:r>
              <a:rPr lang="en-GB" dirty="0" err="1"/>
              <a:t>skupinami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domačem</a:t>
            </a:r>
            <a:r>
              <a:rPr lang="en-GB" dirty="0"/>
              <a:t> </a:t>
            </a:r>
            <a:r>
              <a:rPr lang="en-GB" dirty="0" err="1" smtClean="0"/>
              <a:t>območju</a:t>
            </a:r>
            <a:r>
              <a:rPr lang="sl-SI" dirty="0" smtClean="0"/>
              <a:t>. Razvijajo </a:t>
            </a:r>
            <a:r>
              <a:rPr lang="en-GB" dirty="0" err="1" smtClean="0"/>
              <a:t>socialno</a:t>
            </a:r>
            <a:r>
              <a:rPr lang="en-GB" dirty="0" smtClean="0"/>
              <a:t> </a:t>
            </a:r>
            <a:r>
              <a:rPr lang="en-GB" dirty="0" err="1" smtClean="0"/>
              <a:t>inteligenco</a:t>
            </a:r>
            <a:r>
              <a:rPr lang="sl-SI" dirty="0"/>
              <a:t>.</a:t>
            </a:r>
            <a:r>
              <a:rPr lang="sl-SI" dirty="0" smtClean="0"/>
              <a:t> </a:t>
            </a:r>
            <a:endParaRPr lang="en-GB" dirty="0"/>
          </a:p>
        </p:txBody>
      </p:sp>
      <p:sp>
        <p:nvSpPr>
          <p:cNvPr id="4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b="1" dirty="0" smtClean="0">
                <a:solidFill>
                  <a:srgbClr val="C00000"/>
                </a:solidFill>
              </a:rPr>
              <a:t>     Glasbeno-razvojne značilnosti </a:t>
            </a:r>
            <a:br>
              <a:rPr lang="sl-SI" b="1" dirty="0" smtClean="0">
                <a:solidFill>
                  <a:srgbClr val="C00000"/>
                </a:solidFill>
              </a:rPr>
            </a:br>
            <a:r>
              <a:rPr lang="sl-SI" b="1" dirty="0" smtClean="0">
                <a:solidFill>
                  <a:srgbClr val="C00000"/>
                </a:solidFill>
              </a:rPr>
              <a:t> </a:t>
            </a:r>
            <a:r>
              <a:rPr lang="sl-SI" sz="3600" dirty="0" smtClean="0">
                <a:solidFill>
                  <a:srgbClr val="C00000"/>
                </a:solidFill>
              </a:rPr>
              <a:t>Prvo triletje OŠ (4)</a:t>
            </a:r>
            <a:endParaRPr lang="en-GB" sz="3600" dirty="0">
              <a:solidFill>
                <a:srgbClr val="C00000"/>
              </a:solidFill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97971" y="6048103"/>
            <a:ext cx="10515600" cy="809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GB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Sever</a:t>
            </a:r>
            <a:r>
              <a:rPr lang="en-GB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l-SI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(2015):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Recepcija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različnih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zvrsti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glasbe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prvem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vzgojno-izobraževalnem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obdobju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osnovne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šole</a:t>
            </a:r>
            <a:r>
              <a:rPr lang="en-GB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Koper: UP </a:t>
            </a:r>
            <a:r>
              <a:rPr lang="en-GB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PEF</a:t>
            </a: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l-SI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GB" sz="700" dirty="0">
              <a:solidFill>
                <a:srgbClr val="C00000"/>
              </a:solidFill>
            </a:endParaRPr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211835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40377" y="169068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C00000"/>
                </a:solidFill>
              </a:rPr>
              <a:t>Obdobje 6 do 8 let</a:t>
            </a:r>
          </a:p>
          <a:p>
            <a:r>
              <a:rPr lang="sl-SI" dirty="0" smtClean="0"/>
              <a:t>Značilnosti afektivno socialnega razvoja:</a:t>
            </a:r>
          </a:p>
          <a:p>
            <a:pPr lvl="1">
              <a:buFontTx/>
              <a:buChar char="-"/>
            </a:pPr>
            <a:r>
              <a:rPr lang="sl-SI" dirty="0"/>
              <a:t>g</a:t>
            </a:r>
            <a:r>
              <a:rPr lang="sl-SI" dirty="0" smtClean="0"/>
              <a:t>lasbeno-didaktične igra oblikujejo (tudi) socialne veščine,</a:t>
            </a:r>
          </a:p>
          <a:p>
            <a:pPr lvl="1">
              <a:buFontTx/>
              <a:buChar char="-"/>
            </a:pPr>
            <a:r>
              <a:rPr lang="sl-SI" dirty="0"/>
              <a:t>r</a:t>
            </a:r>
            <a:r>
              <a:rPr lang="sl-SI" dirty="0" smtClean="0"/>
              <a:t>adovednost in spontana želja po učenju omogoča npr. odkrivanje zvočil …</a:t>
            </a:r>
          </a:p>
          <a:p>
            <a:pPr lvl="1">
              <a:buFontTx/>
              <a:buChar char="-"/>
            </a:pPr>
            <a:endParaRPr lang="sl-SI" sz="1100" dirty="0"/>
          </a:p>
          <a:p>
            <a:r>
              <a:rPr lang="sl-SI" dirty="0" smtClean="0"/>
              <a:t>Značilnosti psihomotoričnega razvoja:</a:t>
            </a:r>
          </a:p>
          <a:p>
            <a:pPr lvl="1">
              <a:buFontTx/>
              <a:buChar char="-"/>
            </a:pPr>
            <a:r>
              <a:rPr lang="sl-SI" dirty="0" smtClean="0"/>
              <a:t>velika potreba po gibanju (obstaja kot izhodišče za vse glasbene dejavnosti),</a:t>
            </a:r>
          </a:p>
          <a:p>
            <a:pPr lvl="1">
              <a:buFontTx/>
              <a:buChar char="-"/>
            </a:pPr>
            <a:r>
              <a:rPr lang="sl-SI" dirty="0"/>
              <a:t>n</a:t>
            </a:r>
            <a:r>
              <a:rPr lang="sl-SI" dirty="0" smtClean="0"/>
              <a:t>apredek v fini motoriki (omogoča igro na glasbila) …</a:t>
            </a:r>
          </a:p>
          <a:p>
            <a:pPr lvl="1">
              <a:buFontTx/>
              <a:buChar char="-"/>
            </a:pPr>
            <a:endParaRPr lang="sl-SI" sz="700" dirty="0"/>
          </a:p>
          <a:p>
            <a:r>
              <a:rPr lang="sl-SI" dirty="0" smtClean="0"/>
              <a:t>Značilnosti kognitivnega razvoja:</a:t>
            </a:r>
          </a:p>
          <a:p>
            <a:pPr marL="457200" lvl="1" indent="0">
              <a:buNone/>
            </a:pPr>
            <a:r>
              <a:rPr lang="sl-SI" dirty="0" smtClean="0"/>
              <a:t>- Prevladuje celostno zaznavanje (otroci pesem sprejmejo kot celoto, ne ločijo ritmičnih od melodičnih vsebin) …</a:t>
            </a:r>
          </a:p>
          <a:p>
            <a:pPr lvl="1">
              <a:buFontTx/>
              <a:buChar char="-"/>
            </a:pPr>
            <a:endParaRPr lang="en-GB" dirty="0"/>
          </a:p>
        </p:txBody>
      </p:sp>
      <p:sp>
        <p:nvSpPr>
          <p:cNvPr id="4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b="1" dirty="0" smtClean="0">
                <a:solidFill>
                  <a:srgbClr val="C00000"/>
                </a:solidFill>
              </a:rPr>
              <a:t>     Glasbeno-razvojne značilnosti </a:t>
            </a:r>
            <a:br>
              <a:rPr lang="sl-SI" b="1" dirty="0" smtClean="0">
                <a:solidFill>
                  <a:srgbClr val="C00000"/>
                </a:solidFill>
              </a:rPr>
            </a:br>
            <a:r>
              <a:rPr lang="sl-SI" b="1" dirty="0" smtClean="0">
                <a:solidFill>
                  <a:srgbClr val="C00000"/>
                </a:solidFill>
              </a:rPr>
              <a:t> </a:t>
            </a:r>
            <a:r>
              <a:rPr lang="sl-SI" sz="3600" dirty="0" smtClean="0">
                <a:solidFill>
                  <a:srgbClr val="C00000"/>
                </a:solidFill>
              </a:rPr>
              <a:t>Prvo triletje OŠ (5)</a:t>
            </a:r>
            <a:endParaRPr lang="en-GB" sz="3600" dirty="0">
              <a:solidFill>
                <a:srgbClr val="C00000"/>
              </a:solidFill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2177" y="6244047"/>
            <a:ext cx="10515600" cy="613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Sicherl-Kafol</a:t>
            </a:r>
            <a:r>
              <a:rPr lang="sl-SI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B. (</a:t>
            </a:r>
            <a:r>
              <a:rPr lang="en-GB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2001</a:t>
            </a:r>
            <a:r>
              <a:rPr lang="sl-SI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sl-SI" sz="1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Celostna glasbena vzgoja</a:t>
            </a:r>
            <a:r>
              <a:rPr lang="sl-SI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Ljubljana: Debora. Str. 27 - 28.</a:t>
            </a:r>
            <a:r>
              <a:rPr lang="en-GB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8785732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9712" y="6351343"/>
            <a:ext cx="5758963" cy="448407"/>
          </a:xfrm>
        </p:spPr>
        <p:txBody>
          <a:bodyPr>
            <a:noAutofit/>
          </a:bodyPr>
          <a:lstStyle/>
          <a:p>
            <a:r>
              <a:rPr lang="en-GB" sz="1800" b="1" dirty="0">
                <a:solidFill>
                  <a:srgbClr val="C00000"/>
                </a:solidFill>
              </a:rPr>
              <a:t>Plymouth Music Zone Singing for Children with Special </a:t>
            </a:r>
            <a:r>
              <a:rPr lang="en-GB" sz="1800" b="1" dirty="0" smtClean="0">
                <a:solidFill>
                  <a:srgbClr val="C00000"/>
                </a:solidFill>
              </a:rPr>
              <a:t>Needs</a:t>
            </a:r>
            <a:endParaRPr lang="en-GB" sz="1800" dirty="0">
              <a:solidFill>
                <a:srgbClr val="C00000"/>
              </a:solidFill>
            </a:endParaRPr>
          </a:p>
        </p:txBody>
      </p:sp>
      <p:pic>
        <p:nvPicPr>
          <p:cNvPr id="4" name="iBLJ5drVvyE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1583" y="406034"/>
            <a:ext cx="9670954" cy="5793627"/>
          </a:xfrm>
          <a:prstGeom prst="rect">
            <a:avLst/>
          </a:prstGeom>
        </p:spPr>
      </p:pic>
      <p:sp>
        <p:nvSpPr>
          <p:cNvPr id="5" name="Pravokotnik 4"/>
          <p:cNvSpPr/>
          <p:nvPr/>
        </p:nvSpPr>
        <p:spPr>
          <a:xfrm>
            <a:off x="6147235" y="6390880"/>
            <a:ext cx="4786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https://www.youtube.com/watch?v=iBLJ5drVvyE</a:t>
            </a:r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9093511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 tem obdobju in kasneje je intenziven </a:t>
            </a:r>
            <a:r>
              <a:rPr lang="sl-SI" dirty="0"/>
              <a:t>je </a:t>
            </a:r>
            <a:r>
              <a:rPr lang="sl-SI" dirty="0">
                <a:solidFill>
                  <a:srgbClr val="C00000"/>
                </a:solidFill>
              </a:rPr>
              <a:t>razvoj glasbenega mišljenja</a:t>
            </a:r>
            <a:r>
              <a:rPr lang="sl-SI" dirty="0"/>
              <a:t>. To je tudi čas za prve </a:t>
            </a:r>
            <a:r>
              <a:rPr lang="en-GB" dirty="0" err="1"/>
              <a:t>javne</a:t>
            </a:r>
            <a:r>
              <a:rPr lang="en-GB" dirty="0"/>
              <a:t> </a:t>
            </a:r>
            <a:r>
              <a:rPr lang="en-GB" dirty="0" err="1"/>
              <a:t>nastope</a:t>
            </a:r>
            <a:r>
              <a:rPr lang="en-GB" dirty="0"/>
              <a:t> in </a:t>
            </a:r>
            <a:r>
              <a:rPr lang="en-GB" dirty="0" err="1"/>
              <a:t>uspehe</a:t>
            </a:r>
            <a:r>
              <a:rPr lang="en-GB" dirty="0"/>
              <a:t> </a:t>
            </a:r>
            <a:r>
              <a:rPr lang="en-GB" dirty="0" err="1"/>
              <a:t>ter</a:t>
            </a:r>
            <a:r>
              <a:rPr lang="en-GB" dirty="0"/>
              <a:t> </a:t>
            </a:r>
            <a:r>
              <a:rPr lang="en-GB" dirty="0" err="1"/>
              <a:t>za</a:t>
            </a:r>
            <a:r>
              <a:rPr lang="en-GB" dirty="0"/>
              <a:t> </a:t>
            </a:r>
            <a:r>
              <a:rPr lang="en-GB" dirty="0" err="1"/>
              <a:t>težnjo</a:t>
            </a:r>
            <a:r>
              <a:rPr lang="en-GB" dirty="0"/>
              <a:t> </a:t>
            </a:r>
            <a:r>
              <a:rPr lang="en-GB" dirty="0" err="1"/>
              <a:t>po</a:t>
            </a:r>
            <a:r>
              <a:rPr lang="en-GB" dirty="0"/>
              <a:t> </a:t>
            </a:r>
            <a:r>
              <a:rPr lang="en-GB" dirty="0" err="1"/>
              <a:t>izboljšanju</a:t>
            </a:r>
            <a:r>
              <a:rPr lang="en-GB" dirty="0"/>
              <a:t> in </a:t>
            </a:r>
            <a:r>
              <a:rPr lang="en-GB" dirty="0" err="1"/>
              <a:t>perfekciji</a:t>
            </a:r>
            <a:r>
              <a:rPr lang="en-GB" dirty="0" smtClean="0"/>
              <a:t>.</a:t>
            </a:r>
            <a:endParaRPr lang="sl-SI" dirty="0" smtClean="0"/>
          </a:p>
          <a:p>
            <a:endParaRPr lang="sl-SI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5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b="1" dirty="0" smtClean="0">
                <a:solidFill>
                  <a:srgbClr val="C00000"/>
                </a:solidFill>
              </a:rPr>
              <a:t>     Glasbeno-razvojne značilnosti </a:t>
            </a:r>
            <a:br>
              <a:rPr lang="sl-SI" b="1" dirty="0" smtClean="0">
                <a:solidFill>
                  <a:srgbClr val="C00000"/>
                </a:solidFill>
              </a:rPr>
            </a:br>
            <a:r>
              <a:rPr lang="sl-SI" b="1" dirty="0" smtClean="0">
                <a:solidFill>
                  <a:srgbClr val="C00000"/>
                </a:solidFill>
              </a:rPr>
              <a:t> </a:t>
            </a:r>
            <a:r>
              <a:rPr lang="sl-SI" sz="3600" dirty="0" smtClean="0">
                <a:solidFill>
                  <a:srgbClr val="C00000"/>
                </a:solidFill>
              </a:rPr>
              <a:t>Drugo in tretje triletje OŠ (1)</a:t>
            </a:r>
            <a:endParaRPr lang="en-GB" sz="3600" dirty="0">
              <a:solidFill>
                <a:srgbClr val="C00000"/>
              </a:solidFill>
            </a:endParaRPr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269966" y="6176962"/>
            <a:ext cx="10432870" cy="6810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l-SI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Manturzewska</a:t>
            </a:r>
            <a:r>
              <a:rPr lang="sl-SI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M. (1986). </a:t>
            </a:r>
            <a:r>
              <a:rPr lang="sl-SI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Musiklishes</a:t>
            </a:r>
            <a:r>
              <a:rPr lang="sl-SI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Talent </a:t>
            </a:r>
            <a:r>
              <a:rPr lang="sl-SI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sl-SI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Lichte</a:t>
            </a:r>
            <a:r>
              <a:rPr lang="sl-SI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Biografishes</a:t>
            </a:r>
            <a:r>
              <a:rPr lang="sl-SI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Forshung</a:t>
            </a:r>
            <a:r>
              <a:rPr lang="sl-SI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V </a:t>
            </a:r>
            <a:r>
              <a:rPr lang="sl-SI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Materialien</a:t>
            </a:r>
            <a:r>
              <a:rPr lang="sl-SI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</a:t>
            </a:r>
            <a:r>
              <a:rPr lang="sl-SI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Dokumente</a:t>
            </a:r>
            <a:r>
              <a:rPr lang="sl-SI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Regensburg: </a:t>
            </a:r>
            <a:r>
              <a:rPr lang="sl-SI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Bosse</a:t>
            </a:r>
            <a:r>
              <a:rPr lang="sl-SI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sl-SI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GB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Shuter-Dayson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C. Gabriel</a:t>
            </a:r>
            <a:r>
              <a:rPr lang="sl-SI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en-GB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Sicherl-Kafol</a:t>
            </a:r>
            <a:r>
              <a:rPr lang="sl-SI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B. </a:t>
            </a:r>
            <a:r>
              <a:rPr lang="sl-SI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(2001). </a:t>
            </a:r>
            <a:r>
              <a:rPr lang="sl-SI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Celostna glasbena vzgoja</a:t>
            </a:r>
            <a:r>
              <a:rPr lang="sl-SI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Ljubljana: Debora</a:t>
            </a:r>
            <a:r>
              <a:rPr lang="sl-SI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sl-SI" sz="1400" dirty="0" smtClean="0"/>
              <a:t> </a:t>
            </a:r>
            <a:endParaRPr lang="sl-SI" sz="1400" dirty="0"/>
          </a:p>
          <a:p>
            <a:pPr algn="ctr"/>
            <a:endParaRPr lang="en-GB" sz="1400" dirty="0" smtClean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322452"/>
              </p:ext>
            </p:extLst>
          </p:nvPr>
        </p:nvGraphicFramePr>
        <p:xfrm>
          <a:off x="1047010" y="3569176"/>
          <a:ext cx="9089767" cy="880491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1701197">
                  <a:extLst>
                    <a:ext uri="{9D8B030D-6E8A-4147-A177-3AD203B41FA5}">
                      <a16:colId xmlns:a16="http://schemas.microsoft.com/office/drawing/2014/main" val="2712737938"/>
                    </a:ext>
                  </a:extLst>
                </a:gridCol>
                <a:gridCol w="7388570">
                  <a:extLst>
                    <a:ext uri="{9D8B030D-6E8A-4147-A177-3AD203B41FA5}">
                      <a16:colId xmlns:a16="http://schemas.microsoft.com/office/drawing/2014/main" val="37282591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Obdobje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(v </a:t>
                      </a:r>
                      <a:r>
                        <a:rPr lang="en-GB" sz="1800" dirty="0" err="1">
                          <a:effectLst/>
                        </a:rPr>
                        <a:t>letih</a:t>
                      </a:r>
                      <a:r>
                        <a:rPr lang="en-GB" sz="1800" dirty="0">
                          <a:effectLst/>
                        </a:rPr>
                        <a:t>)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Glasbene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sposobnosti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18878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12-17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napredek</a:t>
                      </a:r>
                      <a:r>
                        <a:rPr lang="en-GB" sz="1800" dirty="0">
                          <a:effectLst/>
                        </a:rPr>
                        <a:t> v </a:t>
                      </a:r>
                      <a:r>
                        <a:rPr lang="en-GB" sz="1800" dirty="0" err="1">
                          <a:effectLst/>
                        </a:rPr>
                        <a:t>presojanju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ter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kognitivnem</a:t>
                      </a:r>
                      <a:r>
                        <a:rPr lang="en-GB" sz="1800" dirty="0">
                          <a:effectLst/>
                        </a:rPr>
                        <a:t> in </a:t>
                      </a:r>
                      <a:r>
                        <a:rPr lang="en-GB" sz="1800" dirty="0" err="1">
                          <a:effectLst/>
                        </a:rPr>
                        <a:t>emocionalnem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odzivanju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na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glasbo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8579480"/>
                  </a:ext>
                </a:extLst>
              </a:tr>
            </a:tbl>
          </a:graphicData>
        </a:graphic>
      </p:graphicFrame>
      <p:sp>
        <p:nvSpPr>
          <p:cNvPr id="8" name="Naslov 1"/>
          <p:cNvSpPr txBox="1">
            <a:spLocks/>
          </p:cNvSpPr>
          <p:nvPr/>
        </p:nvSpPr>
        <p:spPr>
          <a:xfrm>
            <a:off x="-150222" y="5147196"/>
            <a:ext cx="10515600" cy="9622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886940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" y="1825625"/>
            <a:ext cx="1219199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C00000"/>
                </a:solidFill>
              </a:rPr>
              <a:t>V o</a:t>
            </a:r>
            <a:r>
              <a:rPr lang="en-GB" dirty="0" err="1" smtClean="0">
                <a:solidFill>
                  <a:srgbClr val="C00000"/>
                </a:solidFill>
              </a:rPr>
              <a:t>bdobj</a:t>
            </a:r>
            <a:r>
              <a:rPr lang="sl-SI" dirty="0" smtClean="0">
                <a:solidFill>
                  <a:srgbClr val="C00000"/>
                </a:solidFill>
              </a:rPr>
              <a:t>u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>
                <a:solidFill>
                  <a:srgbClr val="C00000"/>
                </a:solidFill>
              </a:rPr>
              <a:t>od 11. do 12. </a:t>
            </a:r>
            <a:r>
              <a:rPr lang="en-GB" dirty="0" err="1">
                <a:solidFill>
                  <a:srgbClr val="C00000"/>
                </a:solidFill>
              </a:rPr>
              <a:t>leta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 err="1" smtClean="0"/>
              <a:t>otrok</a:t>
            </a:r>
            <a:r>
              <a:rPr lang="en-GB" dirty="0" smtClean="0"/>
              <a:t> </a:t>
            </a:r>
            <a:r>
              <a:rPr lang="en-GB" dirty="0" err="1"/>
              <a:t>pridobi</a:t>
            </a:r>
            <a:r>
              <a:rPr lang="en-GB" dirty="0"/>
              <a:t> </a:t>
            </a:r>
            <a:r>
              <a:rPr lang="en-GB" dirty="0" err="1"/>
              <a:t>sposobnosti</a:t>
            </a:r>
            <a:r>
              <a:rPr lang="en-GB" dirty="0"/>
              <a:t> </a:t>
            </a:r>
            <a:r>
              <a:rPr lang="en-GB" dirty="0" err="1"/>
              <a:t>estetskega</a:t>
            </a:r>
            <a:r>
              <a:rPr lang="en-GB" dirty="0"/>
              <a:t> </a:t>
            </a:r>
            <a:r>
              <a:rPr lang="en-GB" dirty="0" err="1"/>
              <a:t>ocenjevanja</a:t>
            </a:r>
            <a:r>
              <a:rPr lang="en-GB" dirty="0"/>
              <a:t>. To </a:t>
            </a:r>
            <a:r>
              <a:rPr lang="en-GB" dirty="0" err="1"/>
              <a:t>pomeni</a:t>
            </a:r>
            <a:r>
              <a:rPr lang="en-GB" dirty="0"/>
              <a:t>, da se </a:t>
            </a:r>
            <a:r>
              <a:rPr lang="en-GB" dirty="0" err="1"/>
              <a:t>pojavljajo</a:t>
            </a:r>
            <a:r>
              <a:rPr lang="en-GB" dirty="0"/>
              <a:t> </a:t>
            </a:r>
            <a:r>
              <a:rPr lang="en-GB" dirty="0" err="1"/>
              <a:t>višje</a:t>
            </a:r>
            <a:r>
              <a:rPr lang="en-GB" dirty="0"/>
              <a:t> </a:t>
            </a:r>
            <a:r>
              <a:rPr lang="en-GB" dirty="0" err="1"/>
              <a:t>oblike</a:t>
            </a:r>
            <a:r>
              <a:rPr lang="en-GB" dirty="0"/>
              <a:t> </a:t>
            </a:r>
            <a:r>
              <a:rPr lang="en-GB" dirty="0" err="1"/>
              <a:t>glasbenih</a:t>
            </a:r>
            <a:r>
              <a:rPr lang="en-GB" dirty="0"/>
              <a:t> </a:t>
            </a:r>
            <a:r>
              <a:rPr lang="en-GB" dirty="0" err="1"/>
              <a:t>sposobnosti</a:t>
            </a:r>
            <a:r>
              <a:rPr lang="en-GB" dirty="0"/>
              <a:t> in </a:t>
            </a:r>
            <a:r>
              <a:rPr lang="en-GB" dirty="0" err="1"/>
              <a:t>omogočajo</a:t>
            </a:r>
            <a:r>
              <a:rPr lang="en-GB" dirty="0"/>
              <a:t> </a:t>
            </a:r>
            <a:r>
              <a:rPr lang="en-GB" dirty="0" err="1"/>
              <a:t>glasbeno-estetsko</a:t>
            </a:r>
            <a:r>
              <a:rPr lang="en-GB" dirty="0"/>
              <a:t> </a:t>
            </a:r>
            <a:r>
              <a:rPr lang="en-GB" dirty="0" err="1"/>
              <a:t>presojanje</a:t>
            </a:r>
            <a:r>
              <a:rPr lang="en-GB" dirty="0" smtClean="0"/>
              <a:t>.</a:t>
            </a:r>
            <a:endParaRPr lang="sl-SI" dirty="0" smtClean="0"/>
          </a:p>
          <a:p>
            <a:endParaRPr lang="sl-SI" dirty="0"/>
          </a:p>
          <a:p>
            <a:pPr marL="0" indent="0">
              <a:buNone/>
            </a:pP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5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b="1" dirty="0" smtClean="0">
                <a:solidFill>
                  <a:srgbClr val="C00000"/>
                </a:solidFill>
              </a:rPr>
              <a:t>     Glasbeno-razvojne značilnosti </a:t>
            </a:r>
            <a:br>
              <a:rPr lang="sl-SI" b="1" dirty="0" smtClean="0">
                <a:solidFill>
                  <a:srgbClr val="C00000"/>
                </a:solidFill>
              </a:rPr>
            </a:br>
            <a:r>
              <a:rPr lang="sl-SI" b="1" dirty="0" smtClean="0">
                <a:solidFill>
                  <a:srgbClr val="C00000"/>
                </a:solidFill>
              </a:rPr>
              <a:t> </a:t>
            </a:r>
            <a:r>
              <a:rPr lang="sl-SI" sz="3600" dirty="0" smtClean="0">
                <a:solidFill>
                  <a:srgbClr val="C00000"/>
                </a:solidFill>
              </a:rPr>
              <a:t>Drugo in tretje triletje OŠ (2)</a:t>
            </a:r>
            <a:endParaRPr lang="en-GB" sz="3600" dirty="0">
              <a:solidFill>
                <a:srgbClr val="C00000"/>
              </a:solidFill>
            </a:endParaRPr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3782721" y="6490728"/>
            <a:ext cx="8212311" cy="4961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Campbell</a:t>
            </a:r>
            <a:r>
              <a:rPr lang="sl-SI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D. G. (2004). </a:t>
            </a:r>
            <a:r>
              <a:rPr lang="sl-SI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Mozart za otroke: prebujanje otrokove ustvarjalnosti in mišljenja s pomočjo glasbe</a:t>
            </a:r>
            <a:r>
              <a:rPr lang="sl-SI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Ljubljana: </a:t>
            </a:r>
            <a:r>
              <a:rPr lang="sl-SI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Tangram</a:t>
            </a:r>
            <a:r>
              <a:rPr lang="sl-SI" sz="1200" dirty="0"/>
              <a:t>.</a:t>
            </a:r>
            <a:endParaRPr lang="en-GB" sz="1200" dirty="0"/>
          </a:p>
          <a:p>
            <a:endParaRPr lang="en-GB" sz="1200" dirty="0"/>
          </a:p>
          <a:p>
            <a:pPr algn="ctr"/>
            <a:endParaRPr lang="en-GB" sz="700" dirty="0">
              <a:solidFill>
                <a:srgbClr val="C00000"/>
              </a:solidFill>
            </a:endParaRPr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3585754" y="2771030"/>
            <a:ext cx="8606246" cy="809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GB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Sever</a:t>
            </a:r>
            <a:r>
              <a:rPr lang="en-GB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l-SI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(2015):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Recepcija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različnih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zvrsti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glasbe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prvem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vzgojno-izobraževalnem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obdobju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osnovne</a:t>
            </a:r>
            <a:r>
              <a:rPr lang="en-GB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šole</a:t>
            </a:r>
            <a:r>
              <a:rPr lang="en-GB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Koper: UP </a:t>
            </a:r>
            <a:r>
              <a:rPr lang="en-GB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PEF</a:t>
            </a: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l-SI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GB" sz="700" dirty="0">
              <a:solidFill>
                <a:srgbClr val="C00000"/>
              </a:solidFill>
            </a:endParaRPr>
          </a:p>
        </p:txBody>
      </p:sp>
      <p:sp>
        <p:nvSpPr>
          <p:cNvPr id="8" name="Označba mesta vsebine 2"/>
          <p:cNvSpPr txBox="1">
            <a:spLocks/>
          </p:cNvSpPr>
          <p:nvPr/>
        </p:nvSpPr>
        <p:spPr>
          <a:xfrm>
            <a:off x="0" y="3580927"/>
            <a:ext cx="1219199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dirty="0" smtClean="0"/>
              <a:t>O</a:t>
            </a:r>
            <a:r>
              <a:rPr lang="en-GB" dirty="0" err="1" smtClean="0"/>
              <a:t>trokova</a:t>
            </a:r>
            <a:r>
              <a:rPr lang="en-GB" dirty="0" smtClean="0"/>
              <a:t> </a:t>
            </a:r>
            <a:r>
              <a:rPr lang="en-GB" dirty="0" err="1" smtClean="0"/>
              <a:t>sposobnost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razlikovanje</a:t>
            </a:r>
            <a:r>
              <a:rPr lang="en-GB" dirty="0" smtClean="0"/>
              <a:t> </a:t>
            </a:r>
            <a:r>
              <a:rPr lang="en-GB" dirty="0" err="1" smtClean="0"/>
              <a:t>odtenkov</a:t>
            </a:r>
            <a:r>
              <a:rPr lang="en-GB" dirty="0" smtClean="0"/>
              <a:t> </a:t>
            </a:r>
            <a:r>
              <a:rPr lang="en-GB" dirty="0" err="1" smtClean="0"/>
              <a:t>pri</a:t>
            </a:r>
            <a:r>
              <a:rPr lang="en-GB" dirty="0" smtClean="0"/>
              <a:t> </a:t>
            </a:r>
            <a:r>
              <a:rPr lang="en-GB" dirty="0" err="1" smtClean="0"/>
              <a:t>poslušanju</a:t>
            </a:r>
            <a:r>
              <a:rPr lang="en-GB" dirty="0" smtClean="0"/>
              <a:t>, </a:t>
            </a:r>
            <a:r>
              <a:rPr lang="en-GB" dirty="0" err="1" smtClean="0"/>
              <a:t>ustvarjanju</a:t>
            </a:r>
            <a:r>
              <a:rPr lang="en-GB" dirty="0" smtClean="0"/>
              <a:t> </a:t>
            </a:r>
            <a:r>
              <a:rPr lang="en-GB" dirty="0" err="1" smtClean="0"/>
              <a:t>zvokov</a:t>
            </a:r>
            <a:r>
              <a:rPr lang="en-GB" dirty="0" smtClean="0"/>
              <a:t> in </a:t>
            </a:r>
            <a:r>
              <a:rPr lang="en-GB" dirty="0" err="1" smtClean="0"/>
              <a:t>prepoznavanju</a:t>
            </a:r>
            <a:r>
              <a:rPr lang="en-GB" dirty="0" smtClean="0"/>
              <a:t> </a:t>
            </a:r>
            <a:r>
              <a:rPr lang="en-GB" dirty="0" err="1" smtClean="0"/>
              <a:t>ter</a:t>
            </a:r>
            <a:r>
              <a:rPr lang="en-GB" dirty="0" smtClean="0"/>
              <a:t> </a:t>
            </a:r>
            <a:r>
              <a:rPr lang="en-GB" dirty="0" err="1" smtClean="0"/>
              <a:t>posnemanju</a:t>
            </a:r>
            <a:r>
              <a:rPr lang="en-GB" dirty="0" smtClean="0"/>
              <a:t> </a:t>
            </a:r>
            <a:r>
              <a:rPr lang="en-GB" dirty="0" err="1" smtClean="0"/>
              <a:t>odtenkov</a:t>
            </a:r>
            <a:r>
              <a:rPr lang="en-GB" dirty="0" smtClean="0"/>
              <a:t> </a:t>
            </a:r>
            <a:r>
              <a:rPr lang="en-GB" dirty="0" err="1" smtClean="0"/>
              <a:t>modulacije</a:t>
            </a:r>
            <a:r>
              <a:rPr lang="en-GB" dirty="0" smtClean="0"/>
              <a:t> in </a:t>
            </a:r>
            <a:r>
              <a:rPr lang="en-GB" dirty="0" err="1" smtClean="0"/>
              <a:t>barve</a:t>
            </a:r>
            <a:r>
              <a:rPr lang="en-GB" dirty="0" smtClean="0"/>
              <a:t>, </a:t>
            </a:r>
            <a:r>
              <a:rPr lang="sl-SI" dirty="0" smtClean="0"/>
              <a:t>se </a:t>
            </a:r>
            <a:r>
              <a:rPr lang="en-GB" dirty="0" err="1" smtClean="0"/>
              <a:t>močno</a:t>
            </a:r>
            <a:r>
              <a:rPr lang="en-GB" dirty="0" smtClean="0"/>
              <a:t> </a:t>
            </a:r>
            <a:r>
              <a:rPr lang="en-GB" dirty="0" err="1" smtClean="0"/>
              <a:t>poveča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C00000"/>
                </a:solidFill>
              </a:rPr>
              <a:t>med </a:t>
            </a:r>
            <a:r>
              <a:rPr lang="en-GB" dirty="0" err="1" smtClean="0">
                <a:solidFill>
                  <a:srgbClr val="C00000"/>
                </a:solidFill>
              </a:rPr>
              <a:t>devetim</a:t>
            </a:r>
            <a:r>
              <a:rPr lang="en-GB" dirty="0" smtClean="0">
                <a:solidFill>
                  <a:srgbClr val="C00000"/>
                </a:solidFill>
              </a:rPr>
              <a:t> in </a:t>
            </a:r>
            <a:r>
              <a:rPr lang="en-GB" dirty="0" err="1" smtClean="0">
                <a:solidFill>
                  <a:srgbClr val="C00000"/>
                </a:solidFill>
              </a:rPr>
              <a:t>enajstim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letom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starosti</a:t>
            </a:r>
            <a:r>
              <a:rPr lang="en-GB" dirty="0" smtClean="0"/>
              <a:t>. </a:t>
            </a:r>
            <a:endParaRPr lang="sl-SI" dirty="0" smtClean="0"/>
          </a:p>
          <a:p>
            <a:r>
              <a:rPr lang="en-GB" dirty="0" err="1" smtClean="0"/>
              <a:t>Takšen</a:t>
            </a:r>
            <a:r>
              <a:rPr lang="en-GB" dirty="0" smtClean="0"/>
              <a:t> </a:t>
            </a:r>
            <a:r>
              <a:rPr lang="en-GB" dirty="0" err="1" smtClean="0"/>
              <a:t>razvoj</a:t>
            </a:r>
            <a:r>
              <a:rPr lang="en-GB" dirty="0" smtClean="0"/>
              <a:t> je </a:t>
            </a:r>
            <a:r>
              <a:rPr lang="en-GB" dirty="0" err="1" smtClean="0"/>
              <a:t>posledica</a:t>
            </a:r>
            <a:r>
              <a:rPr lang="en-GB" dirty="0" smtClean="0"/>
              <a:t> </a:t>
            </a:r>
            <a:r>
              <a:rPr lang="en-GB" dirty="0" err="1" smtClean="0"/>
              <a:t>procesa</a:t>
            </a:r>
            <a:r>
              <a:rPr lang="en-GB" dirty="0" smtClean="0"/>
              <a:t> </a:t>
            </a:r>
            <a:r>
              <a:rPr lang="en-GB" dirty="0" err="1" smtClean="0"/>
              <a:t>živčne</a:t>
            </a:r>
            <a:r>
              <a:rPr lang="en-GB" dirty="0" smtClean="0"/>
              <a:t> </a:t>
            </a:r>
            <a:r>
              <a:rPr lang="en-GB" dirty="0" err="1" smtClean="0"/>
              <a:t>integracije</a:t>
            </a:r>
            <a:r>
              <a:rPr lang="en-GB" dirty="0" smtClean="0"/>
              <a:t> v </a:t>
            </a:r>
            <a:r>
              <a:rPr lang="en-GB" dirty="0" err="1" smtClean="0"/>
              <a:t>omenjenem</a:t>
            </a:r>
            <a:r>
              <a:rPr lang="en-GB" dirty="0" smtClean="0"/>
              <a:t> </a:t>
            </a:r>
            <a:r>
              <a:rPr lang="en-GB" dirty="0" err="1" smtClean="0"/>
              <a:t>obdobju</a:t>
            </a:r>
            <a:r>
              <a:rPr lang="en-GB" dirty="0" smtClean="0"/>
              <a:t>, </a:t>
            </a:r>
            <a:r>
              <a:rPr lang="en-GB" dirty="0" err="1" smtClean="0"/>
              <a:t>ki</a:t>
            </a:r>
            <a:r>
              <a:rPr lang="en-GB" dirty="0" smtClean="0"/>
              <a:t> je </a:t>
            </a:r>
            <a:r>
              <a:rPr lang="en-GB" dirty="0" err="1" smtClean="0"/>
              <a:t>idealno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umetnost</a:t>
            </a:r>
            <a:r>
              <a:rPr lang="en-GB" dirty="0" smtClean="0"/>
              <a:t>. </a:t>
            </a:r>
            <a:r>
              <a:rPr lang="en-GB" dirty="0" err="1" smtClean="0"/>
              <a:t>Devet</a:t>
            </a:r>
            <a:r>
              <a:rPr lang="en-GB" dirty="0" smtClean="0"/>
              <a:t> </a:t>
            </a:r>
            <a:r>
              <a:rPr lang="en-GB" dirty="0" err="1" smtClean="0"/>
              <a:t>ali</a:t>
            </a:r>
            <a:r>
              <a:rPr lang="en-GB" dirty="0" smtClean="0"/>
              <a:t> </a:t>
            </a:r>
            <a:r>
              <a:rPr lang="en-GB" dirty="0" err="1" smtClean="0"/>
              <a:t>desetletnik</a:t>
            </a:r>
            <a:r>
              <a:rPr lang="en-GB" dirty="0" smtClean="0"/>
              <a:t> </a:t>
            </a:r>
            <a:r>
              <a:rPr lang="en-GB" dirty="0" err="1" smtClean="0"/>
              <a:t>bo</a:t>
            </a:r>
            <a:r>
              <a:rPr lang="en-GB" dirty="0" smtClean="0"/>
              <a:t> v tem </a:t>
            </a:r>
            <a:r>
              <a:rPr lang="en-GB" dirty="0" err="1" smtClean="0"/>
              <a:t>času</a:t>
            </a:r>
            <a:r>
              <a:rPr lang="en-GB" dirty="0" smtClean="0"/>
              <a:t> </a:t>
            </a:r>
            <a:r>
              <a:rPr lang="en-GB" dirty="0" err="1" smtClean="0"/>
              <a:t>začel</a:t>
            </a:r>
            <a:r>
              <a:rPr lang="en-GB" dirty="0" smtClean="0"/>
              <a:t> </a:t>
            </a:r>
            <a:r>
              <a:rPr lang="en-GB" dirty="0" err="1" smtClean="0"/>
              <a:t>oblikovati</a:t>
            </a:r>
            <a:r>
              <a:rPr lang="en-GB" dirty="0" smtClean="0"/>
              <a:t> </a:t>
            </a:r>
            <a:r>
              <a:rPr lang="en-GB" dirty="0" err="1" smtClean="0"/>
              <a:t>mnenje</a:t>
            </a:r>
            <a:r>
              <a:rPr lang="en-GB" dirty="0" smtClean="0"/>
              <a:t> o </a:t>
            </a:r>
            <a:r>
              <a:rPr lang="en-GB" dirty="0" err="1" smtClean="0"/>
              <a:t>glasbi</a:t>
            </a:r>
            <a:r>
              <a:rPr lang="en-GB" dirty="0" smtClean="0"/>
              <a:t>, </a:t>
            </a:r>
            <a:r>
              <a:rPr lang="en-GB" dirty="0" err="1" smtClean="0"/>
              <a:t>ki</a:t>
            </a:r>
            <a:r>
              <a:rPr lang="en-GB" dirty="0" smtClean="0"/>
              <a:t> jo </a:t>
            </a:r>
            <a:r>
              <a:rPr lang="en-GB" dirty="0" err="1" smtClean="0"/>
              <a:t>ima</a:t>
            </a:r>
            <a:r>
              <a:rPr lang="en-GB" dirty="0" smtClean="0"/>
              <a:t> rad in </a:t>
            </a:r>
            <a:r>
              <a:rPr lang="en-GB" dirty="0" err="1" smtClean="0"/>
              <a:t>tudi</a:t>
            </a:r>
            <a:r>
              <a:rPr lang="en-GB" dirty="0" smtClean="0"/>
              <a:t> o </a:t>
            </a:r>
            <a:r>
              <a:rPr lang="en-GB" dirty="0" err="1" smtClean="0"/>
              <a:t>tisti</a:t>
            </a:r>
            <a:r>
              <a:rPr lang="en-GB" dirty="0" smtClean="0"/>
              <a:t>, </a:t>
            </a:r>
            <a:r>
              <a:rPr lang="en-GB" dirty="0" err="1" smtClean="0"/>
              <a:t>ki</a:t>
            </a:r>
            <a:r>
              <a:rPr lang="en-GB" dirty="0" smtClean="0"/>
              <a:t> je ne </a:t>
            </a:r>
            <a:r>
              <a:rPr lang="en-GB" dirty="0" err="1" smtClean="0"/>
              <a:t>mara</a:t>
            </a:r>
            <a:r>
              <a:rPr lang="en-GB" dirty="0" smtClean="0"/>
              <a:t>, </a:t>
            </a:r>
            <a:r>
              <a:rPr lang="en-GB" dirty="0" err="1" smtClean="0"/>
              <a:t>prične</a:t>
            </a:r>
            <a:r>
              <a:rPr lang="en-GB" dirty="0" smtClean="0"/>
              <a:t> se </a:t>
            </a:r>
            <a:r>
              <a:rPr lang="en-GB" dirty="0" err="1" smtClean="0"/>
              <a:t>oblikovanje</a:t>
            </a:r>
            <a:r>
              <a:rPr lang="en-GB" dirty="0" smtClean="0"/>
              <a:t> </a:t>
            </a:r>
            <a:r>
              <a:rPr lang="en-GB" dirty="0" err="1" smtClean="0"/>
              <a:t>svojega</a:t>
            </a:r>
            <a:r>
              <a:rPr lang="en-GB" dirty="0" smtClean="0"/>
              <a:t> </a:t>
            </a:r>
            <a:r>
              <a:rPr lang="en-GB" dirty="0" err="1" smtClean="0"/>
              <a:t>lastnega</a:t>
            </a:r>
            <a:r>
              <a:rPr lang="en-GB" dirty="0" smtClean="0"/>
              <a:t> </a:t>
            </a:r>
            <a:r>
              <a:rPr lang="en-GB" dirty="0" err="1" smtClean="0"/>
              <a:t>okusa</a:t>
            </a:r>
            <a:r>
              <a:rPr lang="en-GB" dirty="0" smtClean="0"/>
              <a:t>. </a:t>
            </a:r>
            <a:endParaRPr lang="en-GB" dirty="0"/>
          </a:p>
        </p:txBody>
      </p:sp>
      <p:sp>
        <p:nvSpPr>
          <p:cNvPr id="9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3814103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" y="2290354"/>
            <a:ext cx="12191999" cy="4567645"/>
          </a:xfrm>
        </p:spPr>
        <p:txBody>
          <a:bodyPr>
            <a:normAutofit/>
          </a:bodyPr>
          <a:lstStyle/>
          <a:p>
            <a:r>
              <a:rPr lang="en-GB" dirty="0" err="1"/>
              <a:t>Pri</a:t>
            </a:r>
            <a:r>
              <a:rPr lang="en-GB" dirty="0"/>
              <a:t> </a:t>
            </a:r>
            <a:r>
              <a:rPr lang="en-GB" dirty="0" err="1"/>
              <a:t>razvoju</a:t>
            </a:r>
            <a:r>
              <a:rPr lang="en-GB" dirty="0"/>
              <a:t> </a:t>
            </a:r>
            <a:r>
              <a:rPr lang="en-GB" dirty="0" err="1"/>
              <a:t>glasbenih</a:t>
            </a:r>
            <a:r>
              <a:rPr lang="en-GB" dirty="0"/>
              <a:t> </a:t>
            </a:r>
            <a:r>
              <a:rPr lang="en-GB" dirty="0" err="1"/>
              <a:t>sposobnosti</a:t>
            </a:r>
            <a:r>
              <a:rPr lang="en-GB" dirty="0"/>
              <a:t> </a:t>
            </a:r>
            <a:r>
              <a:rPr lang="en-GB" dirty="0" err="1"/>
              <a:t>moramo</a:t>
            </a:r>
            <a:r>
              <a:rPr lang="en-GB" dirty="0"/>
              <a:t> </a:t>
            </a:r>
            <a:r>
              <a:rPr lang="en-GB" dirty="0" err="1"/>
              <a:t>ob</a:t>
            </a:r>
            <a:r>
              <a:rPr lang="en-GB" dirty="0"/>
              <a:t> </a:t>
            </a:r>
            <a:r>
              <a:rPr lang="en-GB" dirty="0" err="1"/>
              <a:t>spoznavnih</a:t>
            </a:r>
            <a:r>
              <a:rPr lang="en-GB" dirty="0"/>
              <a:t> </a:t>
            </a:r>
            <a:r>
              <a:rPr lang="en-GB" dirty="0" err="1"/>
              <a:t>procesih</a:t>
            </a:r>
            <a:r>
              <a:rPr lang="en-GB" dirty="0"/>
              <a:t> </a:t>
            </a:r>
            <a:r>
              <a:rPr lang="en-GB" dirty="0" err="1"/>
              <a:t>upoštevati</a:t>
            </a:r>
            <a:r>
              <a:rPr lang="en-GB" dirty="0"/>
              <a:t> </a:t>
            </a:r>
            <a:r>
              <a:rPr lang="en-GB" dirty="0" err="1" smtClean="0"/>
              <a:t>tudi</a:t>
            </a:r>
            <a:r>
              <a:rPr lang="sl-SI" dirty="0" smtClean="0"/>
              <a:t>:</a:t>
            </a:r>
          </a:p>
          <a:p>
            <a:pPr lvl="1">
              <a:buFontTx/>
              <a:buChar char="-"/>
            </a:pPr>
            <a:r>
              <a:rPr lang="en-GB" sz="2800" dirty="0" err="1" smtClean="0">
                <a:solidFill>
                  <a:srgbClr val="C00000"/>
                </a:solidFill>
              </a:rPr>
              <a:t>splošne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>
                <a:solidFill>
                  <a:srgbClr val="C00000"/>
                </a:solidFill>
              </a:rPr>
              <a:t>čustvene</a:t>
            </a:r>
            <a:r>
              <a:rPr lang="en-GB" sz="2800" dirty="0">
                <a:solidFill>
                  <a:srgbClr val="C00000"/>
                </a:solidFill>
              </a:rPr>
              <a:t> </a:t>
            </a:r>
            <a:r>
              <a:rPr lang="en-GB" sz="2800" dirty="0" err="1">
                <a:solidFill>
                  <a:srgbClr val="C00000"/>
                </a:solidFill>
              </a:rPr>
              <a:t>procese</a:t>
            </a:r>
            <a:r>
              <a:rPr lang="en-GB" sz="2800" dirty="0">
                <a:solidFill>
                  <a:srgbClr val="C00000"/>
                </a:solidFill>
              </a:rPr>
              <a:t>, </a:t>
            </a:r>
            <a:r>
              <a:rPr lang="en-GB" sz="2800" dirty="0" err="1">
                <a:solidFill>
                  <a:srgbClr val="C00000"/>
                </a:solidFill>
              </a:rPr>
              <a:t>ker</a:t>
            </a:r>
            <a:r>
              <a:rPr lang="en-GB" sz="2800" dirty="0">
                <a:solidFill>
                  <a:srgbClr val="C00000"/>
                </a:solidFill>
              </a:rPr>
              <a:t> </a:t>
            </a:r>
            <a:r>
              <a:rPr lang="en-GB" sz="2800" dirty="0" err="1">
                <a:solidFill>
                  <a:srgbClr val="C00000"/>
                </a:solidFill>
              </a:rPr>
              <a:t>ima</a:t>
            </a:r>
            <a:r>
              <a:rPr lang="en-GB" sz="2800" dirty="0">
                <a:solidFill>
                  <a:srgbClr val="C00000"/>
                </a:solidFill>
              </a:rPr>
              <a:t> </a:t>
            </a:r>
            <a:r>
              <a:rPr lang="en-GB" sz="2800" dirty="0" err="1">
                <a:solidFill>
                  <a:srgbClr val="C00000"/>
                </a:solidFill>
              </a:rPr>
              <a:t>glasba</a:t>
            </a:r>
            <a:r>
              <a:rPr lang="en-GB" sz="2800" dirty="0">
                <a:solidFill>
                  <a:srgbClr val="C00000"/>
                </a:solidFill>
              </a:rPr>
              <a:t> </a:t>
            </a:r>
            <a:r>
              <a:rPr lang="en-GB" sz="2800" dirty="0" err="1">
                <a:solidFill>
                  <a:srgbClr val="C00000"/>
                </a:solidFill>
              </a:rPr>
              <a:t>velik</a:t>
            </a:r>
            <a:r>
              <a:rPr lang="en-GB" sz="2800" dirty="0">
                <a:solidFill>
                  <a:srgbClr val="C00000"/>
                </a:solidFill>
              </a:rPr>
              <a:t> </a:t>
            </a:r>
            <a:r>
              <a:rPr lang="en-GB" sz="2800" dirty="0" err="1">
                <a:solidFill>
                  <a:srgbClr val="C00000"/>
                </a:solidFill>
              </a:rPr>
              <a:t>vpliv</a:t>
            </a:r>
            <a:r>
              <a:rPr lang="en-GB" sz="2800" dirty="0">
                <a:solidFill>
                  <a:srgbClr val="C00000"/>
                </a:solidFill>
              </a:rPr>
              <a:t> </a:t>
            </a:r>
            <a:r>
              <a:rPr lang="en-GB" sz="2800" dirty="0" err="1">
                <a:solidFill>
                  <a:srgbClr val="C00000"/>
                </a:solidFill>
              </a:rPr>
              <a:t>na</a:t>
            </a:r>
            <a:r>
              <a:rPr lang="en-GB" sz="2800" dirty="0">
                <a:solidFill>
                  <a:srgbClr val="C00000"/>
                </a:solidFill>
              </a:rPr>
              <a:t> </a:t>
            </a:r>
            <a:r>
              <a:rPr lang="en-GB" sz="2800" dirty="0" err="1">
                <a:solidFill>
                  <a:srgbClr val="C00000"/>
                </a:solidFill>
              </a:rPr>
              <a:t>čustveni</a:t>
            </a:r>
            <a:r>
              <a:rPr lang="en-GB" sz="2800" dirty="0">
                <a:solidFill>
                  <a:srgbClr val="C00000"/>
                </a:solidFill>
              </a:rPr>
              <a:t> </a:t>
            </a:r>
            <a:r>
              <a:rPr lang="en-GB" sz="2800" dirty="0" err="1">
                <a:solidFill>
                  <a:srgbClr val="C00000"/>
                </a:solidFill>
              </a:rPr>
              <a:t>razvoj</a:t>
            </a:r>
            <a:r>
              <a:rPr lang="en-GB" sz="2800" dirty="0">
                <a:solidFill>
                  <a:srgbClr val="C00000"/>
                </a:solidFill>
              </a:rPr>
              <a:t> </a:t>
            </a:r>
            <a:r>
              <a:rPr lang="en-GB" sz="2800" dirty="0" err="1">
                <a:solidFill>
                  <a:srgbClr val="C00000"/>
                </a:solidFill>
              </a:rPr>
              <a:t>osebnosti</a:t>
            </a:r>
            <a:r>
              <a:rPr lang="en-GB" sz="2800" dirty="0">
                <a:solidFill>
                  <a:srgbClr val="C00000"/>
                </a:solidFill>
              </a:rPr>
              <a:t> </a:t>
            </a:r>
            <a:r>
              <a:rPr lang="en-GB" sz="2800" dirty="0" err="1">
                <a:solidFill>
                  <a:srgbClr val="C00000"/>
                </a:solidFill>
              </a:rPr>
              <a:t>otroka</a:t>
            </a:r>
            <a:r>
              <a:rPr lang="en-GB" sz="2800" dirty="0">
                <a:solidFill>
                  <a:srgbClr val="C00000"/>
                </a:solidFill>
              </a:rPr>
              <a:t>. </a:t>
            </a:r>
            <a:endParaRPr lang="sl-SI" sz="2800" dirty="0">
              <a:solidFill>
                <a:srgbClr val="C00000"/>
              </a:solidFill>
            </a:endParaRPr>
          </a:p>
          <a:p>
            <a:r>
              <a:rPr lang="en-GB" dirty="0" err="1" smtClean="0"/>
              <a:t>Čustva</a:t>
            </a:r>
            <a:r>
              <a:rPr lang="en-GB" dirty="0" smtClean="0"/>
              <a:t> </a:t>
            </a:r>
            <a:r>
              <a:rPr lang="en-GB" dirty="0" err="1"/>
              <a:t>opazimo</a:t>
            </a:r>
            <a:r>
              <a:rPr lang="en-GB" dirty="0"/>
              <a:t> </a:t>
            </a:r>
            <a:r>
              <a:rPr lang="en-GB" dirty="0" err="1"/>
              <a:t>pri</a:t>
            </a:r>
            <a:r>
              <a:rPr lang="en-GB" dirty="0"/>
              <a:t> </a:t>
            </a:r>
            <a:r>
              <a:rPr lang="en-GB" dirty="0" err="1"/>
              <a:t>doživljanju</a:t>
            </a:r>
            <a:r>
              <a:rPr lang="en-GB" dirty="0"/>
              <a:t> </a:t>
            </a:r>
            <a:r>
              <a:rPr lang="en-GB" dirty="0" err="1" smtClean="0"/>
              <a:t>glasbe</a:t>
            </a:r>
            <a:r>
              <a:rPr lang="sl-SI" dirty="0" smtClean="0"/>
              <a:t> </a:t>
            </a:r>
            <a:r>
              <a:rPr lang="sl-SI" sz="2000" dirty="0" smtClean="0"/>
              <a:t>(n</a:t>
            </a:r>
            <a:r>
              <a:rPr lang="en-GB" sz="2000" dirty="0" smtClean="0"/>
              <a:t>pr</a:t>
            </a:r>
            <a:r>
              <a:rPr lang="en-GB" sz="2000" dirty="0"/>
              <a:t>. </a:t>
            </a:r>
            <a:r>
              <a:rPr lang="en-GB" sz="2000" dirty="0" err="1"/>
              <a:t>izrazit</a:t>
            </a:r>
            <a:r>
              <a:rPr lang="en-GB" sz="2000" dirty="0"/>
              <a:t> </a:t>
            </a:r>
            <a:r>
              <a:rPr lang="en-GB" sz="2000" dirty="0" err="1"/>
              <a:t>ritem</a:t>
            </a:r>
            <a:r>
              <a:rPr lang="en-GB" sz="2000" dirty="0"/>
              <a:t> in </a:t>
            </a:r>
            <a:r>
              <a:rPr lang="en-GB" sz="2000" dirty="0" err="1"/>
              <a:t>hiter</a:t>
            </a:r>
            <a:r>
              <a:rPr lang="en-GB" sz="2000" dirty="0"/>
              <a:t> tempo </a:t>
            </a:r>
            <a:r>
              <a:rPr lang="en-GB" sz="2000" dirty="0" err="1"/>
              <a:t>zbujata</a:t>
            </a:r>
            <a:r>
              <a:rPr lang="en-GB" sz="2000" dirty="0"/>
              <a:t> </a:t>
            </a:r>
            <a:r>
              <a:rPr lang="en-GB" sz="2000" dirty="0" err="1"/>
              <a:t>veselje</a:t>
            </a:r>
            <a:r>
              <a:rPr lang="en-GB" sz="2000" dirty="0"/>
              <a:t> in </a:t>
            </a:r>
            <a:r>
              <a:rPr lang="en-GB" sz="2000" dirty="0" err="1"/>
              <a:t>radost</a:t>
            </a:r>
            <a:r>
              <a:rPr lang="en-GB" sz="2000" dirty="0"/>
              <a:t>; </a:t>
            </a:r>
            <a:r>
              <a:rPr lang="en-GB" sz="2000" dirty="0" err="1"/>
              <a:t>glasba</a:t>
            </a:r>
            <a:r>
              <a:rPr lang="en-GB" sz="2000" dirty="0"/>
              <a:t> z </a:t>
            </a:r>
            <a:r>
              <a:rPr lang="en-GB" sz="2000" dirty="0" err="1"/>
              <a:t>umirjenim</a:t>
            </a:r>
            <a:r>
              <a:rPr lang="en-GB" sz="2000" dirty="0"/>
              <a:t> </a:t>
            </a:r>
            <a:r>
              <a:rPr lang="en-GB" sz="2000" dirty="0" err="1"/>
              <a:t>ritmom</a:t>
            </a:r>
            <a:r>
              <a:rPr lang="en-GB" sz="2000" dirty="0"/>
              <a:t> in </a:t>
            </a:r>
            <a:r>
              <a:rPr lang="en-GB" sz="2000" dirty="0" err="1"/>
              <a:t>počasnim</a:t>
            </a:r>
            <a:r>
              <a:rPr lang="en-GB" sz="2000" dirty="0"/>
              <a:t> </a:t>
            </a:r>
            <a:r>
              <a:rPr lang="en-GB" sz="2000" dirty="0" err="1"/>
              <a:t>tempom</a:t>
            </a:r>
            <a:r>
              <a:rPr lang="en-GB" sz="2000" dirty="0"/>
              <a:t> </a:t>
            </a:r>
            <a:r>
              <a:rPr lang="en-GB" sz="2000" dirty="0" err="1"/>
              <a:t>spodbudi</a:t>
            </a:r>
            <a:r>
              <a:rPr lang="en-GB" sz="2000" dirty="0"/>
              <a:t> </a:t>
            </a:r>
            <a:r>
              <a:rPr lang="en-GB" sz="2000" dirty="0" err="1"/>
              <a:t>nežne</a:t>
            </a:r>
            <a:r>
              <a:rPr lang="en-GB" sz="2000" dirty="0"/>
              <a:t> </a:t>
            </a:r>
            <a:r>
              <a:rPr lang="en-GB" sz="2000" dirty="0" err="1"/>
              <a:t>občutke</a:t>
            </a:r>
            <a:r>
              <a:rPr lang="en-GB" sz="2000" dirty="0"/>
              <a:t> </a:t>
            </a:r>
            <a:r>
              <a:rPr lang="en-GB" sz="2000" dirty="0" err="1"/>
              <a:t>hrepenenja</a:t>
            </a:r>
            <a:r>
              <a:rPr lang="en-GB" sz="2000" dirty="0"/>
              <a:t> </a:t>
            </a:r>
            <a:r>
              <a:rPr lang="en-GB" sz="2000" dirty="0" smtClean="0"/>
              <a:t>...</a:t>
            </a:r>
            <a:r>
              <a:rPr lang="sl-SI" sz="2000" dirty="0" smtClean="0"/>
              <a:t>)</a:t>
            </a:r>
            <a:r>
              <a:rPr lang="en-GB" sz="2000" dirty="0" smtClean="0"/>
              <a:t> </a:t>
            </a:r>
            <a:endParaRPr lang="en-GB" sz="2000" dirty="0"/>
          </a:p>
          <a:p>
            <a:pPr marL="0" indent="0">
              <a:buNone/>
            </a:pPr>
            <a:endParaRPr lang="sl-SI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l-SI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l-SI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l-SI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l-SI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Denac</a:t>
            </a:r>
            <a:r>
              <a:rPr lang="sl-SI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O. (2002). </a:t>
            </a:r>
            <a:r>
              <a:rPr lang="sl-SI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Glasba pri celostnem razvoju otrokove osebnosti: priročnik za vzgojitelje, razredne učitelje, učitelje glasbe in glasbenih predmetov v splošnih in glasbenih šolah</a:t>
            </a:r>
            <a:r>
              <a:rPr lang="sl-SI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Ljubljana: Zavod Republike Slovenije za šolstvo.</a:t>
            </a:r>
            <a:endParaRPr lang="en-GB" sz="1200" dirty="0"/>
          </a:p>
          <a:p>
            <a:pPr marL="0" indent="0">
              <a:buNone/>
            </a:pPr>
            <a:endParaRPr lang="sl-SI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b="1" dirty="0" smtClean="0">
                <a:solidFill>
                  <a:srgbClr val="C00000"/>
                </a:solidFill>
              </a:rPr>
              <a:t>     Glasbeno-razvojne značilnosti </a:t>
            </a:r>
            <a:br>
              <a:rPr lang="sl-SI" b="1" dirty="0" smtClean="0">
                <a:solidFill>
                  <a:srgbClr val="C00000"/>
                </a:solidFill>
              </a:rPr>
            </a:br>
            <a:r>
              <a:rPr lang="sl-SI" b="1" dirty="0" smtClean="0">
                <a:solidFill>
                  <a:srgbClr val="C00000"/>
                </a:solidFill>
              </a:rPr>
              <a:t> </a:t>
            </a:r>
            <a:r>
              <a:rPr lang="sl-SI" sz="3600" dirty="0" smtClean="0">
                <a:solidFill>
                  <a:srgbClr val="C00000"/>
                </a:solidFill>
              </a:rPr>
              <a:t>Drugo in tretje triletje OŠ (3)</a:t>
            </a:r>
            <a:endParaRPr lang="en-GB" sz="3600" dirty="0">
              <a:solidFill>
                <a:srgbClr val="C00000"/>
              </a:solidFill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868073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C00000"/>
                </a:solidFill>
              </a:rPr>
              <a:t>Vsebina predavanja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520824"/>
            <a:ext cx="10515600" cy="53371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l-SI" sz="1800" dirty="0" smtClean="0"/>
          </a:p>
          <a:p>
            <a:r>
              <a:rPr lang="sl-SI" dirty="0" smtClean="0"/>
              <a:t>Glasbeno-razvojne značilnosti otrok</a:t>
            </a:r>
          </a:p>
          <a:p>
            <a:pPr>
              <a:buFontTx/>
              <a:buChar char="-"/>
            </a:pPr>
            <a:r>
              <a:rPr lang="sl-SI" dirty="0"/>
              <a:t>v</a:t>
            </a:r>
            <a:r>
              <a:rPr lang="sl-SI" dirty="0" smtClean="0"/>
              <a:t> predšolskem obdobju,</a:t>
            </a:r>
          </a:p>
          <a:p>
            <a:pPr>
              <a:buFontTx/>
              <a:buChar char="-"/>
            </a:pPr>
            <a:r>
              <a:rPr lang="sl-SI" dirty="0"/>
              <a:t>v</a:t>
            </a:r>
            <a:r>
              <a:rPr lang="sl-SI" dirty="0" smtClean="0"/>
              <a:t> osnovnošolskem obdobju.</a:t>
            </a:r>
          </a:p>
          <a:p>
            <a:pPr>
              <a:buFontTx/>
              <a:buChar char="-"/>
            </a:pPr>
            <a:endParaRPr lang="sl-SI" dirty="0"/>
          </a:p>
          <a:p>
            <a:endParaRPr lang="sl-SI" dirty="0" smtClean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9005" y="2846387"/>
            <a:ext cx="1963271" cy="1963271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7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18819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" y="1825624"/>
            <a:ext cx="12191999" cy="4636135"/>
          </a:xfrm>
        </p:spPr>
        <p:txBody>
          <a:bodyPr>
            <a:normAutofit fontScale="62500" lnSpcReduction="20000"/>
          </a:bodyPr>
          <a:lstStyle/>
          <a:p>
            <a:endParaRPr lang="sl-SI" dirty="0" smtClean="0">
              <a:solidFill>
                <a:srgbClr val="C00000"/>
              </a:solidFill>
            </a:endParaRPr>
          </a:p>
          <a:p>
            <a:pPr>
              <a:lnSpc>
                <a:spcPct val="120000"/>
              </a:lnSpc>
            </a:pPr>
            <a:r>
              <a:rPr lang="en-GB" sz="4500" dirty="0" smtClean="0">
                <a:solidFill>
                  <a:srgbClr val="C00000"/>
                </a:solidFill>
              </a:rPr>
              <a:t>Po </a:t>
            </a:r>
            <a:r>
              <a:rPr lang="en-GB" sz="4500" dirty="0" err="1">
                <a:solidFill>
                  <a:srgbClr val="C00000"/>
                </a:solidFill>
              </a:rPr>
              <a:t>desetem</a:t>
            </a:r>
            <a:r>
              <a:rPr lang="en-GB" sz="4500" dirty="0">
                <a:solidFill>
                  <a:srgbClr val="C00000"/>
                </a:solidFill>
              </a:rPr>
              <a:t> in </a:t>
            </a:r>
            <a:r>
              <a:rPr lang="en-GB" sz="4500" dirty="0" err="1">
                <a:solidFill>
                  <a:srgbClr val="C00000"/>
                </a:solidFill>
              </a:rPr>
              <a:t>enajstem</a:t>
            </a:r>
            <a:r>
              <a:rPr lang="en-GB" sz="4500" dirty="0">
                <a:solidFill>
                  <a:srgbClr val="C00000"/>
                </a:solidFill>
              </a:rPr>
              <a:t> </a:t>
            </a:r>
            <a:r>
              <a:rPr lang="en-GB" sz="4500" dirty="0" err="1">
                <a:solidFill>
                  <a:srgbClr val="C00000"/>
                </a:solidFill>
              </a:rPr>
              <a:t>letu</a:t>
            </a:r>
            <a:r>
              <a:rPr lang="en-GB" sz="4500" dirty="0">
                <a:solidFill>
                  <a:srgbClr val="C00000"/>
                </a:solidFill>
              </a:rPr>
              <a:t> </a:t>
            </a:r>
            <a:r>
              <a:rPr lang="en-GB" sz="4500" dirty="0" err="1"/>
              <a:t>starosti</a:t>
            </a:r>
            <a:r>
              <a:rPr lang="en-GB" sz="4500" dirty="0"/>
              <a:t> se </a:t>
            </a:r>
            <a:r>
              <a:rPr lang="en-GB" sz="4500" dirty="0" err="1"/>
              <a:t>začne</a:t>
            </a:r>
            <a:r>
              <a:rPr lang="en-GB" sz="4500" dirty="0"/>
              <a:t> </a:t>
            </a:r>
            <a:r>
              <a:rPr lang="en-GB" sz="4500" dirty="0" err="1"/>
              <a:t>razvoj</a:t>
            </a:r>
            <a:r>
              <a:rPr lang="en-GB" sz="4500" dirty="0"/>
              <a:t> </a:t>
            </a:r>
            <a:r>
              <a:rPr lang="en-GB" sz="4500" dirty="0" err="1"/>
              <a:t>sposobnosti</a:t>
            </a:r>
            <a:r>
              <a:rPr lang="en-GB" sz="4500" dirty="0"/>
              <a:t> </a:t>
            </a:r>
            <a:r>
              <a:rPr lang="en-GB" sz="4500" dirty="0" err="1"/>
              <a:t>estetskega</a:t>
            </a:r>
            <a:r>
              <a:rPr lang="en-GB" sz="4500" dirty="0"/>
              <a:t> </a:t>
            </a:r>
            <a:r>
              <a:rPr lang="en-GB" sz="4500" dirty="0" err="1"/>
              <a:t>oblikovanja</a:t>
            </a:r>
            <a:r>
              <a:rPr lang="en-GB" sz="4500" dirty="0"/>
              <a:t> in </a:t>
            </a:r>
            <a:r>
              <a:rPr lang="en-GB" sz="4500" dirty="0" err="1"/>
              <a:t>vrednotenja</a:t>
            </a:r>
            <a:r>
              <a:rPr lang="en-GB" sz="4500" dirty="0"/>
              <a:t>. </a:t>
            </a:r>
            <a:endParaRPr lang="sl-SI" sz="4500" dirty="0" smtClean="0"/>
          </a:p>
          <a:p>
            <a:pPr>
              <a:lnSpc>
                <a:spcPct val="120000"/>
              </a:lnSpc>
            </a:pPr>
            <a:r>
              <a:rPr lang="en-GB" sz="4500" dirty="0" err="1" smtClean="0"/>
              <a:t>Otrokovo</a:t>
            </a:r>
            <a:r>
              <a:rPr lang="en-GB" sz="4500" dirty="0" smtClean="0"/>
              <a:t> </a:t>
            </a:r>
            <a:r>
              <a:rPr lang="en-GB" sz="4500" dirty="0" err="1">
                <a:solidFill>
                  <a:srgbClr val="C00000"/>
                </a:solidFill>
              </a:rPr>
              <a:t>razumevanje</a:t>
            </a:r>
            <a:r>
              <a:rPr lang="en-GB" sz="4500" dirty="0">
                <a:solidFill>
                  <a:srgbClr val="C00000"/>
                </a:solidFill>
              </a:rPr>
              <a:t> in </a:t>
            </a:r>
            <a:r>
              <a:rPr lang="en-GB" sz="4500" dirty="0" err="1">
                <a:solidFill>
                  <a:srgbClr val="C00000"/>
                </a:solidFill>
              </a:rPr>
              <a:t>doživljanje</a:t>
            </a:r>
            <a:r>
              <a:rPr lang="en-GB" sz="4500" dirty="0">
                <a:solidFill>
                  <a:srgbClr val="C00000"/>
                </a:solidFill>
              </a:rPr>
              <a:t> </a:t>
            </a:r>
            <a:r>
              <a:rPr lang="en-GB" sz="4500" dirty="0" err="1">
                <a:solidFill>
                  <a:srgbClr val="C00000"/>
                </a:solidFill>
              </a:rPr>
              <a:t>ekspresivnega</a:t>
            </a:r>
            <a:r>
              <a:rPr lang="en-GB" sz="4500" dirty="0">
                <a:solidFill>
                  <a:srgbClr val="C00000"/>
                </a:solidFill>
              </a:rPr>
              <a:t> </a:t>
            </a:r>
            <a:r>
              <a:rPr lang="en-GB" sz="4500" dirty="0" err="1">
                <a:solidFill>
                  <a:srgbClr val="C00000"/>
                </a:solidFill>
              </a:rPr>
              <a:t>pomena</a:t>
            </a:r>
            <a:r>
              <a:rPr lang="en-GB" sz="4500" dirty="0">
                <a:solidFill>
                  <a:srgbClr val="C00000"/>
                </a:solidFill>
              </a:rPr>
              <a:t> </a:t>
            </a:r>
            <a:r>
              <a:rPr lang="en-GB" sz="4500" dirty="0" err="1">
                <a:solidFill>
                  <a:srgbClr val="C00000"/>
                </a:solidFill>
              </a:rPr>
              <a:t>glasbe</a:t>
            </a:r>
            <a:r>
              <a:rPr lang="en-GB" sz="4500" dirty="0">
                <a:solidFill>
                  <a:srgbClr val="C00000"/>
                </a:solidFill>
              </a:rPr>
              <a:t> se </a:t>
            </a:r>
            <a:r>
              <a:rPr lang="en-GB" sz="4500" dirty="0" err="1">
                <a:solidFill>
                  <a:srgbClr val="C00000"/>
                </a:solidFill>
              </a:rPr>
              <a:t>poveča</a:t>
            </a:r>
            <a:r>
              <a:rPr lang="en-GB" sz="4500" dirty="0">
                <a:solidFill>
                  <a:srgbClr val="C00000"/>
                </a:solidFill>
              </a:rPr>
              <a:t> </a:t>
            </a:r>
            <a:r>
              <a:rPr lang="en-GB" sz="4500" dirty="0" err="1"/>
              <a:t>ter</a:t>
            </a:r>
            <a:r>
              <a:rPr lang="en-GB" sz="4500" dirty="0"/>
              <a:t> </a:t>
            </a:r>
            <a:r>
              <a:rPr lang="en-GB" sz="4500" dirty="0" err="1"/>
              <a:t>prav</a:t>
            </a:r>
            <a:r>
              <a:rPr lang="en-GB" sz="4500" dirty="0"/>
              <a:t> </a:t>
            </a:r>
            <a:r>
              <a:rPr lang="en-GB" sz="4500" dirty="0" err="1"/>
              <a:t>tako</a:t>
            </a:r>
            <a:r>
              <a:rPr lang="en-GB" sz="4500" dirty="0"/>
              <a:t> </a:t>
            </a:r>
            <a:r>
              <a:rPr lang="en-GB" sz="4500" dirty="0" err="1"/>
              <a:t>tudi</a:t>
            </a:r>
            <a:r>
              <a:rPr lang="en-GB" sz="4500" dirty="0"/>
              <a:t> </a:t>
            </a:r>
            <a:r>
              <a:rPr lang="en-GB" sz="4500" dirty="0" err="1"/>
              <a:t>sposobnost</a:t>
            </a:r>
            <a:r>
              <a:rPr lang="en-GB" sz="4500" dirty="0"/>
              <a:t> </a:t>
            </a:r>
            <a:r>
              <a:rPr lang="en-GB" sz="4500" dirty="0" err="1"/>
              <a:t>vrednotenja</a:t>
            </a:r>
            <a:r>
              <a:rPr lang="en-GB" sz="4500" dirty="0"/>
              <a:t> </a:t>
            </a:r>
            <a:r>
              <a:rPr lang="en-GB" sz="4500" dirty="0" err="1"/>
              <a:t>glasbenih</a:t>
            </a:r>
            <a:r>
              <a:rPr lang="en-GB" sz="4500" dirty="0"/>
              <a:t> del in </a:t>
            </a:r>
            <a:r>
              <a:rPr lang="en-GB" sz="4500" dirty="0" err="1"/>
              <a:t>izvajanja</a:t>
            </a:r>
            <a:r>
              <a:rPr lang="en-GB" sz="4500" dirty="0"/>
              <a:t>. </a:t>
            </a:r>
            <a:endParaRPr lang="sl-SI" sz="4500" dirty="0" smtClean="0"/>
          </a:p>
          <a:p>
            <a:endParaRPr lang="sl-SI" sz="5900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sl-SI" sz="2500" dirty="0" err="1"/>
              <a:t>Denac</a:t>
            </a:r>
            <a:r>
              <a:rPr lang="sl-SI" sz="2500" dirty="0"/>
              <a:t>, O. (2002). </a:t>
            </a:r>
            <a:r>
              <a:rPr lang="sl-SI" sz="2500" i="1" dirty="0"/>
              <a:t>Glasba pri celostnem razvoju otrokove osebnosti: priročnik za vzgojitelje, razredne učitelje, učitelje glasbe in glasbenih predmetov v splošnih in glasbenih šolah</a:t>
            </a:r>
            <a:r>
              <a:rPr lang="sl-SI" sz="2500" dirty="0"/>
              <a:t>. Ljubljana: Zavod Republike Slovenije za šolstvo.</a:t>
            </a:r>
            <a:endParaRPr lang="en-GB" sz="2500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b="1" dirty="0" smtClean="0">
                <a:solidFill>
                  <a:srgbClr val="C00000"/>
                </a:solidFill>
              </a:rPr>
              <a:t>     Glasbeno-razvojne značilnosti </a:t>
            </a:r>
            <a:br>
              <a:rPr lang="sl-SI" b="1" dirty="0" smtClean="0">
                <a:solidFill>
                  <a:srgbClr val="C00000"/>
                </a:solidFill>
              </a:rPr>
            </a:br>
            <a:r>
              <a:rPr lang="sl-SI" b="1" dirty="0" smtClean="0">
                <a:solidFill>
                  <a:srgbClr val="C00000"/>
                </a:solidFill>
              </a:rPr>
              <a:t> </a:t>
            </a:r>
            <a:r>
              <a:rPr lang="sl-SI" sz="3600" dirty="0" smtClean="0">
                <a:solidFill>
                  <a:srgbClr val="C00000"/>
                </a:solidFill>
              </a:rPr>
              <a:t>Drugo in tretje triletje </a:t>
            </a:r>
            <a:r>
              <a:rPr lang="sl-SI" sz="3600" smtClean="0">
                <a:solidFill>
                  <a:srgbClr val="C00000"/>
                </a:solidFill>
              </a:rPr>
              <a:t>OŠ (4)</a:t>
            </a:r>
            <a:endParaRPr lang="en-GB" sz="3600" dirty="0">
              <a:solidFill>
                <a:srgbClr val="C00000"/>
              </a:solidFill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5810778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15332"/>
          </a:xfrm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sl-SI" sz="3200" b="1" dirty="0" smtClean="0"/>
              <a:t/>
            </a:r>
            <a:br>
              <a:rPr lang="sl-SI" sz="3200" b="1" dirty="0" smtClean="0"/>
            </a:br>
            <a:r>
              <a:rPr lang="sl-SI" sz="2400" b="1" dirty="0" smtClean="0">
                <a:solidFill>
                  <a:srgbClr val="C00000"/>
                </a:solidFill>
              </a:rPr>
              <a:t>ODLOMKI ČLANKA:</a:t>
            </a:r>
            <a:r>
              <a:rPr lang="sl-SI" sz="2400" dirty="0">
                <a:solidFill>
                  <a:srgbClr val="C00000"/>
                </a:solidFill>
              </a:rPr>
              <a:t> </a:t>
            </a:r>
            <a:r>
              <a:rPr lang="sl-SI" sz="2400" dirty="0" smtClean="0">
                <a:solidFill>
                  <a:srgbClr val="C00000"/>
                </a:solidFill>
              </a:rPr>
              <a:t> Smolej</a:t>
            </a:r>
            <a:r>
              <a:rPr lang="sl-SI" sz="2400" dirty="0">
                <a:solidFill>
                  <a:srgbClr val="C00000"/>
                </a:solidFill>
              </a:rPr>
              <a:t>, B. (1996). Razvoj glasbenih sposobnosti. </a:t>
            </a:r>
            <a:r>
              <a:rPr lang="sl-SI" sz="2400" i="1" dirty="0">
                <a:solidFill>
                  <a:srgbClr val="C00000"/>
                </a:solidFill>
              </a:rPr>
              <a:t>Psihološka obzorja 5(</a:t>
            </a:r>
            <a:r>
              <a:rPr lang="sl-SI" sz="2400" dirty="0">
                <a:solidFill>
                  <a:srgbClr val="C00000"/>
                </a:solidFill>
              </a:rPr>
              <a:t>1), 77-88. </a:t>
            </a:r>
            <a:r>
              <a:rPr lang="en-GB" sz="3200" dirty="0"/>
              <a:t/>
            </a:r>
            <a:br>
              <a:rPr lang="en-GB" sz="3200" dirty="0"/>
            </a:br>
            <a:r>
              <a:rPr lang="sl-SI" sz="1800" u="sng" dirty="0">
                <a:hlinkClick r:id="rId2"/>
              </a:rPr>
              <a:t>http://www.dlib.si/stream/URN:NBN:SI:DOC-8C6Q6PAZ/af12a8c5-9820-4bc0-880f-ac69f9d6546c/PDF</a:t>
            </a:r>
            <a:r>
              <a:rPr lang="en-GB" sz="3200" dirty="0"/>
              <a:t/>
            </a:r>
            <a:br>
              <a:rPr lang="en-GB" sz="3200" dirty="0"/>
            </a:br>
            <a:endParaRPr lang="en-GB" sz="32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79381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sl-SI" dirty="0">
                <a:latin typeface="+mj-lt"/>
              </a:rPr>
              <a:t>Otrokov slušni sistem deluje že </a:t>
            </a:r>
            <a:r>
              <a:rPr lang="sl-SI" dirty="0">
                <a:solidFill>
                  <a:srgbClr val="C00000"/>
                </a:solidFill>
                <a:latin typeface="+mj-lt"/>
              </a:rPr>
              <a:t>od rojstva</a:t>
            </a:r>
            <a:r>
              <a:rPr lang="sl-SI" dirty="0">
                <a:latin typeface="+mj-lt"/>
              </a:rPr>
              <a:t>. Dojenčki na glasbo spreminjajo motorično aktivnost, pri nekaterih se pojavi sprememba v ritmu in globini dihanja, prihaja tudi do inhibicije sesanja ipd. Ugotovili so celo, da dojenček spremeni aktivnost samo ob določeni glasbi, tisti, ki so mu jo "predvajali" v zadnjih mesecih </a:t>
            </a:r>
            <a:r>
              <a:rPr lang="sl-SI" dirty="0" err="1">
                <a:latin typeface="+mj-lt"/>
              </a:rPr>
              <a:t>prenatalnega</a:t>
            </a:r>
            <a:r>
              <a:rPr lang="sl-SI" dirty="0">
                <a:latin typeface="+mj-lt"/>
              </a:rPr>
              <a:t> obdobja.</a:t>
            </a:r>
            <a:endParaRPr lang="en-GB" dirty="0">
              <a:latin typeface="+mj-lt"/>
            </a:endParaRPr>
          </a:p>
          <a:p>
            <a:r>
              <a:rPr lang="sl-SI" dirty="0">
                <a:solidFill>
                  <a:srgbClr val="C00000"/>
                </a:solidFill>
                <a:latin typeface="+mj-lt"/>
              </a:rPr>
              <a:t>V 1. mesecu </a:t>
            </a:r>
            <a:r>
              <a:rPr lang="sl-SI" dirty="0">
                <a:latin typeface="+mj-lt"/>
              </a:rPr>
              <a:t>se kot reakcija na </a:t>
            </a:r>
            <a:r>
              <a:rPr lang="sl-SI" dirty="0" smtClean="0">
                <a:latin typeface="+mj-lt"/>
              </a:rPr>
              <a:t>avditivne </a:t>
            </a:r>
            <a:r>
              <a:rPr lang="sl-SI" dirty="0">
                <a:latin typeface="+mj-lt"/>
              </a:rPr>
              <a:t>dražljaje najpogosteje pojavlja inhibicija aktivnosti, gre za </a:t>
            </a:r>
            <a:r>
              <a:rPr lang="sl-SI" dirty="0" smtClean="0">
                <a:latin typeface="+mj-lt"/>
              </a:rPr>
              <a:t>t.im. </a:t>
            </a:r>
            <a:r>
              <a:rPr lang="sl-SI" u="sng" dirty="0">
                <a:latin typeface="+mj-lt"/>
              </a:rPr>
              <a:t>akustično fiksacijo</a:t>
            </a:r>
            <a:r>
              <a:rPr lang="sl-SI" dirty="0">
                <a:latin typeface="+mj-lt"/>
              </a:rPr>
              <a:t>, ki je zelo pomembna za otrokovo prilagajanje okolju. </a:t>
            </a:r>
            <a:r>
              <a:rPr lang="sl-SI" dirty="0">
                <a:solidFill>
                  <a:srgbClr val="C00000"/>
                </a:solidFill>
                <a:latin typeface="+mj-lt"/>
              </a:rPr>
              <a:t>V 3. mesecu </a:t>
            </a:r>
            <a:r>
              <a:rPr lang="sl-SI" dirty="0">
                <a:latin typeface="+mj-lt"/>
              </a:rPr>
              <a:t>se pričnejo aktivne reakcije, kar pomeni, da se otroci obračajo k izvoru zvoka, kmalu zatem reagirajo z gibanjem telesa in znaki zadovoljstva. Te zgodnje motorične reakcije niso sinhronizirane z glasbo</a:t>
            </a:r>
            <a:r>
              <a:rPr lang="sl-SI" dirty="0"/>
              <a:t>.</a:t>
            </a:r>
            <a:endParaRPr lang="en-GB" dirty="0"/>
          </a:p>
          <a:p>
            <a:endParaRPr lang="en-GB" dirty="0"/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3372757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43840" y="287383"/>
            <a:ext cx="11109960" cy="6461760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sl-SI" dirty="0" smtClean="0">
                <a:solidFill>
                  <a:srgbClr val="C00000"/>
                </a:solidFill>
                <a:latin typeface="+mj-lt"/>
              </a:rPr>
              <a:t>Pri 5 mesečnih </a:t>
            </a:r>
            <a:r>
              <a:rPr lang="sl-SI" dirty="0" smtClean="0">
                <a:latin typeface="+mj-lt"/>
              </a:rPr>
              <a:t>dojenčkih </a:t>
            </a:r>
            <a:r>
              <a:rPr lang="sl-SI" dirty="0">
                <a:latin typeface="+mj-lt"/>
              </a:rPr>
              <a:t>sta </a:t>
            </a:r>
            <a:r>
              <a:rPr lang="sl-SI" dirty="0" err="1">
                <a:latin typeface="+mj-lt"/>
              </a:rPr>
              <a:t>Melson</a:t>
            </a:r>
            <a:r>
              <a:rPr lang="sl-SI" dirty="0">
                <a:latin typeface="+mj-lt"/>
              </a:rPr>
              <a:t> in </a:t>
            </a:r>
            <a:r>
              <a:rPr lang="sl-SI" dirty="0" err="1">
                <a:latin typeface="+mj-lt"/>
              </a:rPr>
              <a:t>McCall</a:t>
            </a:r>
            <a:r>
              <a:rPr lang="sl-SI" dirty="0">
                <a:latin typeface="+mj-lt"/>
              </a:rPr>
              <a:t> (1970) ugotovila, da </a:t>
            </a:r>
            <a:r>
              <a:rPr lang="sl-SI" dirty="0" smtClean="0">
                <a:latin typeface="+mj-lt"/>
              </a:rPr>
              <a:t>že </a:t>
            </a:r>
            <a:r>
              <a:rPr lang="sl-SI" u="sng" dirty="0">
                <a:latin typeface="+mj-lt"/>
              </a:rPr>
              <a:t>zaznavajo spremembe v ritmičnih </a:t>
            </a:r>
            <a:r>
              <a:rPr lang="sl-SI" u="sng" dirty="0" smtClean="0">
                <a:latin typeface="+mj-lt"/>
              </a:rPr>
              <a:t>sekvencah </a:t>
            </a:r>
            <a:r>
              <a:rPr lang="sl-SI" dirty="0" smtClean="0">
                <a:latin typeface="+mj-lt"/>
              </a:rPr>
              <a:t>(pri </a:t>
            </a:r>
            <a:r>
              <a:rPr lang="sl-SI" dirty="0">
                <a:latin typeface="+mj-lt"/>
              </a:rPr>
              <a:t>ritmični spremembi </a:t>
            </a:r>
            <a:r>
              <a:rPr lang="sl-SI" dirty="0" smtClean="0">
                <a:latin typeface="+mj-lt"/>
              </a:rPr>
              <a:t>zadnjega tona </a:t>
            </a:r>
            <a:r>
              <a:rPr lang="sl-SI" dirty="0">
                <a:latin typeface="+mj-lt"/>
              </a:rPr>
              <a:t>v ritmičnem </a:t>
            </a:r>
            <a:r>
              <a:rPr lang="sl-SI" dirty="0" smtClean="0">
                <a:latin typeface="+mj-lt"/>
              </a:rPr>
              <a:t>vzorcu </a:t>
            </a:r>
            <a:r>
              <a:rPr lang="sl-SI" dirty="0">
                <a:latin typeface="+mj-lt"/>
              </a:rPr>
              <a:t>so zaznali spremembo bitja </a:t>
            </a:r>
            <a:r>
              <a:rPr lang="sl-SI" dirty="0" smtClean="0">
                <a:latin typeface="+mj-lt"/>
              </a:rPr>
              <a:t>srca). </a:t>
            </a:r>
            <a:r>
              <a:rPr lang="sl-SI" dirty="0">
                <a:latin typeface="+mj-lt"/>
              </a:rPr>
              <a:t>Podobno sta ugotovila </a:t>
            </a:r>
            <a:r>
              <a:rPr lang="sl-SI" dirty="0" err="1">
                <a:latin typeface="+mj-lt"/>
              </a:rPr>
              <a:t>Kinney</a:t>
            </a:r>
            <a:r>
              <a:rPr lang="sl-SI" dirty="0">
                <a:latin typeface="+mj-lt"/>
              </a:rPr>
              <a:t> in </a:t>
            </a:r>
            <a:r>
              <a:rPr lang="sl-SI" dirty="0" err="1">
                <a:latin typeface="+mj-lt"/>
              </a:rPr>
              <a:t>Kagan</a:t>
            </a:r>
            <a:r>
              <a:rPr lang="sl-SI" dirty="0">
                <a:latin typeface="+mj-lt"/>
              </a:rPr>
              <a:t> (1976) pri </a:t>
            </a:r>
            <a:r>
              <a:rPr lang="sl-SI" dirty="0">
                <a:solidFill>
                  <a:srgbClr val="C00000"/>
                </a:solidFill>
                <a:latin typeface="+mj-lt"/>
              </a:rPr>
              <a:t>7 mesečnih otrocih</a:t>
            </a:r>
            <a:r>
              <a:rPr lang="sl-SI" dirty="0">
                <a:latin typeface="+mj-lt"/>
              </a:rPr>
              <a:t>. </a:t>
            </a:r>
            <a:endParaRPr lang="sl-SI" dirty="0" smtClean="0">
              <a:latin typeface="+mj-lt"/>
            </a:endParaRPr>
          </a:p>
          <a:p>
            <a:r>
              <a:rPr lang="sl-SI" dirty="0" smtClean="0">
                <a:solidFill>
                  <a:srgbClr val="C00000"/>
                </a:solidFill>
                <a:latin typeface="+mj-lt"/>
              </a:rPr>
              <a:t>Okoli </a:t>
            </a:r>
            <a:r>
              <a:rPr lang="sl-SI" dirty="0">
                <a:solidFill>
                  <a:srgbClr val="C00000"/>
                </a:solidFill>
                <a:latin typeface="+mj-lt"/>
              </a:rPr>
              <a:t>9. meseca </a:t>
            </a:r>
            <a:r>
              <a:rPr lang="sl-SI" dirty="0">
                <a:latin typeface="+mj-lt"/>
              </a:rPr>
              <a:t>naj bi dojenčki po </a:t>
            </a:r>
            <a:r>
              <a:rPr lang="sl-SI" dirty="0" err="1">
                <a:latin typeface="+mj-lt"/>
              </a:rPr>
              <a:t>Moogovem</a:t>
            </a:r>
            <a:r>
              <a:rPr lang="sl-SI" dirty="0">
                <a:latin typeface="+mj-lt"/>
              </a:rPr>
              <a:t> mnenju diferencirano reagirali na njim prijetno in neprijetno glasbo. V tem obdobju se pri otrocih pojavi </a:t>
            </a:r>
            <a:r>
              <a:rPr lang="sl-SI" b="1" u="sng" dirty="0">
                <a:solidFill>
                  <a:srgbClr val="C00000"/>
                </a:solidFill>
                <a:latin typeface="+mj-lt"/>
              </a:rPr>
              <a:t>vokalizacija</a:t>
            </a:r>
            <a:r>
              <a:rPr lang="sl-SI" dirty="0">
                <a:latin typeface="+mj-lt"/>
              </a:rPr>
              <a:t> ob glasbi in </a:t>
            </a:r>
            <a:r>
              <a:rPr lang="sl-SI" u="sng" dirty="0">
                <a:latin typeface="+mj-lt"/>
              </a:rPr>
              <a:t>glasbeno čebljanje</a:t>
            </a:r>
            <a:r>
              <a:rPr lang="sl-SI" dirty="0">
                <a:latin typeface="+mj-lt"/>
              </a:rPr>
              <a:t>. </a:t>
            </a:r>
            <a:r>
              <a:rPr lang="sl-SI" dirty="0" err="1">
                <a:latin typeface="+mj-lt"/>
              </a:rPr>
              <a:t>Moog</a:t>
            </a:r>
            <a:r>
              <a:rPr lang="sl-SI" dirty="0">
                <a:latin typeface="+mj-lt"/>
              </a:rPr>
              <a:t> razlikuje glasbeno in neglasbeno čebljanje. Neglasbeno se pojavi prej in je predhodnik govora. </a:t>
            </a:r>
            <a:r>
              <a:rPr lang="sl-SI" u="sng" dirty="0">
                <a:latin typeface="+mj-lt"/>
              </a:rPr>
              <a:t>Glasbeno čebljanje pa je specifična reakcija na glasbo, ki jo otrok sliši in zajema zvoke različnih višin, ki so grajeni samo na enem samoglasniku ali zlogu.</a:t>
            </a:r>
            <a:r>
              <a:rPr lang="sl-SI" dirty="0">
                <a:latin typeface="+mj-lt"/>
              </a:rPr>
              <a:t> Te "pesmi" ne sodijo v noben diatonični sistem, niso ritmično organizirane, pavze pa se pojavljajo zaradi potrebe po vdihu, ne pa potrebe po ritmični organizaciji. Čebljanje je izraz zadovoljstva, ki ga občutijo. Naraščanje vokalizacije v prvem letu starosti je zelo opazno. Pri 3 mesecih samo 5% otrok </a:t>
            </a:r>
            <a:r>
              <a:rPr lang="sl-SI" dirty="0" err="1">
                <a:latin typeface="+mj-lt"/>
              </a:rPr>
              <a:t>vokalizira</a:t>
            </a:r>
            <a:r>
              <a:rPr lang="sl-SI" dirty="0">
                <a:latin typeface="+mj-lt"/>
              </a:rPr>
              <a:t>, pri 6 mesecih 30%, pri 9 mesecih pa se vsi z vokalizacijo odzivajo na glasbo</a:t>
            </a:r>
            <a:r>
              <a:rPr lang="sl-SI" dirty="0" smtClean="0">
                <a:latin typeface="+mj-lt"/>
              </a:rPr>
              <a:t>.</a:t>
            </a:r>
            <a:endParaRPr lang="en-GB" dirty="0">
              <a:latin typeface="+mj-lt"/>
            </a:endParaRPr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7455990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20783" y="1236618"/>
            <a:ext cx="10515600" cy="4241074"/>
          </a:xfrm>
          <a:ln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r>
              <a:rPr lang="en-GB" dirty="0" err="1">
                <a:latin typeface="+mj-lt"/>
              </a:rPr>
              <a:t>Ritmičnega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vedenja</a:t>
            </a:r>
            <a:r>
              <a:rPr lang="en-GB" dirty="0">
                <a:latin typeface="+mj-lt"/>
              </a:rPr>
              <a:t> ne </a:t>
            </a:r>
            <a:r>
              <a:rPr lang="en-GB" dirty="0" err="1">
                <a:latin typeface="+mj-lt"/>
              </a:rPr>
              <a:t>zasledimo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pred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prvim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letom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starosti</a:t>
            </a:r>
            <a:r>
              <a:rPr lang="en-GB" dirty="0">
                <a:latin typeface="+mj-lt"/>
              </a:rPr>
              <a:t>. Da bi </a:t>
            </a:r>
            <a:r>
              <a:rPr lang="en-GB" dirty="0" err="1">
                <a:latin typeface="+mj-lt"/>
              </a:rPr>
              <a:t>lahko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neko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vedenje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opredelili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kot</a:t>
            </a:r>
            <a:r>
              <a:rPr lang="en-GB" dirty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ritmično</a:t>
            </a:r>
            <a:r>
              <a:rPr lang="sl-SI" dirty="0" smtClean="0">
                <a:latin typeface="+mj-lt"/>
              </a:rPr>
              <a:t>,</a:t>
            </a:r>
            <a:r>
              <a:rPr lang="en-GB" dirty="0" smtClean="0">
                <a:latin typeface="+mj-lt"/>
              </a:rPr>
              <a:t> </a:t>
            </a:r>
            <a:r>
              <a:rPr lang="en-GB" dirty="0">
                <a:latin typeface="+mj-lt"/>
              </a:rPr>
              <a:t>se mora </a:t>
            </a:r>
            <a:r>
              <a:rPr lang="en-GB" dirty="0" err="1">
                <a:latin typeface="+mj-lt"/>
              </a:rPr>
              <a:t>pojaviti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eno</a:t>
            </a:r>
            <a:r>
              <a:rPr lang="en-GB" dirty="0">
                <a:latin typeface="+mj-lt"/>
              </a:rPr>
              <a:t> od </a:t>
            </a:r>
            <a:r>
              <a:rPr lang="en-GB" dirty="0" err="1">
                <a:latin typeface="+mj-lt"/>
              </a:rPr>
              <a:t>naslednjih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vedenj</a:t>
            </a:r>
            <a:r>
              <a:rPr lang="en-GB" dirty="0">
                <a:latin typeface="+mj-lt"/>
              </a:rPr>
              <a:t> (Sloboda,1987): 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endParaRPr lang="en-GB" dirty="0">
              <a:latin typeface="+mj-lt"/>
            </a:endParaRPr>
          </a:p>
          <a:p>
            <a:pPr marL="457200" lvl="1" indent="0">
              <a:buNone/>
            </a:pPr>
            <a:r>
              <a:rPr lang="sl-SI" dirty="0" smtClean="0">
                <a:latin typeface="+mj-lt"/>
              </a:rPr>
              <a:t>- </a:t>
            </a:r>
            <a:r>
              <a:rPr lang="en-GB" dirty="0" smtClean="0">
                <a:latin typeface="+mj-lt"/>
              </a:rPr>
              <a:t>pod</a:t>
            </a:r>
            <a:r>
              <a:rPr lang="sl-SI" dirty="0" smtClean="0">
                <a:latin typeface="+mj-lt"/>
              </a:rPr>
              <a:t>d</a:t>
            </a:r>
            <a:r>
              <a:rPr lang="en-GB" dirty="0" err="1" smtClean="0">
                <a:latin typeface="+mj-lt"/>
              </a:rPr>
              <a:t>elitev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dobe</a:t>
            </a:r>
            <a:r>
              <a:rPr lang="sl-SI" dirty="0" smtClean="0">
                <a:latin typeface="+mj-lt"/>
              </a:rPr>
              <a:t>,</a:t>
            </a:r>
            <a:r>
              <a:rPr lang="en-GB" dirty="0" smtClean="0">
                <a:latin typeface="+mj-lt"/>
              </a:rPr>
              <a:t> </a:t>
            </a:r>
            <a:endParaRPr lang="sl-SI" dirty="0" smtClean="0">
              <a:latin typeface="+mj-lt"/>
            </a:endParaRPr>
          </a:p>
          <a:p>
            <a:pPr marL="457200" lvl="1" indent="0">
              <a:buNone/>
            </a:pPr>
            <a:r>
              <a:rPr lang="sl-SI" dirty="0" smtClean="0">
                <a:latin typeface="+mj-lt"/>
              </a:rPr>
              <a:t>- </a:t>
            </a:r>
            <a:r>
              <a:rPr lang="en-GB" dirty="0" err="1" smtClean="0">
                <a:latin typeface="+mj-lt"/>
              </a:rPr>
              <a:t>izpustitev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dobe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pri</a:t>
            </a:r>
            <a:r>
              <a:rPr lang="en-GB" dirty="0">
                <a:latin typeface="+mj-lt"/>
              </a:rPr>
              <a:t> </a:t>
            </a:r>
            <a:r>
              <a:rPr lang="en-GB" dirty="0" smtClean="0">
                <a:latin typeface="+mj-lt"/>
              </a:rPr>
              <a:t>č</a:t>
            </a:r>
            <a:r>
              <a:rPr lang="sl-SI" dirty="0" smtClean="0">
                <a:latin typeface="+mj-lt"/>
              </a:rPr>
              <a:t>e</a:t>
            </a:r>
            <a:r>
              <a:rPr lang="en-GB" dirty="0" err="1" smtClean="0">
                <a:latin typeface="+mj-lt"/>
              </a:rPr>
              <a:t>mer</a:t>
            </a:r>
            <a:r>
              <a:rPr lang="en-GB" dirty="0" smtClean="0">
                <a:latin typeface="+mj-lt"/>
              </a:rPr>
              <a:t> </a:t>
            </a:r>
            <a:r>
              <a:rPr lang="en-GB" dirty="0">
                <a:latin typeface="+mj-lt"/>
              </a:rPr>
              <a:t>se </a:t>
            </a:r>
            <a:r>
              <a:rPr lang="en-GB" dirty="0" err="1">
                <a:latin typeface="+mj-lt"/>
              </a:rPr>
              <a:t>po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pavzi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zopet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pravilno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vključijo</a:t>
            </a:r>
            <a:r>
              <a:rPr lang="en-GB" dirty="0">
                <a:latin typeface="+mj-lt"/>
              </a:rPr>
              <a:t> v </a:t>
            </a:r>
            <a:r>
              <a:rPr lang="en-GB" dirty="0" err="1">
                <a:latin typeface="+mj-lt"/>
              </a:rPr>
              <a:t>ritmični</a:t>
            </a:r>
            <a:r>
              <a:rPr lang="en-GB" dirty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tok</a:t>
            </a:r>
            <a:r>
              <a:rPr lang="sl-SI" dirty="0" smtClean="0">
                <a:latin typeface="+mj-lt"/>
              </a:rPr>
              <a:t>,</a:t>
            </a:r>
            <a:r>
              <a:rPr lang="en-GB" dirty="0" smtClean="0">
                <a:latin typeface="+mj-lt"/>
              </a:rPr>
              <a:t> </a:t>
            </a:r>
            <a:endParaRPr lang="sl-SI" dirty="0" smtClean="0">
              <a:latin typeface="+mj-lt"/>
            </a:endParaRPr>
          </a:p>
          <a:p>
            <a:pPr marL="457200" lvl="1" indent="0">
              <a:buNone/>
            </a:pPr>
            <a:r>
              <a:rPr lang="sl-SI" dirty="0" smtClean="0">
                <a:latin typeface="+mj-lt"/>
              </a:rPr>
              <a:t>- </a:t>
            </a:r>
            <a:r>
              <a:rPr lang="en-GB" dirty="0" err="1" smtClean="0">
                <a:latin typeface="+mj-lt"/>
              </a:rPr>
              <a:t>imitacija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danega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ritmičnega</a:t>
            </a:r>
            <a:r>
              <a:rPr lang="en-GB" dirty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vzorca</a:t>
            </a:r>
            <a:r>
              <a:rPr lang="sl-SI" dirty="0" smtClean="0">
                <a:latin typeface="+mj-lt"/>
              </a:rPr>
              <a:t>,</a:t>
            </a:r>
            <a:r>
              <a:rPr lang="en-GB" dirty="0" smtClean="0">
                <a:latin typeface="+mj-lt"/>
              </a:rPr>
              <a:t> </a:t>
            </a:r>
            <a:endParaRPr lang="sl-SI" dirty="0" smtClean="0">
              <a:latin typeface="+mj-lt"/>
            </a:endParaRPr>
          </a:p>
          <a:p>
            <a:pPr lvl="1">
              <a:buFontTx/>
              <a:buChar char="-"/>
            </a:pPr>
            <a:r>
              <a:rPr lang="en-GB" dirty="0" err="1" smtClean="0">
                <a:latin typeface="+mj-lt"/>
              </a:rPr>
              <a:t>ritmično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gibanje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ali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udarjanje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ob</a:t>
            </a:r>
            <a:r>
              <a:rPr lang="en-GB" dirty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glasbi</a:t>
            </a:r>
            <a:r>
              <a:rPr lang="sl-SI" dirty="0" smtClean="0">
                <a:latin typeface="+mj-lt"/>
              </a:rPr>
              <a:t>.</a:t>
            </a:r>
            <a:r>
              <a:rPr lang="en-GB" dirty="0" smtClean="0">
                <a:latin typeface="+mj-lt"/>
              </a:rPr>
              <a:t> </a:t>
            </a:r>
            <a:endParaRPr lang="sl-SI" dirty="0">
              <a:latin typeface="+mj-lt"/>
            </a:endParaRPr>
          </a:p>
          <a:p>
            <a:r>
              <a:rPr lang="en-GB" dirty="0" smtClean="0">
                <a:latin typeface="+mj-lt"/>
              </a:rPr>
              <a:t>Moog </a:t>
            </a:r>
            <a:r>
              <a:rPr lang="en-GB" dirty="0">
                <a:latin typeface="+mj-lt"/>
              </a:rPr>
              <a:t>je v </a:t>
            </a:r>
            <a:r>
              <a:rPr lang="en-GB" dirty="0" err="1">
                <a:latin typeface="+mj-lt"/>
              </a:rPr>
              <a:t>že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prej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omenjeni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raziskavi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ugotovil</a:t>
            </a:r>
            <a:r>
              <a:rPr lang="en-GB" dirty="0">
                <a:latin typeface="+mj-lt"/>
              </a:rPr>
              <a:t>, da so se </a:t>
            </a:r>
            <a:r>
              <a:rPr lang="en-GB" dirty="0" err="1">
                <a:latin typeface="+mj-lt"/>
              </a:rPr>
              <a:t>otroci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odzivali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glasbo</a:t>
            </a:r>
            <a:r>
              <a:rPr lang="en-GB" dirty="0">
                <a:latin typeface="+mj-lt"/>
              </a:rPr>
              <a:t> z </a:t>
            </a:r>
            <a:r>
              <a:rPr lang="en-GB" dirty="0" err="1" smtClean="0">
                <a:latin typeface="+mj-lt"/>
              </a:rPr>
              <a:t>gibanjem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že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pred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prvim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letom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starosti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Seveda</a:t>
            </a:r>
            <a:r>
              <a:rPr lang="en-GB" dirty="0">
                <a:latin typeface="+mj-lt"/>
              </a:rPr>
              <a:t> pa ta </a:t>
            </a:r>
            <a:r>
              <a:rPr lang="en-GB" dirty="0" err="1">
                <a:latin typeface="+mj-lt"/>
              </a:rPr>
              <a:t>odzivanja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niso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bila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ritmično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koordinirana</a:t>
            </a:r>
            <a:r>
              <a:rPr lang="en-GB" dirty="0">
                <a:latin typeface="+mj-lt"/>
              </a:rPr>
              <a:t> z </a:t>
            </a:r>
            <a:r>
              <a:rPr lang="en-GB" dirty="0" err="1">
                <a:latin typeface="+mj-lt"/>
              </a:rPr>
              <a:t>glasbo</a:t>
            </a:r>
            <a:r>
              <a:rPr lang="en-GB" dirty="0"/>
              <a:t>.  </a:t>
            </a:r>
            <a:endParaRPr lang="sl-SI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1325600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51113" y="1045030"/>
            <a:ext cx="10515600" cy="4537166"/>
          </a:xfrm>
          <a:ln>
            <a:solidFill>
              <a:srgbClr val="C00000"/>
            </a:solidFill>
          </a:ln>
        </p:spPr>
        <p:txBody>
          <a:bodyPr/>
          <a:lstStyle/>
          <a:p>
            <a:r>
              <a:rPr lang="sl-SI" dirty="0">
                <a:solidFill>
                  <a:srgbClr val="C00000"/>
                </a:solidFill>
                <a:latin typeface="+mj-lt"/>
              </a:rPr>
              <a:t>V 2. letu </a:t>
            </a:r>
            <a:r>
              <a:rPr lang="sl-SI" dirty="0">
                <a:latin typeface="+mj-lt"/>
              </a:rPr>
              <a:t>starosti se poveča število in kvaliteta reakcij na glasbo. Večja je </a:t>
            </a:r>
            <a:r>
              <a:rPr lang="sl-SI" u="sng" dirty="0">
                <a:latin typeface="+mj-lt"/>
              </a:rPr>
              <a:t>koordinacija gibov z glasbo</a:t>
            </a:r>
            <a:r>
              <a:rPr lang="sl-SI" dirty="0">
                <a:latin typeface="+mj-lt"/>
              </a:rPr>
              <a:t>. </a:t>
            </a:r>
            <a:r>
              <a:rPr lang="sl-SI" dirty="0" err="1">
                <a:latin typeface="+mj-lt"/>
              </a:rPr>
              <a:t>Moog</a:t>
            </a:r>
            <a:r>
              <a:rPr lang="sl-SI" dirty="0">
                <a:latin typeface="+mj-lt"/>
              </a:rPr>
              <a:t> (</a:t>
            </a:r>
            <a:r>
              <a:rPr lang="sl-SI" dirty="0" err="1">
                <a:latin typeface="+mj-lt"/>
              </a:rPr>
              <a:t>Hargreaves</a:t>
            </a:r>
            <a:r>
              <a:rPr lang="sl-SI" dirty="0">
                <a:latin typeface="+mj-lt"/>
              </a:rPr>
              <a:t>, 1986) je ugotovil da se je prib. 1/10 otrok med 18. in 24. mesecem sposobna krajši čas ritmično gibati ob glasbi. Pojavljati se pričnejo </a:t>
            </a:r>
            <a:r>
              <a:rPr lang="sl-SI" u="sng" dirty="0">
                <a:latin typeface="+mj-lt"/>
              </a:rPr>
              <a:t>spontane pesmi</a:t>
            </a:r>
            <a:r>
              <a:rPr lang="sl-SI" dirty="0">
                <a:latin typeface="+mj-lt"/>
              </a:rPr>
              <a:t>, ki so atonalne in ritmično neorganizirane. Pavze se pojavijo tam, kjer otrok čuti potrebo po vdihu. Melodije so sestavljene iz krajših ponavljajočih sekvenc, prehodi iz tona na ton pa so na začetku v obliki </a:t>
            </a:r>
            <a:r>
              <a:rPr lang="sl-SI" dirty="0" err="1">
                <a:latin typeface="+mj-lt"/>
              </a:rPr>
              <a:t>glisandov</a:t>
            </a:r>
            <a:r>
              <a:rPr lang="sl-SI" dirty="0">
                <a:latin typeface="+mj-lt"/>
              </a:rPr>
              <a:t>. Intervali med toni so v večini sekunde in male terce. </a:t>
            </a:r>
            <a:r>
              <a:rPr lang="sl-SI" dirty="0" err="1">
                <a:latin typeface="+mj-lt"/>
              </a:rPr>
              <a:t>Mc</a:t>
            </a:r>
            <a:r>
              <a:rPr lang="sl-SI" dirty="0">
                <a:latin typeface="+mj-lt"/>
              </a:rPr>
              <a:t> </a:t>
            </a:r>
            <a:r>
              <a:rPr lang="sl-SI" dirty="0" err="1">
                <a:latin typeface="+mj-lt"/>
              </a:rPr>
              <a:t>Kernon</a:t>
            </a:r>
            <a:r>
              <a:rPr lang="sl-SI" dirty="0">
                <a:latin typeface="+mj-lt"/>
              </a:rPr>
              <a:t> (</a:t>
            </a:r>
            <a:r>
              <a:rPr lang="sl-SI" dirty="0" err="1">
                <a:latin typeface="+mj-lt"/>
              </a:rPr>
              <a:t>Hargreaves</a:t>
            </a:r>
            <a:r>
              <a:rPr lang="sl-SI" dirty="0">
                <a:latin typeface="+mj-lt"/>
              </a:rPr>
              <a:t>, 1986) je v svoji raziskavi, v katero je vključil otroke med 17.in 23. mesecem starosti, ugotovil, da je v njihovih spontanih pesmih 43% sekund. </a:t>
            </a:r>
            <a:endParaRPr lang="en-GB" dirty="0">
              <a:latin typeface="+mj-lt"/>
            </a:endParaRPr>
          </a:p>
          <a:p>
            <a:endParaRPr lang="en-GB" dirty="0"/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6947255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77240" y="1733005"/>
            <a:ext cx="10515600" cy="2934789"/>
          </a:xfrm>
          <a:ln>
            <a:solidFill>
              <a:srgbClr val="C00000"/>
            </a:solidFill>
          </a:ln>
        </p:spPr>
        <p:txBody>
          <a:bodyPr/>
          <a:lstStyle/>
          <a:p>
            <a:r>
              <a:rPr lang="sl-SI" dirty="0">
                <a:solidFill>
                  <a:srgbClr val="C00000"/>
                </a:solidFill>
                <a:latin typeface="+mj-lt"/>
              </a:rPr>
              <a:t>V 2. </a:t>
            </a:r>
            <a:r>
              <a:rPr lang="sl-SI" dirty="0" smtClean="0">
                <a:solidFill>
                  <a:srgbClr val="C00000"/>
                </a:solidFill>
                <a:latin typeface="+mj-lt"/>
              </a:rPr>
              <a:t>letu starosti </a:t>
            </a:r>
            <a:r>
              <a:rPr lang="sl-SI" dirty="0" smtClean="0">
                <a:latin typeface="+mj-lt"/>
              </a:rPr>
              <a:t>pričnejo </a:t>
            </a:r>
            <a:r>
              <a:rPr lang="sl-SI" dirty="0">
                <a:latin typeface="+mj-lt"/>
              </a:rPr>
              <a:t>otroci tudi že </a:t>
            </a:r>
            <a:r>
              <a:rPr lang="sl-SI" dirty="0">
                <a:solidFill>
                  <a:srgbClr val="C00000"/>
                </a:solidFill>
                <a:latin typeface="+mj-lt"/>
              </a:rPr>
              <a:t>imitirati pesmi</a:t>
            </a:r>
            <a:r>
              <a:rPr lang="sl-SI" dirty="0">
                <a:latin typeface="+mj-lt"/>
              </a:rPr>
              <a:t>. Prve imitacije niso reprodukcija besed, ritma </a:t>
            </a:r>
            <a:r>
              <a:rPr lang="sl-SI" dirty="0" smtClean="0">
                <a:latin typeface="+mj-lt"/>
              </a:rPr>
              <a:t>ali </a:t>
            </a:r>
            <a:r>
              <a:rPr lang="sl-SI" dirty="0">
                <a:latin typeface="+mj-lt"/>
              </a:rPr>
              <a:t>melodije, temveč</a:t>
            </a:r>
            <a:r>
              <a:rPr lang="sl-SI" u="sng" dirty="0">
                <a:latin typeface="+mj-lt"/>
              </a:rPr>
              <a:t> teksta</a:t>
            </a:r>
            <a:r>
              <a:rPr lang="sl-SI" dirty="0">
                <a:latin typeface="+mj-lt"/>
              </a:rPr>
              <a:t>, ki naredi na otroke največji vtis. Šele kasneje imitira melodijo, lahko bi rekli okvir melodije, ne uspejo pa pravilno ponoviti intervalov znotraj nje. Le-ti so praviloma manjši od dejanskih. Gardner in </a:t>
            </a:r>
            <a:r>
              <a:rPr lang="sl-SI" dirty="0" err="1">
                <a:latin typeface="+mj-lt"/>
              </a:rPr>
              <a:t>Moog</a:t>
            </a:r>
            <a:r>
              <a:rPr lang="sl-SI" dirty="0">
                <a:latin typeface="+mj-lt"/>
              </a:rPr>
              <a:t> (</a:t>
            </a:r>
            <a:r>
              <a:rPr lang="sl-SI" dirty="0" err="1">
                <a:latin typeface="+mj-lt"/>
              </a:rPr>
              <a:t>Sloboda</a:t>
            </a:r>
            <a:r>
              <a:rPr lang="sl-SI" dirty="0">
                <a:latin typeface="+mj-lt"/>
              </a:rPr>
              <a:t>, 1987) poročata, da otroci imitirajo eno ali dve besedi iz zapete pesmi, nato pa to večkrat ponavljajo.   </a:t>
            </a:r>
            <a:endParaRPr lang="en-GB" dirty="0">
              <a:latin typeface="+mj-lt"/>
            </a:endParaRPr>
          </a:p>
          <a:p>
            <a:endParaRPr lang="en-GB" dirty="0"/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953550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42406" y="1259568"/>
            <a:ext cx="10515600" cy="4351338"/>
          </a:xfrm>
          <a:ln>
            <a:solidFill>
              <a:srgbClr val="C00000"/>
            </a:solidFill>
          </a:ln>
        </p:spPr>
        <p:txBody>
          <a:bodyPr/>
          <a:lstStyle/>
          <a:p>
            <a:r>
              <a:rPr lang="en-GB" dirty="0" err="1">
                <a:solidFill>
                  <a:srgbClr val="C00000"/>
                </a:solidFill>
                <a:latin typeface="+mj-lt"/>
              </a:rPr>
              <a:t>Za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 3-letne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otroke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>
                <a:latin typeface="+mj-lt"/>
              </a:rPr>
              <a:t>je </a:t>
            </a:r>
            <a:r>
              <a:rPr lang="en-GB" dirty="0" err="1">
                <a:latin typeface="+mj-lt"/>
              </a:rPr>
              <a:t>značilno</a:t>
            </a:r>
            <a:r>
              <a:rPr lang="en-GB" dirty="0">
                <a:latin typeface="+mj-lt"/>
              </a:rPr>
              <a:t>, da </a:t>
            </a:r>
            <a:r>
              <a:rPr lang="en-GB" dirty="0" err="1">
                <a:latin typeface="+mj-lt"/>
              </a:rPr>
              <a:t>lahko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že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zelo</a:t>
            </a:r>
            <a:r>
              <a:rPr lang="en-GB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zbrano</a:t>
            </a:r>
            <a:r>
              <a:rPr lang="en-GB" u="sng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poslušajo</a:t>
            </a:r>
            <a:r>
              <a:rPr lang="en-GB" u="sng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glasbo</a:t>
            </a:r>
            <a:r>
              <a:rPr lang="en-GB" dirty="0">
                <a:latin typeface="+mj-lt"/>
              </a:rPr>
              <a:t>. </a:t>
            </a:r>
            <a:r>
              <a:rPr lang="en-GB" dirty="0" err="1" smtClean="0">
                <a:latin typeface="+mj-lt"/>
              </a:rPr>
              <a:t>Vse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večja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postaja</a:t>
            </a:r>
            <a:r>
              <a:rPr lang="en-GB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usklajenost</a:t>
            </a:r>
            <a:r>
              <a:rPr lang="en-GB" u="sng" dirty="0">
                <a:latin typeface="+mj-lt"/>
              </a:rPr>
              <a:t> med </a:t>
            </a:r>
            <a:r>
              <a:rPr lang="en-GB" u="sng" dirty="0" err="1">
                <a:latin typeface="+mj-lt"/>
              </a:rPr>
              <a:t>gibi</a:t>
            </a:r>
            <a:r>
              <a:rPr lang="en-GB" u="sng" dirty="0">
                <a:latin typeface="+mj-lt"/>
              </a:rPr>
              <a:t> in </a:t>
            </a:r>
            <a:r>
              <a:rPr lang="en-GB" u="sng" dirty="0" err="1">
                <a:latin typeface="+mj-lt"/>
              </a:rPr>
              <a:t>glasbo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Poveča</a:t>
            </a:r>
            <a:r>
              <a:rPr lang="en-GB" dirty="0">
                <a:latin typeface="+mj-lt"/>
              </a:rPr>
              <a:t> se </a:t>
            </a:r>
            <a:r>
              <a:rPr lang="en-GB" dirty="0" err="1">
                <a:latin typeface="+mj-lt"/>
              </a:rPr>
              <a:t>število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spontanih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pesmi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Napredek</a:t>
            </a:r>
            <a:r>
              <a:rPr lang="en-GB" dirty="0">
                <a:latin typeface="+mj-lt"/>
              </a:rPr>
              <a:t> je </a:t>
            </a:r>
            <a:r>
              <a:rPr lang="en-GB" dirty="0" err="1">
                <a:latin typeface="+mj-lt"/>
              </a:rPr>
              <a:t>opazen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tudi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področju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standardnih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ali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imitacijskih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pesmi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Melodija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postaja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vse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bolj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podobna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pravi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melodiji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prav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tako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tudi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ritmična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struktura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pesmi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Radoševa</a:t>
            </a:r>
            <a:r>
              <a:rPr lang="en-GB" dirty="0">
                <a:latin typeface="+mj-lt"/>
              </a:rPr>
              <a:t> (1983) </a:t>
            </a:r>
            <a:r>
              <a:rPr lang="en-GB" dirty="0" err="1">
                <a:latin typeface="+mj-lt"/>
              </a:rPr>
              <a:t>navaja</a:t>
            </a:r>
            <a:r>
              <a:rPr lang="en-GB" dirty="0">
                <a:latin typeface="+mj-lt"/>
              </a:rPr>
              <a:t>, da se med 3. in 4. </a:t>
            </a:r>
            <a:r>
              <a:rPr lang="en-GB" dirty="0" err="1">
                <a:latin typeface="+mj-lt"/>
              </a:rPr>
              <a:t>letom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pojavi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t.i</a:t>
            </a:r>
            <a:r>
              <a:rPr lang="en-GB" dirty="0">
                <a:latin typeface="+mj-lt"/>
              </a:rPr>
              <a:t>. </a:t>
            </a:r>
            <a:r>
              <a:rPr lang="en-GB" b="1" u="sng" dirty="0" err="1">
                <a:solidFill>
                  <a:srgbClr val="C00000"/>
                </a:solidFill>
                <a:latin typeface="+mj-lt"/>
              </a:rPr>
              <a:t>imaginativna</a:t>
            </a:r>
            <a:r>
              <a:rPr lang="en-GB" b="1" u="sng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b="1" u="sng" dirty="0" err="1">
                <a:solidFill>
                  <a:srgbClr val="C00000"/>
                </a:solidFill>
                <a:latin typeface="+mj-lt"/>
              </a:rPr>
              <a:t>pesem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ko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otrok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iz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več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poznanih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pesmi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sestavi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neko</a:t>
            </a:r>
            <a:r>
              <a:rPr lang="en-GB" dirty="0">
                <a:latin typeface="+mj-lt"/>
              </a:rPr>
              <a:t> novo. </a:t>
            </a:r>
            <a:r>
              <a:rPr lang="en-GB" dirty="0" err="1">
                <a:latin typeface="+mj-lt"/>
              </a:rPr>
              <a:t>Iz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različnih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pesmi</a:t>
            </a:r>
            <a:r>
              <a:rPr lang="en-GB" dirty="0">
                <a:latin typeface="+mj-lt"/>
              </a:rPr>
              <a:t> "</a:t>
            </a:r>
            <a:r>
              <a:rPr lang="en-GB" dirty="0" err="1">
                <a:latin typeface="+mj-lt"/>
              </a:rPr>
              <a:t>pobere</a:t>
            </a:r>
            <a:r>
              <a:rPr lang="en-GB" dirty="0">
                <a:latin typeface="+mj-lt"/>
              </a:rPr>
              <a:t>" </a:t>
            </a:r>
            <a:r>
              <a:rPr lang="en-GB" dirty="0" err="1">
                <a:latin typeface="+mj-lt"/>
              </a:rPr>
              <a:t>besede</a:t>
            </a:r>
            <a:r>
              <a:rPr lang="en-GB" dirty="0">
                <a:latin typeface="+mj-lt"/>
              </a:rPr>
              <a:t>, dele </a:t>
            </a:r>
            <a:r>
              <a:rPr lang="en-GB" dirty="0" err="1">
                <a:latin typeface="+mj-lt"/>
              </a:rPr>
              <a:t>melodij</a:t>
            </a:r>
            <a:r>
              <a:rPr lang="en-GB" dirty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ritm</a:t>
            </a:r>
            <a:r>
              <a:rPr lang="sl-SI" dirty="0" err="1" smtClean="0">
                <a:latin typeface="+mj-lt"/>
              </a:rPr>
              <a:t>ičnih</a:t>
            </a:r>
            <a:r>
              <a:rPr lang="sl-SI" dirty="0" smtClean="0">
                <a:latin typeface="+mj-lt"/>
              </a:rPr>
              <a:t> motivov</a:t>
            </a:r>
            <a:r>
              <a:rPr lang="en-GB" dirty="0" smtClean="0">
                <a:latin typeface="+mj-lt"/>
              </a:rPr>
              <a:t> </a:t>
            </a:r>
            <a:r>
              <a:rPr lang="en-GB" dirty="0">
                <a:latin typeface="+mj-lt"/>
              </a:rPr>
              <a:t>in </a:t>
            </a:r>
            <a:r>
              <a:rPr lang="en-GB" dirty="0" err="1">
                <a:latin typeface="+mj-lt"/>
              </a:rPr>
              <a:t>jih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svoje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preoblikuje</a:t>
            </a:r>
            <a:r>
              <a:rPr lang="en-GB" dirty="0">
                <a:latin typeface="+mj-lt"/>
              </a:rPr>
              <a:t> in </a:t>
            </a:r>
            <a:r>
              <a:rPr lang="en-GB" dirty="0" err="1">
                <a:latin typeface="+mj-lt"/>
              </a:rPr>
              <a:t>sestavi</a:t>
            </a:r>
            <a:r>
              <a:rPr lang="en-GB" dirty="0">
                <a:latin typeface="+mj-lt"/>
              </a:rPr>
              <a:t>. V </a:t>
            </a:r>
            <a:r>
              <a:rPr lang="en-GB" dirty="0" err="1">
                <a:latin typeface="+mj-lt"/>
              </a:rPr>
              <a:t>Moogovi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raziskavi</a:t>
            </a:r>
            <a:r>
              <a:rPr lang="en-GB" dirty="0">
                <a:latin typeface="+mj-lt"/>
              </a:rPr>
              <a:t> je 30% </a:t>
            </a:r>
            <a:r>
              <a:rPr lang="en-GB" dirty="0" err="1" smtClean="0">
                <a:latin typeface="+mj-lt"/>
              </a:rPr>
              <a:t>triletnikov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sestavljalo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takšne</a:t>
            </a:r>
            <a:r>
              <a:rPr lang="en-GB" dirty="0">
                <a:latin typeface="+mj-lt"/>
              </a:rPr>
              <a:t> "pot-</a:t>
            </a:r>
            <a:r>
              <a:rPr lang="en-GB" dirty="0" err="1">
                <a:latin typeface="+mj-lt"/>
              </a:rPr>
              <a:t>pourris</a:t>
            </a:r>
            <a:r>
              <a:rPr lang="en-GB" dirty="0">
                <a:latin typeface="+mj-lt"/>
              </a:rPr>
              <a:t>-je</a:t>
            </a:r>
            <a:r>
              <a:rPr lang="en-GB" dirty="0" smtClean="0">
                <a:latin typeface="+mj-lt"/>
              </a:rPr>
              <a:t>".</a:t>
            </a:r>
            <a:r>
              <a:rPr lang="sl-SI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Pogosto</a:t>
            </a:r>
            <a:r>
              <a:rPr lang="en-GB" dirty="0" smtClean="0">
                <a:latin typeface="+mj-lt"/>
              </a:rPr>
              <a:t> </a:t>
            </a:r>
            <a:r>
              <a:rPr lang="en-GB" dirty="0">
                <a:latin typeface="+mj-lt"/>
              </a:rPr>
              <a:t>je v tem </a:t>
            </a:r>
            <a:r>
              <a:rPr lang="en-GB" dirty="0" err="1">
                <a:latin typeface="+mj-lt"/>
              </a:rPr>
              <a:t>obdobju</a:t>
            </a:r>
            <a:r>
              <a:rPr lang="en-GB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pesem</a:t>
            </a:r>
            <a:r>
              <a:rPr lang="en-GB" u="sng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vključena</a:t>
            </a:r>
            <a:r>
              <a:rPr lang="en-GB" u="sng" dirty="0">
                <a:latin typeface="+mj-lt"/>
              </a:rPr>
              <a:t> v </a:t>
            </a:r>
            <a:r>
              <a:rPr lang="en-GB" u="sng" dirty="0" err="1">
                <a:latin typeface="+mj-lt"/>
              </a:rPr>
              <a:t>otrokovo</a:t>
            </a:r>
            <a:r>
              <a:rPr lang="en-GB" u="sng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igro</a:t>
            </a:r>
            <a:r>
              <a:rPr lang="en-GB" dirty="0">
                <a:latin typeface="+mj-lt"/>
              </a:rPr>
              <a:t>. </a:t>
            </a:r>
          </a:p>
          <a:p>
            <a:endParaRPr lang="en-GB" dirty="0"/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0618757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94657" y="1216025"/>
            <a:ext cx="10515600" cy="4351338"/>
          </a:xfrm>
          <a:ln>
            <a:solidFill>
              <a:srgbClr val="C00000"/>
            </a:solidFill>
          </a:ln>
        </p:spPr>
        <p:txBody>
          <a:bodyPr/>
          <a:lstStyle/>
          <a:p>
            <a:r>
              <a:rPr lang="en-GB" dirty="0">
                <a:solidFill>
                  <a:srgbClr val="C00000"/>
                </a:solidFill>
                <a:latin typeface="+mj-lt"/>
              </a:rPr>
              <a:t>V 5. in 6.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letu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>
                <a:latin typeface="+mj-lt"/>
              </a:rPr>
              <a:t>starosti</a:t>
            </a:r>
            <a:r>
              <a:rPr lang="en-GB" dirty="0">
                <a:latin typeface="+mj-lt"/>
              </a:rPr>
              <a:t> je </a:t>
            </a:r>
            <a:r>
              <a:rPr lang="en-GB" dirty="0" err="1">
                <a:latin typeface="+mj-lt"/>
              </a:rPr>
              <a:t>viden</a:t>
            </a:r>
            <a:r>
              <a:rPr lang="en-GB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napredek</a:t>
            </a:r>
            <a:r>
              <a:rPr lang="en-GB" u="sng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na</a:t>
            </a:r>
            <a:r>
              <a:rPr lang="en-GB" u="sng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področju</a:t>
            </a:r>
            <a:r>
              <a:rPr lang="en-GB" u="sng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ohranjanja</a:t>
            </a:r>
            <a:r>
              <a:rPr lang="en-GB" u="sng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ritma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tako</a:t>
            </a:r>
            <a:r>
              <a:rPr lang="en-GB" dirty="0">
                <a:latin typeface="+mj-lt"/>
              </a:rPr>
              <a:t> v </a:t>
            </a:r>
            <a:r>
              <a:rPr lang="en-GB" dirty="0" err="1">
                <a:latin typeface="+mj-lt"/>
              </a:rPr>
              <a:t>hoji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kot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ploskanju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Malo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otrok</a:t>
            </a:r>
            <a:r>
              <a:rPr lang="en-GB" dirty="0">
                <a:latin typeface="+mj-lt"/>
              </a:rPr>
              <a:t> pa je </a:t>
            </a:r>
            <a:r>
              <a:rPr lang="en-GB" dirty="0" err="1">
                <a:latin typeface="+mj-lt"/>
              </a:rPr>
              <a:t>sposobnih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prilagoditi</a:t>
            </a:r>
            <a:r>
              <a:rPr lang="en-GB" dirty="0">
                <a:latin typeface="+mj-lt"/>
              </a:rPr>
              <a:t> gibe </a:t>
            </a:r>
            <a:r>
              <a:rPr lang="en-GB" dirty="0" err="1">
                <a:latin typeface="+mj-lt"/>
              </a:rPr>
              <a:t>spremembam</a:t>
            </a:r>
            <a:r>
              <a:rPr lang="en-GB" dirty="0">
                <a:latin typeface="+mj-lt"/>
              </a:rPr>
              <a:t> v </a:t>
            </a:r>
            <a:r>
              <a:rPr lang="en-GB" dirty="0" err="1">
                <a:latin typeface="+mj-lt"/>
              </a:rPr>
              <a:t>ritmu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Prav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tako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še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niso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sposobni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pravilno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interpretirati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vseh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intervalov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znotraj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melodije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Redkeje</a:t>
            </a:r>
            <a:r>
              <a:rPr lang="en-GB" dirty="0">
                <a:latin typeface="+mj-lt"/>
              </a:rPr>
              <a:t> se </a:t>
            </a:r>
            <a:r>
              <a:rPr lang="en-GB" dirty="0" err="1">
                <a:latin typeface="+mj-lt"/>
              </a:rPr>
              <a:t>pojavljajo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napake</a:t>
            </a:r>
            <a:r>
              <a:rPr lang="en-GB" dirty="0">
                <a:latin typeface="+mj-lt"/>
              </a:rPr>
              <a:t> v </a:t>
            </a:r>
            <a:r>
              <a:rPr lang="en-GB" dirty="0" err="1">
                <a:latin typeface="+mj-lt"/>
              </a:rPr>
              <a:t>ritmu</a:t>
            </a:r>
            <a:r>
              <a:rPr lang="en-GB" dirty="0">
                <a:latin typeface="+mj-lt"/>
              </a:rPr>
              <a:t>. V tem </a:t>
            </a:r>
            <a:r>
              <a:rPr lang="en-GB" dirty="0" err="1">
                <a:latin typeface="+mj-lt"/>
              </a:rPr>
              <a:t>obdobju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postajajo</a:t>
            </a:r>
            <a:r>
              <a:rPr lang="en-GB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uspešnejši</a:t>
            </a:r>
            <a:r>
              <a:rPr lang="en-GB" u="sng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na</a:t>
            </a:r>
            <a:r>
              <a:rPr lang="en-GB" u="sng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tonalnih</a:t>
            </a:r>
            <a:r>
              <a:rPr lang="en-GB" u="sng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kot</a:t>
            </a:r>
            <a:r>
              <a:rPr lang="en-GB" u="sng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atonalnih</a:t>
            </a:r>
            <a:r>
              <a:rPr lang="en-GB" u="sng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nalogah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Zenatti</a:t>
            </a:r>
            <a:r>
              <a:rPr lang="en-GB" dirty="0">
                <a:latin typeface="+mj-lt"/>
              </a:rPr>
              <a:t> (Hargreaves, 1986) je </a:t>
            </a:r>
            <a:r>
              <a:rPr lang="en-GB" dirty="0" err="1">
                <a:latin typeface="+mj-lt"/>
              </a:rPr>
              <a:t>prezentiral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otrokom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kratke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melodije</a:t>
            </a:r>
            <a:r>
              <a:rPr lang="en-GB" dirty="0">
                <a:latin typeface="+mj-lt"/>
              </a:rPr>
              <a:t> (</a:t>
            </a:r>
            <a:r>
              <a:rPr lang="en-GB" dirty="0" err="1">
                <a:latin typeface="+mj-lt"/>
              </a:rPr>
              <a:t>trije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toni</a:t>
            </a:r>
            <a:r>
              <a:rPr lang="en-GB" dirty="0">
                <a:latin typeface="+mj-lt"/>
              </a:rPr>
              <a:t>). V </a:t>
            </a:r>
            <a:r>
              <a:rPr lang="en-GB" dirty="0" err="1">
                <a:latin typeface="+mj-lt"/>
              </a:rPr>
              <a:t>drugi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melodiji</a:t>
            </a:r>
            <a:r>
              <a:rPr lang="en-GB" dirty="0">
                <a:latin typeface="+mj-lt"/>
              </a:rPr>
              <a:t> je </a:t>
            </a:r>
            <a:r>
              <a:rPr lang="en-GB" dirty="0" err="1">
                <a:latin typeface="+mj-lt"/>
              </a:rPr>
              <a:t>bil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en</a:t>
            </a:r>
            <a:r>
              <a:rPr lang="en-GB" dirty="0">
                <a:latin typeface="+mj-lt"/>
              </a:rPr>
              <a:t> ton </a:t>
            </a:r>
            <a:r>
              <a:rPr lang="en-GB" dirty="0" err="1">
                <a:latin typeface="+mj-lt"/>
              </a:rPr>
              <a:t>spremenjen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Nekatere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melodije</a:t>
            </a:r>
            <a:r>
              <a:rPr lang="en-GB" dirty="0">
                <a:latin typeface="+mj-lt"/>
              </a:rPr>
              <a:t> so bile </a:t>
            </a:r>
            <a:r>
              <a:rPr lang="en-GB" dirty="0" err="1">
                <a:latin typeface="+mj-lt"/>
              </a:rPr>
              <a:t>tonalne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druge</a:t>
            </a:r>
            <a:r>
              <a:rPr lang="en-GB" dirty="0">
                <a:latin typeface="+mj-lt"/>
              </a:rPr>
              <a:t> pa </a:t>
            </a:r>
            <a:r>
              <a:rPr lang="en-GB" dirty="0" err="1">
                <a:latin typeface="+mj-lt"/>
              </a:rPr>
              <a:t>atonalne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Naloga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otrok</a:t>
            </a:r>
            <a:r>
              <a:rPr lang="en-GB" dirty="0">
                <a:latin typeface="+mj-lt"/>
              </a:rPr>
              <a:t> je </a:t>
            </a:r>
            <a:r>
              <a:rPr lang="en-GB" dirty="0" err="1">
                <a:latin typeface="+mj-lt"/>
              </a:rPr>
              <a:t>bila</a:t>
            </a:r>
            <a:r>
              <a:rPr lang="en-GB" dirty="0">
                <a:latin typeface="+mj-lt"/>
              </a:rPr>
              <a:t>, da </a:t>
            </a:r>
            <a:r>
              <a:rPr lang="en-GB" dirty="0" err="1">
                <a:latin typeface="+mj-lt"/>
              </a:rPr>
              <a:t>ugotovijo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kateri</a:t>
            </a:r>
            <a:r>
              <a:rPr lang="en-GB" dirty="0">
                <a:latin typeface="+mj-lt"/>
              </a:rPr>
              <a:t> ton je </a:t>
            </a:r>
            <a:r>
              <a:rPr lang="en-GB" dirty="0" err="1">
                <a:latin typeface="+mj-lt"/>
              </a:rPr>
              <a:t>bil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spremenjen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Petletniki</a:t>
            </a:r>
            <a:r>
              <a:rPr lang="en-GB" dirty="0">
                <a:latin typeface="+mj-lt"/>
              </a:rPr>
              <a:t> so </a:t>
            </a:r>
            <a:r>
              <a:rPr lang="en-GB" dirty="0" err="1">
                <a:latin typeface="+mj-lt"/>
              </a:rPr>
              <a:t>bili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enako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uspešni</a:t>
            </a:r>
            <a:r>
              <a:rPr lang="en-GB" dirty="0">
                <a:latin typeface="+mj-lt"/>
              </a:rPr>
              <a:t> oz. </a:t>
            </a:r>
            <a:r>
              <a:rPr lang="en-GB" dirty="0" err="1">
                <a:latin typeface="+mj-lt"/>
              </a:rPr>
              <a:t>neuspešni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tonalnih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kot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atonalnih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nalogah</a:t>
            </a:r>
            <a:r>
              <a:rPr lang="en-GB" dirty="0">
                <a:latin typeface="+mj-lt"/>
              </a:rPr>
              <a:t>. </a:t>
            </a:r>
          </a:p>
          <a:p>
            <a:endParaRPr lang="en-GB" dirty="0"/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1986774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687976"/>
            <a:ext cx="10515600" cy="5442858"/>
          </a:xfrm>
          <a:ln>
            <a:solidFill>
              <a:srgbClr val="C00000"/>
            </a:solidFill>
          </a:ln>
        </p:spPr>
        <p:txBody>
          <a:bodyPr/>
          <a:lstStyle/>
          <a:p>
            <a:r>
              <a:rPr lang="en-GB" dirty="0">
                <a:solidFill>
                  <a:srgbClr val="C00000"/>
                </a:solidFill>
                <a:latin typeface="+mj-lt"/>
              </a:rPr>
              <a:t>6-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ali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 7-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letni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otroci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>
                <a:latin typeface="+mj-lt"/>
              </a:rPr>
              <a:t>pa so </a:t>
            </a:r>
            <a:r>
              <a:rPr lang="en-GB" dirty="0" smtClean="0">
                <a:latin typeface="+mj-lt"/>
              </a:rPr>
              <a:t>bi</a:t>
            </a:r>
            <a:r>
              <a:rPr lang="sl-SI" dirty="0" smtClean="0">
                <a:latin typeface="+mj-lt"/>
              </a:rPr>
              <a:t>li</a:t>
            </a:r>
            <a:r>
              <a:rPr lang="en-GB" dirty="0" smtClean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uspešnejši</a:t>
            </a:r>
            <a:r>
              <a:rPr lang="en-GB" u="sng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pri</a:t>
            </a:r>
            <a:r>
              <a:rPr lang="en-GB" u="sng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tonalnih</a:t>
            </a:r>
            <a:r>
              <a:rPr lang="en-GB" u="sng" dirty="0">
                <a:latin typeface="+mj-lt"/>
              </a:rPr>
              <a:t> </a:t>
            </a:r>
            <a:r>
              <a:rPr lang="en-GB" u="sng" dirty="0" err="1">
                <a:latin typeface="+mj-lt"/>
              </a:rPr>
              <a:t>melodijah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Tonalne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melodije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omogočajo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otroku</a:t>
            </a:r>
            <a:r>
              <a:rPr lang="en-GB" dirty="0">
                <a:latin typeface="+mj-lt"/>
              </a:rPr>
              <a:t>, da </a:t>
            </a:r>
            <a:r>
              <a:rPr lang="en-GB" dirty="0" err="1">
                <a:latin typeface="+mj-lt"/>
              </a:rPr>
              <a:t>izloči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neke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strukturalne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informacije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iz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spomina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ki</a:t>
            </a:r>
            <a:r>
              <a:rPr lang="en-GB" dirty="0">
                <a:latin typeface="+mj-lt"/>
              </a:rPr>
              <a:t> mu </a:t>
            </a:r>
            <a:r>
              <a:rPr lang="en-GB" dirty="0" err="1">
                <a:latin typeface="+mj-lt"/>
              </a:rPr>
              <a:t>pomagajo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primerjavi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melodij</a:t>
            </a:r>
            <a:r>
              <a:rPr lang="en-GB" dirty="0">
                <a:latin typeface="+mj-lt"/>
              </a:rPr>
              <a:t>.</a:t>
            </a:r>
          </a:p>
          <a:p>
            <a:r>
              <a:rPr lang="sl-SI" dirty="0">
                <a:solidFill>
                  <a:srgbClr val="C00000"/>
                </a:solidFill>
                <a:latin typeface="+mj-lt"/>
              </a:rPr>
              <a:t>Med 6. in 9. letom </a:t>
            </a:r>
            <a:r>
              <a:rPr lang="sl-SI" dirty="0">
                <a:latin typeface="+mj-lt"/>
              </a:rPr>
              <a:t>se nadalje razvijajo melodični in ritmični aspekti sposobnosti. Otroci pričnejo osvajati nekatere glasbene pojme: </a:t>
            </a:r>
            <a:r>
              <a:rPr lang="sl-SI" u="sng" dirty="0">
                <a:latin typeface="+mj-lt"/>
              </a:rPr>
              <a:t>trajanje, tempo, takt</a:t>
            </a:r>
            <a:r>
              <a:rPr lang="sl-SI" dirty="0">
                <a:latin typeface="+mj-lt"/>
              </a:rPr>
              <a:t>... </a:t>
            </a:r>
            <a:r>
              <a:rPr lang="sl-SI" dirty="0" err="1">
                <a:latin typeface="+mj-lt"/>
              </a:rPr>
              <a:t>Imberty</a:t>
            </a:r>
            <a:r>
              <a:rPr lang="sl-SI" dirty="0">
                <a:latin typeface="+mj-lt"/>
              </a:rPr>
              <a:t> (1969) je skušal ugotoviti, kdaj lahko otroci presojajo odlomke glasbenih del, v smislu dobro - slabo, dokončano - nedokončano... Otrokom različnih starosti je predvajal odlomke iz Bachovih koralov. Otroci so morali presoditi, ali je odlomek zaključen ali ne. </a:t>
            </a:r>
            <a:r>
              <a:rPr lang="sl-SI" dirty="0">
                <a:solidFill>
                  <a:srgbClr val="C00000"/>
                </a:solidFill>
                <a:latin typeface="+mj-lt"/>
              </a:rPr>
              <a:t>Osemletniki</a:t>
            </a:r>
            <a:r>
              <a:rPr lang="sl-SI" dirty="0">
                <a:latin typeface="+mj-lt"/>
              </a:rPr>
              <a:t> so imeli odlomek za zaključen, če se je končal na toniki v popolni kadenci. </a:t>
            </a:r>
            <a:r>
              <a:rPr lang="sl-SI" dirty="0">
                <a:solidFill>
                  <a:srgbClr val="C00000"/>
                </a:solidFill>
                <a:latin typeface="+mj-lt"/>
              </a:rPr>
              <a:t>Desetletnikom</a:t>
            </a:r>
            <a:r>
              <a:rPr lang="sl-SI" dirty="0">
                <a:latin typeface="+mj-lt"/>
              </a:rPr>
              <a:t> to ni zadoščalo, da bi imeli sekvenco kot zaključeno. Ne navaja pa, na podlagi česa so zaključevali 10. letni otroci.</a:t>
            </a:r>
            <a:endParaRPr lang="en-GB" dirty="0">
              <a:latin typeface="+mj-lt"/>
            </a:endParaRPr>
          </a:p>
          <a:p>
            <a:endParaRPr lang="en-GB" dirty="0"/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5036010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</p:spPr>
        <p:txBody>
          <a:bodyPr>
            <a:noAutofit/>
          </a:bodyPr>
          <a:lstStyle/>
          <a:p>
            <a:r>
              <a:rPr lang="en-GB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8" name="Označba mesta vsebine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Faze glasbenega razvoja po </a:t>
            </a:r>
            <a:r>
              <a:rPr lang="sl-SI" dirty="0" err="1"/>
              <a:t>Hargreaves</a:t>
            </a:r>
            <a:r>
              <a:rPr lang="sl-SI" dirty="0"/>
              <a:t> in </a:t>
            </a:r>
            <a:r>
              <a:rPr lang="sl-SI" dirty="0" err="1"/>
              <a:t>Galton</a:t>
            </a:r>
            <a:endParaRPr lang="sl-SI" dirty="0" smtClean="0"/>
          </a:p>
          <a:p>
            <a:r>
              <a:rPr lang="sl-SI" dirty="0" smtClean="0"/>
              <a:t>Glasbeno-razvojne </a:t>
            </a:r>
            <a:r>
              <a:rPr lang="sl-SI" dirty="0" smtClean="0"/>
              <a:t>značilnosti otrok:</a:t>
            </a:r>
          </a:p>
          <a:p>
            <a:pPr lvl="1">
              <a:buFontTx/>
              <a:buChar char="-"/>
            </a:pPr>
            <a:r>
              <a:rPr lang="sl-SI" dirty="0"/>
              <a:t>v</a:t>
            </a:r>
            <a:r>
              <a:rPr lang="sl-SI" dirty="0" smtClean="0"/>
              <a:t> predšolskem obdobju,</a:t>
            </a:r>
          </a:p>
          <a:p>
            <a:pPr lvl="1">
              <a:buFontTx/>
              <a:buChar char="-"/>
            </a:pPr>
            <a:r>
              <a:rPr lang="sl-SI" dirty="0" smtClean="0"/>
              <a:t>šestletnikov, </a:t>
            </a:r>
          </a:p>
          <a:p>
            <a:pPr lvl="1">
              <a:buFontTx/>
              <a:buChar char="-"/>
            </a:pPr>
            <a:r>
              <a:rPr lang="sl-SI" dirty="0" smtClean="0"/>
              <a:t>sedemletnikov,</a:t>
            </a:r>
          </a:p>
          <a:p>
            <a:pPr lvl="1">
              <a:buFontTx/>
              <a:buChar char="-"/>
            </a:pPr>
            <a:r>
              <a:rPr lang="sl-SI" dirty="0" smtClean="0"/>
              <a:t>osem in devetletnikov,</a:t>
            </a:r>
          </a:p>
          <a:p>
            <a:pPr lvl="1">
              <a:buFontTx/>
              <a:buChar char="-"/>
            </a:pPr>
            <a:r>
              <a:rPr lang="sl-SI" dirty="0" smtClean="0"/>
              <a:t>v drugem triletju OŠ</a:t>
            </a:r>
            <a:r>
              <a:rPr lang="sl-SI" dirty="0" smtClean="0"/>
              <a:t>.</a:t>
            </a:r>
          </a:p>
          <a:p>
            <a:r>
              <a:rPr lang="sl-SI" dirty="0" smtClean="0"/>
              <a:t>Vokalizacija, </a:t>
            </a:r>
            <a:r>
              <a:rPr lang="sl-SI" smtClean="0"/>
              <a:t>imaginativna pesem</a:t>
            </a:r>
            <a:endParaRPr lang="sl-SI" dirty="0" smtClean="0"/>
          </a:p>
          <a:p>
            <a:pPr marL="0" indent="0">
              <a:buNone/>
            </a:pPr>
            <a:endParaRPr lang="sl-SI" dirty="0" smtClean="0"/>
          </a:p>
        </p:txBody>
      </p:sp>
      <p:sp>
        <p:nvSpPr>
          <p:cNvPr id="9" name="Označba mesta vsebine 2"/>
          <p:cNvSpPr txBox="1">
            <a:spLocks/>
          </p:cNvSpPr>
          <p:nvPr/>
        </p:nvSpPr>
        <p:spPr>
          <a:xfrm>
            <a:off x="0" y="5809316"/>
            <a:ext cx="12191999" cy="875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sl-SI" sz="1400" dirty="0" err="1" smtClean="0">
                <a:solidFill>
                  <a:srgbClr val="C00000"/>
                </a:solidFill>
              </a:rPr>
              <a:t>Sicherl</a:t>
            </a:r>
            <a:r>
              <a:rPr lang="sl-SI" sz="1400" dirty="0" smtClean="0">
                <a:solidFill>
                  <a:srgbClr val="C00000"/>
                </a:solidFill>
              </a:rPr>
              <a:t> Kafol, B. (2001). </a:t>
            </a:r>
            <a:r>
              <a:rPr lang="sl-SI" sz="1400" i="1" dirty="0" smtClean="0">
                <a:solidFill>
                  <a:srgbClr val="C00000"/>
                </a:solidFill>
              </a:rPr>
              <a:t>Celostna glasbena vzgoja. </a:t>
            </a:r>
            <a:r>
              <a:rPr lang="sl-SI" sz="1400" dirty="0" smtClean="0">
                <a:solidFill>
                  <a:srgbClr val="C00000"/>
                </a:solidFill>
              </a:rPr>
              <a:t>Str. </a:t>
            </a:r>
            <a:r>
              <a:rPr lang="sl-SI" sz="1400" dirty="0">
                <a:solidFill>
                  <a:srgbClr val="C00000"/>
                </a:solidFill>
              </a:rPr>
              <a:t>2</a:t>
            </a:r>
            <a:r>
              <a:rPr lang="sl-SI" sz="1400" dirty="0" smtClean="0">
                <a:solidFill>
                  <a:srgbClr val="C00000"/>
                </a:solidFill>
              </a:rPr>
              <a:t>6-28. Ljubljana: Debora.</a:t>
            </a:r>
            <a:endParaRPr lang="en-GB" sz="1400" dirty="0"/>
          </a:p>
          <a:p>
            <a:pPr>
              <a:lnSpc>
                <a:spcPct val="120000"/>
              </a:lnSpc>
            </a:pPr>
            <a:r>
              <a:rPr lang="sl-SI" sz="1400" dirty="0">
                <a:solidFill>
                  <a:srgbClr val="C00000"/>
                </a:solidFill>
              </a:rPr>
              <a:t>Smolej, B. (1996). Razvoj glasbenih sposobnosti. </a:t>
            </a:r>
            <a:r>
              <a:rPr lang="sl-SI" sz="1400" i="1" dirty="0">
                <a:solidFill>
                  <a:srgbClr val="C00000"/>
                </a:solidFill>
              </a:rPr>
              <a:t>Psihološka obzorja 5(</a:t>
            </a:r>
            <a:r>
              <a:rPr lang="sl-SI" sz="1400" dirty="0">
                <a:solidFill>
                  <a:srgbClr val="C00000"/>
                </a:solidFill>
              </a:rPr>
              <a:t>1), 77-88. </a:t>
            </a:r>
            <a:endParaRPr lang="sl-SI" sz="1400" dirty="0" smtClean="0">
              <a:solidFill>
                <a:srgbClr val="C00000"/>
              </a:solidFill>
            </a:endParaRPr>
          </a:p>
          <a:p>
            <a:pPr>
              <a:lnSpc>
                <a:spcPct val="120000"/>
              </a:lnSpc>
            </a:pPr>
            <a:r>
              <a:rPr lang="sl-SI" sz="1400" u="sng" dirty="0" smtClean="0">
                <a:hlinkClick r:id="rId2"/>
              </a:rPr>
              <a:t>http</a:t>
            </a:r>
            <a:r>
              <a:rPr lang="sl-SI" sz="1400" u="sng" dirty="0">
                <a:hlinkClick r:id="rId2"/>
              </a:rPr>
              <a:t>://www.dlib.si/stream/URN:NBN:SI:DOC-8C6Q6PAZ/af12a8c5-9820-4bc0-880f-ac69f9d6546c/PDF</a:t>
            </a:r>
            <a:endParaRPr lang="en-GB" sz="1400" dirty="0"/>
          </a:p>
          <a:p>
            <a:pPr marL="0" indent="0">
              <a:buFont typeface="Arial" panose="020B0604020202020204" pitchFamily="34" charset="0"/>
              <a:buNone/>
            </a:pPr>
            <a:endParaRPr lang="sl-SI" sz="1400" dirty="0" smtClean="0">
              <a:solidFill>
                <a:srgbClr val="C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10" name="Naslov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dirty="0" smtClean="0">
                <a:solidFill>
                  <a:srgbClr val="C00000"/>
                </a:solidFill>
              </a:rPr>
              <a:t>V razmislek in utrjevanje</a:t>
            </a:r>
            <a:endParaRPr lang="en-GB" dirty="0">
              <a:solidFill>
                <a:srgbClr val="C00000"/>
              </a:solidFill>
            </a:endParaRP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137" y="1690688"/>
            <a:ext cx="1963271" cy="1963271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7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61982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7984"/>
          </a:xfrm>
        </p:spPr>
        <p:txBody>
          <a:bodyPr>
            <a:normAutofit fontScale="90000"/>
          </a:bodyPr>
          <a:lstStyle/>
          <a:p>
            <a:r>
              <a:rPr lang="sl-SI" sz="3600" dirty="0" smtClean="0">
                <a:solidFill>
                  <a:srgbClr val="C00000"/>
                </a:solidFill>
              </a:rPr>
              <a:t>Faze glasbenega razvoja po </a:t>
            </a:r>
            <a:r>
              <a:rPr lang="sl-SI" sz="3600" dirty="0" err="1" smtClean="0">
                <a:solidFill>
                  <a:srgbClr val="C00000"/>
                </a:solidFill>
              </a:rPr>
              <a:t>Hargreaves</a:t>
            </a:r>
            <a:r>
              <a:rPr lang="sl-SI" sz="3600" dirty="0" smtClean="0">
                <a:solidFill>
                  <a:srgbClr val="C00000"/>
                </a:solidFill>
              </a:rPr>
              <a:t> in </a:t>
            </a:r>
            <a:r>
              <a:rPr lang="sl-SI" sz="3600" dirty="0" err="1" smtClean="0">
                <a:solidFill>
                  <a:srgbClr val="C00000"/>
                </a:solidFill>
              </a:rPr>
              <a:t>Galton</a:t>
            </a:r>
            <a:r>
              <a:rPr lang="sl-SI" sz="3600" dirty="0" smtClean="0">
                <a:solidFill>
                  <a:srgbClr val="C00000"/>
                </a:solidFill>
              </a:rPr>
              <a:t> </a:t>
            </a:r>
            <a:r>
              <a:rPr lang="sl-SI" sz="2000" dirty="0" smtClean="0"/>
              <a:t>(1992)</a:t>
            </a:r>
            <a:endParaRPr lang="en-GB" sz="2000" dirty="0"/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3337075"/>
              </p:ext>
            </p:extLst>
          </p:nvPr>
        </p:nvGraphicFramePr>
        <p:xfrm>
          <a:off x="838200" y="1062810"/>
          <a:ext cx="10515600" cy="56388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34858607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 smtClean="0"/>
                        <a:t>SENZOMOTORIČNA FAZA </a:t>
                      </a: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(od </a:t>
                      </a:r>
                      <a:r>
                        <a:rPr lang="en-GB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rojstva</a:t>
                      </a: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2. </a:t>
                      </a:r>
                      <a:r>
                        <a:rPr lang="en-GB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leta</a:t>
                      </a: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l-SI" sz="18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en-GB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paziti</a:t>
                      </a: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je </a:t>
                      </a:r>
                      <a:r>
                        <a:rPr lang="en-GB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vokalizacijo</a:t>
                      </a: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GB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osnovno</a:t>
                      </a: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ritmično</a:t>
                      </a: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gibanje</a:t>
                      </a: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otroci</a:t>
                      </a: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uživajo</a:t>
                      </a: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</a:t>
                      </a: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lastnih</a:t>
                      </a: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zvokih</a:t>
                      </a: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kar</a:t>
                      </a: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krepi</a:t>
                      </a: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njihovo</a:t>
                      </a: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notranjo</a:t>
                      </a: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motivacijo</a:t>
                      </a: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</a:t>
                      </a: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užitek</a:t>
                      </a: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341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 dirty="0" smtClean="0"/>
                        <a:t>FIGURALNA FAZA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(od 2. do 5.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leta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l-SI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sl-SI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okalizacija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postopoma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razvije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artikulirane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prepoznavne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pesmi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čemer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ne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obstaja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ostra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meja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med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spontanimi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melodijami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otroka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pesmimi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okolja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sl-SI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0770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 dirty="0" smtClean="0"/>
                        <a:t>SHEMATIČNA FAZA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(od 5. do 8.leta)</a:t>
                      </a:r>
                      <a:endParaRPr lang="sl-SI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sl-SI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ostopoma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nastajajo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prvi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primeri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pravih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pesmi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pojavi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ustvarjanje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preprostih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melodičnih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ritmičnih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ostinatnih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spremljav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tvorijo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logično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jasno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celoto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razvija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občutek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višino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intervale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tonaliteto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sl-SI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151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b="1" dirty="0" smtClean="0"/>
                        <a:t>FAZA PRAVIL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(od 8. do 15.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leta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l-SI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čenci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ločijo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intervale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lestvice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kar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upoštevajo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petju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odprti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 do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različnih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glasbenih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stilov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8570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 dirty="0" smtClean="0"/>
                        <a:t>PROFESIONALNA FAZA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15.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letu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l-SI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sl-SI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ojavi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metakognitivno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mišljenje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samorefleksija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abstraktno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mišljenje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generalizacija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primerjava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drugimi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oblikami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glasbenimi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stili</a:t>
                      </a:r>
                      <a:r>
                        <a:rPr lang="sl-SI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378873"/>
                  </a:ext>
                </a:extLst>
              </a:tr>
            </a:tbl>
          </a:graphicData>
        </a:graphic>
      </p:graphicFrame>
      <p:sp>
        <p:nvSpPr>
          <p:cNvPr id="5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286299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sl-SI" b="1" dirty="0" smtClean="0">
                <a:solidFill>
                  <a:srgbClr val="C00000"/>
                </a:solidFill>
              </a:rPr>
              <a:t>     Glasbeno-razvojne značilnosti </a:t>
            </a:r>
            <a:br>
              <a:rPr lang="sl-SI" b="1" dirty="0" smtClean="0">
                <a:solidFill>
                  <a:srgbClr val="C00000"/>
                </a:solidFill>
              </a:rPr>
            </a:br>
            <a:r>
              <a:rPr lang="sl-SI" b="1" dirty="0" smtClean="0">
                <a:solidFill>
                  <a:srgbClr val="C00000"/>
                </a:solidFill>
              </a:rPr>
              <a:t> </a:t>
            </a:r>
            <a:r>
              <a:rPr lang="sl-SI" sz="3600" dirty="0" smtClean="0">
                <a:solidFill>
                  <a:srgbClr val="C00000"/>
                </a:solidFill>
              </a:rPr>
              <a:t>Predšolsko obdobje (1)</a:t>
            </a:r>
            <a:endParaRPr lang="en-GB" sz="3600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42406" y="1793773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 smtClean="0"/>
              <a:t>V </a:t>
            </a:r>
            <a:r>
              <a:rPr lang="sl-SI" dirty="0"/>
              <a:t>tej starosti se oblikuje in intenzivno razvija </a:t>
            </a:r>
            <a:endParaRPr lang="sl-SI" dirty="0" smtClean="0"/>
          </a:p>
          <a:p>
            <a:pPr>
              <a:buFontTx/>
              <a:buChar char="-"/>
            </a:pPr>
            <a:r>
              <a:rPr lang="sl-SI" dirty="0" smtClean="0">
                <a:solidFill>
                  <a:srgbClr val="C00000"/>
                </a:solidFill>
              </a:rPr>
              <a:t>s</a:t>
            </a:r>
            <a:r>
              <a:rPr lang="en-GB" dirty="0" err="1">
                <a:solidFill>
                  <a:srgbClr val="C00000"/>
                </a:solidFill>
              </a:rPr>
              <a:t>enzorno-emocionalna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in </a:t>
            </a:r>
            <a:endParaRPr lang="sl-SI" dirty="0" smtClean="0"/>
          </a:p>
          <a:p>
            <a:pPr>
              <a:buFontTx/>
              <a:buChar char="-"/>
            </a:pPr>
            <a:r>
              <a:rPr lang="en-GB" dirty="0" err="1" smtClean="0">
                <a:solidFill>
                  <a:srgbClr val="C00000"/>
                </a:solidFill>
              </a:rPr>
              <a:t>estetična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>
                <a:solidFill>
                  <a:srgbClr val="C00000"/>
                </a:solidFill>
              </a:rPr>
              <a:t>senzibilnost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 err="1"/>
              <a:t>za</a:t>
            </a:r>
            <a:r>
              <a:rPr lang="en-GB" dirty="0"/>
              <a:t> </a:t>
            </a:r>
            <a:r>
              <a:rPr lang="en-GB" dirty="0" err="1"/>
              <a:t>glasbene</a:t>
            </a:r>
            <a:r>
              <a:rPr lang="en-GB" dirty="0"/>
              <a:t> </a:t>
            </a:r>
            <a:r>
              <a:rPr lang="en-GB" dirty="0" err="1"/>
              <a:t>dražljaje</a:t>
            </a:r>
            <a:r>
              <a:rPr lang="en-GB" dirty="0"/>
              <a:t> in </a:t>
            </a:r>
            <a:r>
              <a:rPr lang="en-GB" dirty="0" err="1"/>
              <a:t>fenomene</a:t>
            </a:r>
            <a:r>
              <a:rPr lang="en-GB" dirty="0"/>
              <a:t>. </a:t>
            </a:r>
            <a:endParaRPr lang="sl-SI" dirty="0" smtClean="0"/>
          </a:p>
          <a:p>
            <a:pPr marL="0" indent="0">
              <a:buNone/>
            </a:pPr>
            <a:r>
              <a:rPr lang="en-GB" dirty="0" err="1" smtClean="0"/>
              <a:t>Začne</a:t>
            </a:r>
            <a:r>
              <a:rPr lang="en-GB" dirty="0" smtClean="0"/>
              <a:t> </a:t>
            </a:r>
            <a:r>
              <a:rPr lang="en-GB" dirty="0"/>
              <a:t>se </a:t>
            </a:r>
            <a:r>
              <a:rPr lang="en-GB" dirty="0" err="1"/>
              <a:t>oblikovati</a:t>
            </a:r>
            <a:r>
              <a:rPr lang="en-GB" dirty="0"/>
              <a:t> </a:t>
            </a:r>
            <a:r>
              <a:rPr lang="en-GB" dirty="0" err="1"/>
              <a:t>absolutni</a:t>
            </a:r>
            <a:r>
              <a:rPr lang="en-GB" dirty="0"/>
              <a:t> </a:t>
            </a:r>
            <a:r>
              <a:rPr lang="en-GB" dirty="0" err="1" smtClean="0"/>
              <a:t>posluh</a:t>
            </a:r>
            <a:r>
              <a:rPr lang="sl-SI" dirty="0"/>
              <a:t> </a:t>
            </a:r>
            <a:r>
              <a:rPr lang="sl-SI" dirty="0" smtClean="0"/>
              <a:t>(če ga ima otrok prirojenega). 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en-GB" dirty="0" err="1" smtClean="0">
                <a:solidFill>
                  <a:srgbClr val="C00000"/>
                </a:solidFill>
              </a:rPr>
              <a:t>Najbolj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>
                <a:solidFill>
                  <a:srgbClr val="C00000"/>
                </a:solidFill>
              </a:rPr>
              <a:t>intenzivno</a:t>
            </a:r>
            <a:r>
              <a:rPr lang="en-GB" dirty="0">
                <a:solidFill>
                  <a:srgbClr val="C00000"/>
                </a:solidFill>
              </a:rPr>
              <a:t> se </a:t>
            </a:r>
            <a:r>
              <a:rPr lang="en-GB" dirty="0" err="1">
                <a:solidFill>
                  <a:srgbClr val="C00000"/>
                </a:solidFill>
              </a:rPr>
              <a:t>razvijajo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 err="1">
                <a:solidFill>
                  <a:srgbClr val="C00000"/>
                </a:solidFill>
              </a:rPr>
              <a:t>elementarne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 err="1">
                <a:solidFill>
                  <a:srgbClr val="C00000"/>
                </a:solidFill>
              </a:rPr>
              <a:t>glasbene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 err="1">
                <a:solidFill>
                  <a:srgbClr val="C00000"/>
                </a:solidFill>
              </a:rPr>
              <a:t>sposobnosti</a:t>
            </a:r>
            <a:r>
              <a:rPr lang="en-GB" dirty="0"/>
              <a:t>. 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en-GB" dirty="0" smtClean="0"/>
              <a:t>V </a:t>
            </a:r>
            <a:r>
              <a:rPr lang="en-GB" dirty="0"/>
              <a:t>tem </a:t>
            </a:r>
            <a:r>
              <a:rPr lang="en-GB" dirty="0" err="1"/>
              <a:t>času</a:t>
            </a:r>
            <a:r>
              <a:rPr lang="en-GB" dirty="0"/>
              <a:t> </a:t>
            </a:r>
            <a:r>
              <a:rPr lang="en-GB" dirty="0" err="1"/>
              <a:t>otrok</a:t>
            </a:r>
            <a:r>
              <a:rPr lang="en-GB" dirty="0"/>
              <a:t> </a:t>
            </a:r>
            <a:r>
              <a:rPr lang="en-GB" dirty="0" err="1"/>
              <a:t>instrumentalno</a:t>
            </a:r>
            <a:r>
              <a:rPr lang="en-GB" dirty="0"/>
              <a:t> </a:t>
            </a:r>
            <a:r>
              <a:rPr lang="en-GB" dirty="0" err="1"/>
              <a:t>improvizira</a:t>
            </a:r>
            <a:r>
              <a:rPr lang="en-GB" dirty="0"/>
              <a:t> in je </a:t>
            </a:r>
            <a:r>
              <a:rPr lang="en-GB" dirty="0" err="1"/>
              <a:t>kreativen</a:t>
            </a:r>
            <a:r>
              <a:rPr lang="en-GB" dirty="0"/>
              <a:t> </a:t>
            </a:r>
            <a:r>
              <a:rPr lang="en-GB" dirty="0" err="1"/>
              <a:t>pri</a:t>
            </a:r>
            <a:r>
              <a:rPr lang="en-GB" dirty="0"/>
              <a:t> </a:t>
            </a:r>
            <a:r>
              <a:rPr lang="en-GB" dirty="0" err="1"/>
              <a:t>spontani</a:t>
            </a:r>
            <a:r>
              <a:rPr lang="en-GB" dirty="0"/>
              <a:t> </a:t>
            </a:r>
            <a:r>
              <a:rPr lang="en-GB" dirty="0" err="1"/>
              <a:t>glasovni</a:t>
            </a:r>
            <a:r>
              <a:rPr lang="en-GB" dirty="0"/>
              <a:t> </a:t>
            </a:r>
            <a:r>
              <a:rPr lang="en-GB" dirty="0" err="1"/>
              <a:t>improvizaciji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783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5" name="Naslov 1"/>
          <p:cNvSpPr txBox="1">
            <a:spLocks/>
          </p:cNvSpPr>
          <p:nvPr/>
        </p:nvSpPr>
        <p:spPr>
          <a:xfrm>
            <a:off x="0" y="6519250"/>
            <a:ext cx="10432870" cy="3387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l-SI" sz="1400" dirty="0" err="1" smtClean="0"/>
              <a:t>Manturzewska</a:t>
            </a:r>
            <a:r>
              <a:rPr lang="sl-SI" sz="1400" dirty="0" smtClean="0"/>
              <a:t>, M. (1986). </a:t>
            </a:r>
            <a:r>
              <a:rPr lang="sl-SI" sz="1400" dirty="0" err="1" smtClean="0"/>
              <a:t>Musiklishes</a:t>
            </a:r>
            <a:r>
              <a:rPr lang="sl-SI" sz="1400" dirty="0" smtClean="0"/>
              <a:t> Talent </a:t>
            </a:r>
            <a:r>
              <a:rPr lang="sl-SI" sz="1400" dirty="0" err="1" smtClean="0"/>
              <a:t>im</a:t>
            </a:r>
            <a:r>
              <a:rPr lang="sl-SI" sz="1400" dirty="0" smtClean="0"/>
              <a:t> </a:t>
            </a:r>
            <a:r>
              <a:rPr lang="sl-SI" sz="1400" dirty="0" err="1" smtClean="0"/>
              <a:t>Lichte</a:t>
            </a:r>
            <a:r>
              <a:rPr lang="sl-SI" sz="1400" dirty="0" smtClean="0"/>
              <a:t> </a:t>
            </a:r>
            <a:r>
              <a:rPr lang="sl-SI" sz="1400" dirty="0" err="1" smtClean="0"/>
              <a:t>Biografishes</a:t>
            </a:r>
            <a:r>
              <a:rPr lang="sl-SI" sz="1400" dirty="0" smtClean="0"/>
              <a:t> </a:t>
            </a:r>
            <a:r>
              <a:rPr lang="sl-SI" sz="1400" dirty="0" err="1" smtClean="0"/>
              <a:t>Forshung</a:t>
            </a:r>
            <a:r>
              <a:rPr lang="sl-SI" sz="1400" dirty="0" smtClean="0"/>
              <a:t>.  V </a:t>
            </a:r>
            <a:r>
              <a:rPr lang="sl-SI" sz="1400" i="1" dirty="0" err="1" smtClean="0"/>
              <a:t>Materialien</a:t>
            </a:r>
            <a:r>
              <a:rPr lang="sl-SI" sz="1400" i="1" dirty="0" smtClean="0"/>
              <a:t> </a:t>
            </a:r>
            <a:r>
              <a:rPr lang="sl-SI" sz="1400" i="1" dirty="0" err="1" smtClean="0"/>
              <a:t>und</a:t>
            </a:r>
            <a:r>
              <a:rPr lang="sl-SI" sz="1400" i="1" dirty="0" smtClean="0"/>
              <a:t> Dokumente</a:t>
            </a:r>
            <a:r>
              <a:rPr lang="sl-SI" sz="1400" dirty="0" smtClean="0"/>
              <a:t>.  Regensburg: </a:t>
            </a:r>
            <a:r>
              <a:rPr lang="sl-SI" sz="1400" dirty="0" err="1" smtClean="0"/>
              <a:t>Bosse</a:t>
            </a:r>
            <a:r>
              <a:rPr lang="sl-SI" sz="1400" dirty="0" smtClean="0"/>
              <a:t>. </a:t>
            </a:r>
            <a:r>
              <a:rPr lang="en-GB" sz="1400" dirty="0" smtClean="0"/>
              <a:t/>
            </a:r>
            <a:br>
              <a:rPr lang="en-GB" sz="1400" dirty="0" smtClean="0"/>
            </a:b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6964681" y="8709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047711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77" y="6244047"/>
            <a:ext cx="10515600" cy="613954"/>
          </a:xfrm>
        </p:spPr>
        <p:txBody>
          <a:bodyPr>
            <a:normAutofit/>
          </a:bodyPr>
          <a:lstStyle/>
          <a:p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GB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Shuter-Dayson</a:t>
            </a:r>
            <a:r>
              <a:rPr lang="en-GB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C. </a:t>
            </a: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Gabriel</a:t>
            </a:r>
            <a:r>
              <a:rPr lang="sl-SI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en-GB" sz="1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Sicherl-Kafol</a:t>
            </a:r>
            <a:r>
              <a:rPr lang="sl-SI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B. (</a:t>
            </a:r>
            <a:r>
              <a:rPr lang="en-GB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2001</a:t>
            </a:r>
            <a:r>
              <a:rPr lang="sl-SI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sl-SI" sz="1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Celostna glasbena vzgoja</a:t>
            </a:r>
            <a:r>
              <a:rPr lang="sl-SI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Ljubljana: Debora. Str. 86-87.</a:t>
            </a:r>
            <a:r>
              <a:rPr lang="en-GB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značba mesta vsebin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4738239"/>
              </p:ext>
            </p:extLst>
          </p:nvPr>
        </p:nvGraphicFramePr>
        <p:xfrm>
          <a:off x="2055223" y="2281646"/>
          <a:ext cx="7475311" cy="3622766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1399043">
                  <a:extLst>
                    <a:ext uri="{9D8B030D-6E8A-4147-A177-3AD203B41FA5}">
                      <a16:colId xmlns:a16="http://schemas.microsoft.com/office/drawing/2014/main" val="362314162"/>
                    </a:ext>
                  </a:extLst>
                </a:gridCol>
                <a:gridCol w="6076268">
                  <a:extLst>
                    <a:ext uri="{9D8B030D-6E8A-4147-A177-3AD203B41FA5}">
                      <a16:colId xmlns:a16="http://schemas.microsoft.com/office/drawing/2014/main" val="3017862283"/>
                    </a:ext>
                  </a:extLst>
                </a:gridCol>
              </a:tblGrid>
              <a:tr h="6886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solidFill>
                            <a:srgbClr val="C00000"/>
                          </a:solidFill>
                          <a:effectLst/>
                        </a:rPr>
                        <a:t>Obdobje</a:t>
                      </a:r>
                      <a:r>
                        <a:rPr lang="en-GB" sz="18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C00000"/>
                          </a:solidFill>
                          <a:effectLst/>
                        </a:rPr>
                        <a:t>(v </a:t>
                      </a:r>
                      <a:r>
                        <a:rPr lang="en-GB" sz="1800" dirty="0" err="1">
                          <a:solidFill>
                            <a:srgbClr val="C00000"/>
                          </a:solidFill>
                          <a:effectLst/>
                        </a:rPr>
                        <a:t>letih</a:t>
                      </a:r>
                      <a:r>
                        <a:rPr lang="en-GB" sz="1800" dirty="0">
                          <a:solidFill>
                            <a:srgbClr val="C00000"/>
                          </a:solidFill>
                          <a:effectLst/>
                        </a:rPr>
                        <a:t>)</a:t>
                      </a:r>
                      <a:endParaRPr lang="en-GB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solidFill>
                            <a:srgbClr val="C00000"/>
                          </a:solidFill>
                          <a:effectLst/>
                        </a:rPr>
                        <a:t>Glasbene</a:t>
                      </a:r>
                      <a:r>
                        <a:rPr lang="en-GB" sz="18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en-GB" sz="1800" dirty="0" err="1">
                          <a:solidFill>
                            <a:srgbClr val="C00000"/>
                          </a:solidFill>
                          <a:effectLst/>
                        </a:rPr>
                        <a:t>sposobnosti</a:t>
                      </a:r>
                      <a:endParaRPr lang="en-GB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285576"/>
                  </a:ext>
                </a:extLst>
              </a:tr>
              <a:tr h="4191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0-1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odzivi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na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zvok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241523"/>
                  </a:ext>
                </a:extLst>
              </a:tr>
              <a:tr h="4191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1-2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spontano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ustvarjanje</a:t>
                      </a:r>
                      <a:r>
                        <a:rPr lang="en-GB" sz="1800" dirty="0">
                          <a:effectLst/>
                        </a:rPr>
                        <a:t> v </a:t>
                      </a:r>
                      <a:r>
                        <a:rPr lang="en-GB" sz="1800" dirty="0" err="1">
                          <a:effectLst/>
                        </a:rPr>
                        <a:t>glasbi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0091592"/>
                  </a:ext>
                </a:extLst>
              </a:tr>
              <a:tr h="4191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2-3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začetek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reproduciranja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fraz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pesmi</a:t>
                      </a:r>
                      <a:r>
                        <a:rPr lang="en-GB" sz="1800" dirty="0">
                          <a:effectLst/>
                        </a:rPr>
                        <a:t>, </a:t>
                      </a:r>
                      <a:r>
                        <a:rPr lang="en-GB" sz="1800" dirty="0" err="1">
                          <a:effectLst/>
                        </a:rPr>
                        <a:t>ki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jih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otrok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sliši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4905640"/>
                  </a:ext>
                </a:extLst>
              </a:tr>
              <a:tr h="8383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3-4  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usvojitev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okvirne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melodije</a:t>
                      </a:r>
                      <a:r>
                        <a:rPr lang="en-GB" sz="1800" dirty="0">
                          <a:effectLst/>
                        </a:rPr>
                        <a:t>; </a:t>
                      </a:r>
                      <a:r>
                        <a:rPr lang="en-GB" sz="1800" dirty="0" err="1">
                          <a:effectLst/>
                        </a:rPr>
                        <a:t>možnost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razvoja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absolutnega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posluha</a:t>
                      </a:r>
                      <a:r>
                        <a:rPr lang="en-GB" sz="1800" dirty="0">
                          <a:effectLst/>
                        </a:rPr>
                        <a:t>, </a:t>
                      </a:r>
                      <a:r>
                        <a:rPr lang="en-GB" sz="1800" dirty="0" err="1">
                          <a:effectLst/>
                        </a:rPr>
                        <a:t>če</a:t>
                      </a:r>
                      <a:r>
                        <a:rPr lang="en-GB" sz="1800" dirty="0">
                          <a:effectLst/>
                        </a:rPr>
                        <a:t> se </a:t>
                      </a:r>
                      <a:r>
                        <a:rPr lang="en-GB" sz="1800" dirty="0" err="1">
                          <a:effectLst/>
                        </a:rPr>
                        <a:t>otrok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uči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igranja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na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inštrument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737053"/>
                  </a:ext>
                </a:extLst>
              </a:tr>
              <a:tr h="8383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4-5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razlikovanje</a:t>
                      </a:r>
                      <a:r>
                        <a:rPr lang="en-GB" sz="1800" dirty="0">
                          <a:effectLst/>
                        </a:rPr>
                        <a:t> med </a:t>
                      </a:r>
                      <a:r>
                        <a:rPr lang="en-GB" sz="1800" dirty="0" err="1">
                          <a:effectLst/>
                        </a:rPr>
                        <a:t>tonskimi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legami</a:t>
                      </a:r>
                      <a:r>
                        <a:rPr lang="en-GB" sz="1800" dirty="0">
                          <a:effectLst/>
                        </a:rPr>
                        <a:t> in </a:t>
                      </a:r>
                      <a:r>
                        <a:rPr lang="en-GB" sz="1800" dirty="0" err="1">
                          <a:effectLst/>
                        </a:rPr>
                        <a:t>odmevanje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preprostih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ritmičnih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r>
                        <a:rPr lang="en-GB" sz="1800" dirty="0" err="1">
                          <a:effectLst/>
                        </a:rPr>
                        <a:t>vzorcev</a:t>
                      </a:r>
                      <a:r>
                        <a:rPr lang="en-GB" sz="1800" dirty="0">
                          <a:effectLst/>
                        </a:rPr>
                        <a:t> s </a:t>
                      </a:r>
                      <a:r>
                        <a:rPr lang="en-GB" sz="1800" dirty="0" err="1">
                          <a:effectLst/>
                        </a:rPr>
                        <a:t>ploskanjem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7876198"/>
                  </a:ext>
                </a:extLst>
              </a:tr>
            </a:tbl>
          </a:graphicData>
        </a:graphic>
      </p:graphicFrame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0" y="365125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l-SI" b="1" dirty="0" smtClean="0">
                <a:solidFill>
                  <a:srgbClr val="C00000"/>
                </a:solidFill>
              </a:rPr>
              <a:t>     Glasbeno-razvojne značilnosti </a:t>
            </a:r>
            <a:br>
              <a:rPr lang="sl-SI" b="1" dirty="0" smtClean="0">
                <a:solidFill>
                  <a:srgbClr val="C00000"/>
                </a:solidFill>
              </a:rPr>
            </a:br>
            <a:r>
              <a:rPr lang="sl-SI" b="1" dirty="0" smtClean="0">
                <a:solidFill>
                  <a:srgbClr val="C00000"/>
                </a:solidFill>
              </a:rPr>
              <a:t> </a:t>
            </a:r>
            <a:r>
              <a:rPr lang="sl-SI" sz="3600" dirty="0" smtClean="0">
                <a:solidFill>
                  <a:srgbClr val="C00000"/>
                </a:solidFill>
              </a:rPr>
              <a:t>Predšolsko obdobje (2)</a:t>
            </a:r>
            <a:endParaRPr lang="en-GB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145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5-CiG0XmoI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48639" y="925287"/>
            <a:ext cx="9257212" cy="5762896"/>
          </a:xfrm>
          <a:prstGeom prst="rect">
            <a:avLst/>
          </a:prstGeom>
        </p:spPr>
      </p:pic>
      <p:sp>
        <p:nvSpPr>
          <p:cNvPr id="5" name="Pravokotnik 4"/>
          <p:cNvSpPr/>
          <p:nvPr/>
        </p:nvSpPr>
        <p:spPr>
          <a:xfrm>
            <a:off x="10032273" y="6257296"/>
            <a:ext cx="196813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/>
              <a:t>https://www.youtube.com/watch?v=k5-CiG0XmoI</a:t>
            </a:r>
          </a:p>
        </p:txBody>
      </p:sp>
      <p:sp>
        <p:nvSpPr>
          <p:cNvPr id="6" name="Naslov 1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000410" cy="8474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200" b="1" dirty="0" smtClean="0">
                <a:solidFill>
                  <a:srgbClr val="C00000"/>
                </a:solidFill>
              </a:rPr>
              <a:t>Glasbeno-razvojne </a:t>
            </a:r>
            <a:r>
              <a:rPr lang="sl-SI" sz="3200" b="1" dirty="0" smtClean="0">
                <a:solidFill>
                  <a:srgbClr val="C00000"/>
                </a:solidFill>
              </a:rPr>
              <a:t>značilnosti </a:t>
            </a:r>
            <a:r>
              <a:rPr lang="sl-SI" sz="3200" b="1" dirty="0" smtClean="0">
                <a:solidFill>
                  <a:srgbClr val="C00000"/>
                </a:solidFill>
              </a:rPr>
              <a:t>-</a:t>
            </a:r>
            <a:r>
              <a:rPr lang="sl-SI" sz="3200" b="1" dirty="0" smtClean="0">
                <a:solidFill>
                  <a:srgbClr val="C00000"/>
                </a:solidFill>
              </a:rPr>
              <a:t> </a:t>
            </a:r>
            <a:r>
              <a:rPr lang="sl-SI" sz="2400" dirty="0" smtClean="0">
                <a:solidFill>
                  <a:srgbClr val="C00000"/>
                </a:solidFill>
              </a:rPr>
              <a:t>Predšolsko </a:t>
            </a:r>
            <a:r>
              <a:rPr lang="sl-SI" sz="2400" dirty="0" smtClean="0">
                <a:solidFill>
                  <a:srgbClr val="C00000"/>
                </a:solidFill>
              </a:rPr>
              <a:t>obdobje (2)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311403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3133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err="1">
                <a:solidFill>
                  <a:srgbClr val="C00000"/>
                </a:solidFill>
              </a:rPr>
              <a:t>Obdobje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sl-SI" dirty="0" smtClean="0">
                <a:solidFill>
                  <a:srgbClr val="C00000"/>
                </a:solidFill>
              </a:rPr>
              <a:t>otrok </a:t>
            </a:r>
            <a:r>
              <a:rPr lang="en-GB" dirty="0" smtClean="0">
                <a:solidFill>
                  <a:srgbClr val="C00000"/>
                </a:solidFill>
              </a:rPr>
              <a:t>od </a:t>
            </a:r>
            <a:r>
              <a:rPr lang="en-GB" dirty="0">
                <a:solidFill>
                  <a:srgbClr val="C00000"/>
                </a:solidFill>
              </a:rPr>
              <a:t>2. do 3. </a:t>
            </a:r>
            <a:r>
              <a:rPr lang="sl-SI" dirty="0" err="1">
                <a:solidFill>
                  <a:srgbClr val="C00000"/>
                </a:solidFill>
              </a:rPr>
              <a:t>l</a:t>
            </a:r>
            <a:r>
              <a:rPr lang="en-GB" dirty="0" smtClean="0">
                <a:solidFill>
                  <a:srgbClr val="C00000"/>
                </a:solidFill>
              </a:rPr>
              <a:t>eta</a:t>
            </a:r>
            <a:endParaRPr lang="en-GB" dirty="0">
              <a:solidFill>
                <a:srgbClr val="C00000"/>
              </a:solidFill>
            </a:endParaRPr>
          </a:p>
          <a:p>
            <a:r>
              <a:rPr lang="sl-SI" dirty="0"/>
              <a:t>Z</a:t>
            </a:r>
            <a:r>
              <a:rPr lang="en-GB" dirty="0" err="1" smtClean="0"/>
              <a:t>morejo</a:t>
            </a:r>
            <a:r>
              <a:rPr lang="en-GB" dirty="0" smtClean="0"/>
              <a:t> </a:t>
            </a:r>
            <a:r>
              <a:rPr lang="en-GB" dirty="0" err="1"/>
              <a:t>brez</a:t>
            </a:r>
            <a:r>
              <a:rPr lang="en-GB" dirty="0"/>
              <a:t> </a:t>
            </a:r>
            <a:r>
              <a:rPr lang="en-GB" dirty="0" err="1"/>
              <a:t>napak</a:t>
            </a:r>
            <a:r>
              <a:rPr lang="en-GB" dirty="0"/>
              <a:t> </a:t>
            </a:r>
            <a:r>
              <a:rPr lang="en-GB" dirty="0" err="1"/>
              <a:t>ponoviti</a:t>
            </a:r>
            <a:r>
              <a:rPr lang="en-GB" dirty="0"/>
              <a:t> </a:t>
            </a:r>
            <a:r>
              <a:rPr lang="en-GB" dirty="0" err="1"/>
              <a:t>enostavne</a:t>
            </a:r>
            <a:r>
              <a:rPr lang="en-GB" dirty="0"/>
              <a:t> </a:t>
            </a:r>
            <a:r>
              <a:rPr lang="en-GB" dirty="0" err="1"/>
              <a:t>otroške</a:t>
            </a:r>
            <a:r>
              <a:rPr lang="en-GB" dirty="0"/>
              <a:t> </a:t>
            </a:r>
            <a:r>
              <a:rPr lang="en-GB" dirty="0" smtClean="0"/>
              <a:t>motive</a:t>
            </a:r>
            <a:r>
              <a:rPr lang="sl-SI" dirty="0" smtClean="0"/>
              <a:t> (v</a:t>
            </a:r>
            <a:r>
              <a:rPr lang="en-GB" dirty="0" err="1" smtClean="0"/>
              <a:t>endar</a:t>
            </a:r>
            <a:r>
              <a:rPr lang="en-GB" dirty="0" smtClean="0"/>
              <a:t> </a:t>
            </a:r>
            <a:r>
              <a:rPr lang="en-GB" dirty="0" err="1" smtClean="0"/>
              <a:t>še</a:t>
            </a:r>
            <a:r>
              <a:rPr lang="en-GB" dirty="0" smtClean="0"/>
              <a:t> </a:t>
            </a:r>
            <a:r>
              <a:rPr lang="en-GB" dirty="0"/>
              <a:t>ne </a:t>
            </a:r>
            <a:r>
              <a:rPr lang="en-GB" dirty="0" err="1"/>
              <a:t>dojema</a:t>
            </a:r>
            <a:r>
              <a:rPr lang="en-GB" dirty="0"/>
              <a:t> </a:t>
            </a:r>
            <a:r>
              <a:rPr lang="en-GB" dirty="0" err="1"/>
              <a:t>povezave</a:t>
            </a:r>
            <a:r>
              <a:rPr lang="en-GB" dirty="0"/>
              <a:t> med </a:t>
            </a:r>
            <a:r>
              <a:rPr lang="en-GB" dirty="0" err="1"/>
              <a:t>melodijo</a:t>
            </a:r>
            <a:r>
              <a:rPr lang="en-GB" dirty="0"/>
              <a:t> in </a:t>
            </a:r>
            <a:r>
              <a:rPr lang="en-GB" dirty="0" err="1" smtClean="0"/>
              <a:t>besedilom</a:t>
            </a:r>
            <a:r>
              <a:rPr lang="sl-SI" dirty="0" smtClean="0"/>
              <a:t>).</a:t>
            </a:r>
          </a:p>
          <a:p>
            <a:r>
              <a:rPr lang="en-GB" dirty="0" err="1" smtClean="0"/>
              <a:t>Očiten</a:t>
            </a:r>
            <a:r>
              <a:rPr lang="en-GB" dirty="0" smtClean="0"/>
              <a:t> </a:t>
            </a:r>
            <a:r>
              <a:rPr lang="en-GB" dirty="0"/>
              <a:t>je </a:t>
            </a:r>
            <a:r>
              <a:rPr lang="en-GB" dirty="0" err="1"/>
              <a:t>napredek</a:t>
            </a:r>
            <a:r>
              <a:rPr lang="en-GB" dirty="0"/>
              <a:t> v </a:t>
            </a:r>
            <a:r>
              <a:rPr lang="en-GB" dirty="0" err="1"/>
              <a:t>gibalnem</a:t>
            </a:r>
            <a:r>
              <a:rPr lang="en-GB" dirty="0"/>
              <a:t> </a:t>
            </a:r>
            <a:r>
              <a:rPr lang="en-GB" dirty="0" err="1"/>
              <a:t>odzivanju</a:t>
            </a:r>
            <a:r>
              <a:rPr lang="en-GB" dirty="0"/>
              <a:t> in </a:t>
            </a:r>
            <a:r>
              <a:rPr lang="en-GB" dirty="0" err="1"/>
              <a:t>pevskem</a:t>
            </a:r>
            <a:r>
              <a:rPr lang="en-GB" dirty="0"/>
              <a:t> </a:t>
            </a:r>
            <a:r>
              <a:rPr lang="en-GB" dirty="0" err="1" smtClean="0"/>
              <a:t>razvoju</a:t>
            </a:r>
            <a:r>
              <a:rPr lang="sl-SI" dirty="0"/>
              <a:t> </a:t>
            </a:r>
            <a:r>
              <a:rPr lang="sl-SI" dirty="0" smtClean="0"/>
              <a:t>(č</a:t>
            </a:r>
            <a:r>
              <a:rPr lang="en-GB" dirty="0" smtClean="0"/>
              <a:t>e je </a:t>
            </a:r>
            <a:r>
              <a:rPr lang="en-GB" dirty="0" err="1"/>
              <a:t>nad</a:t>
            </a:r>
            <a:r>
              <a:rPr lang="en-GB" dirty="0"/>
              <a:t> </a:t>
            </a:r>
            <a:r>
              <a:rPr lang="en-GB" dirty="0" err="1"/>
              <a:t>glasbo</a:t>
            </a:r>
            <a:r>
              <a:rPr lang="en-GB" dirty="0"/>
              <a:t> </a:t>
            </a:r>
            <a:r>
              <a:rPr lang="en-GB" dirty="0" err="1"/>
              <a:t>navdušen</a:t>
            </a:r>
            <a:r>
              <a:rPr lang="en-GB" dirty="0"/>
              <a:t>, se </a:t>
            </a:r>
            <a:r>
              <a:rPr lang="en-GB" dirty="0" err="1"/>
              <a:t>odziva</a:t>
            </a:r>
            <a:r>
              <a:rPr lang="en-GB" dirty="0"/>
              <a:t> z </a:t>
            </a:r>
            <a:r>
              <a:rPr lang="en-GB" dirty="0" err="1"/>
              <a:t>živahnimi</a:t>
            </a:r>
            <a:r>
              <a:rPr lang="en-GB" dirty="0"/>
              <a:t> </a:t>
            </a:r>
            <a:r>
              <a:rPr lang="en-GB" dirty="0" err="1"/>
              <a:t>motoričnimi</a:t>
            </a:r>
            <a:r>
              <a:rPr lang="en-GB" dirty="0"/>
              <a:t> </a:t>
            </a:r>
            <a:r>
              <a:rPr lang="en-GB" dirty="0" err="1" smtClean="0"/>
              <a:t>gibi</a:t>
            </a:r>
            <a:r>
              <a:rPr lang="sl-SI" dirty="0" smtClean="0"/>
              <a:t>).</a:t>
            </a:r>
          </a:p>
          <a:p>
            <a:r>
              <a:rPr lang="en-GB" dirty="0" smtClean="0"/>
              <a:t> </a:t>
            </a:r>
            <a:r>
              <a:rPr lang="en-GB" dirty="0" err="1"/>
              <a:t>Pri</a:t>
            </a:r>
            <a:r>
              <a:rPr lang="en-GB" dirty="0"/>
              <a:t> </a:t>
            </a:r>
            <a:r>
              <a:rPr lang="en-GB" dirty="0" err="1" smtClean="0"/>
              <a:t>dvoletni</a:t>
            </a:r>
            <a:r>
              <a:rPr lang="sl-SI" dirty="0" smtClean="0"/>
              <a:t>kih</a:t>
            </a:r>
            <a:r>
              <a:rPr lang="en-GB" dirty="0" smtClean="0"/>
              <a:t> </a:t>
            </a:r>
            <a:r>
              <a:rPr lang="en-GB" dirty="0"/>
              <a:t>so </a:t>
            </a:r>
            <a:r>
              <a:rPr lang="en-GB" dirty="0" err="1"/>
              <a:t>gibi</a:t>
            </a:r>
            <a:r>
              <a:rPr lang="en-GB" dirty="0"/>
              <a:t> </a:t>
            </a:r>
            <a:r>
              <a:rPr lang="en-GB" dirty="0" err="1"/>
              <a:t>še</a:t>
            </a:r>
            <a:r>
              <a:rPr lang="en-GB" dirty="0"/>
              <a:t> </a:t>
            </a:r>
            <a:r>
              <a:rPr lang="en-GB" dirty="0" err="1"/>
              <a:t>nekoordinirani</a:t>
            </a:r>
            <a:r>
              <a:rPr lang="en-GB" dirty="0"/>
              <a:t> z </a:t>
            </a:r>
            <a:r>
              <a:rPr lang="en-GB" dirty="0" err="1"/>
              <a:t>glasbo</a:t>
            </a:r>
            <a:r>
              <a:rPr lang="en-GB" dirty="0"/>
              <a:t>, </a:t>
            </a:r>
            <a:r>
              <a:rPr lang="en-GB" dirty="0" err="1"/>
              <a:t>počasi</a:t>
            </a:r>
            <a:r>
              <a:rPr lang="en-GB" dirty="0"/>
              <a:t> pa se </a:t>
            </a:r>
            <a:r>
              <a:rPr lang="en-GB" dirty="0" err="1"/>
              <a:t>pričnejo</a:t>
            </a:r>
            <a:r>
              <a:rPr lang="en-GB" dirty="0"/>
              <a:t> </a:t>
            </a:r>
            <a:r>
              <a:rPr lang="en-GB" dirty="0" err="1"/>
              <a:t>usklajevati</a:t>
            </a:r>
            <a:r>
              <a:rPr lang="en-GB" dirty="0"/>
              <a:t>. </a:t>
            </a:r>
            <a:endParaRPr lang="sl-SI" dirty="0" smtClean="0"/>
          </a:p>
          <a:p>
            <a:r>
              <a:rPr lang="en-GB" dirty="0" err="1" smtClean="0"/>
              <a:t>Napreduje</a:t>
            </a:r>
            <a:r>
              <a:rPr lang="en-GB" dirty="0" smtClean="0"/>
              <a:t> </a:t>
            </a:r>
            <a:r>
              <a:rPr lang="en-GB" dirty="0" err="1" smtClean="0"/>
              <a:t>petje</a:t>
            </a:r>
            <a:r>
              <a:rPr lang="en-GB" dirty="0" smtClean="0"/>
              <a:t> </a:t>
            </a:r>
            <a:r>
              <a:rPr lang="en-GB" dirty="0" err="1"/>
              <a:t>spontanih</a:t>
            </a:r>
            <a:r>
              <a:rPr lang="en-GB" dirty="0"/>
              <a:t> </a:t>
            </a:r>
            <a:r>
              <a:rPr lang="en-GB" dirty="0" err="1"/>
              <a:t>pesmi</a:t>
            </a:r>
            <a:r>
              <a:rPr lang="en-GB" dirty="0"/>
              <a:t>, </a:t>
            </a:r>
            <a:r>
              <a:rPr lang="en-GB" dirty="0" err="1"/>
              <a:t>pogosto</a:t>
            </a:r>
            <a:r>
              <a:rPr lang="en-GB" dirty="0"/>
              <a:t> </a:t>
            </a:r>
            <a:r>
              <a:rPr lang="en-GB" dirty="0" err="1"/>
              <a:t>brez</a:t>
            </a:r>
            <a:r>
              <a:rPr lang="en-GB" dirty="0"/>
              <a:t> </a:t>
            </a:r>
            <a:r>
              <a:rPr lang="en-GB" dirty="0" err="1"/>
              <a:t>besedila</a:t>
            </a:r>
            <a:r>
              <a:rPr lang="en-GB" dirty="0"/>
              <a:t> in </a:t>
            </a:r>
            <a:r>
              <a:rPr lang="en-GB" dirty="0" err="1"/>
              <a:t>pesmi</a:t>
            </a:r>
            <a:r>
              <a:rPr lang="en-GB" dirty="0"/>
              <a:t>, </a:t>
            </a:r>
            <a:r>
              <a:rPr lang="en-GB" dirty="0" err="1"/>
              <a:t>grajene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majhnih</a:t>
            </a:r>
            <a:r>
              <a:rPr lang="en-GB" dirty="0"/>
              <a:t> </a:t>
            </a:r>
            <a:r>
              <a:rPr lang="en-GB" dirty="0" err="1"/>
              <a:t>intervalov</a:t>
            </a:r>
            <a:r>
              <a:rPr lang="en-GB" dirty="0"/>
              <a:t>. </a:t>
            </a:r>
            <a:r>
              <a:rPr lang="en-GB" dirty="0" err="1"/>
              <a:t>Ritmično</a:t>
            </a:r>
            <a:r>
              <a:rPr lang="en-GB" dirty="0"/>
              <a:t> so </a:t>
            </a:r>
            <a:r>
              <a:rPr lang="en-GB" dirty="0" err="1"/>
              <a:t>preproste</a:t>
            </a:r>
            <a:r>
              <a:rPr lang="en-GB" dirty="0"/>
              <a:t>, </a:t>
            </a:r>
            <a:r>
              <a:rPr lang="en-GB" dirty="0" err="1"/>
              <a:t>pavze</a:t>
            </a:r>
            <a:r>
              <a:rPr lang="en-GB" dirty="0"/>
              <a:t> pa </a:t>
            </a:r>
            <a:r>
              <a:rPr lang="en-GB" dirty="0" err="1"/>
              <a:t>nastopijo</a:t>
            </a:r>
            <a:r>
              <a:rPr lang="en-GB" dirty="0"/>
              <a:t> le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potrebe</a:t>
            </a:r>
            <a:r>
              <a:rPr lang="en-GB" dirty="0"/>
              <a:t> </a:t>
            </a:r>
            <a:r>
              <a:rPr lang="en-GB" dirty="0" err="1"/>
              <a:t>po</a:t>
            </a:r>
            <a:r>
              <a:rPr lang="en-GB" dirty="0"/>
              <a:t> </a:t>
            </a:r>
            <a:r>
              <a:rPr lang="en-GB" dirty="0" err="1" smtClean="0"/>
              <a:t>vdihu</a:t>
            </a:r>
            <a:r>
              <a:rPr lang="sl-SI" dirty="0" smtClean="0"/>
              <a:t>. </a:t>
            </a:r>
          </a:p>
          <a:p>
            <a:r>
              <a:rPr lang="sl-SI" dirty="0" err="1" smtClean="0"/>
              <a:t>Im</a:t>
            </a:r>
            <a:r>
              <a:rPr lang="en-GB" dirty="0" err="1" smtClean="0"/>
              <a:t>itirajo</a:t>
            </a:r>
            <a:r>
              <a:rPr lang="en-GB" dirty="0" smtClean="0"/>
              <a:t> </a:t>
            </a:r>
            <a:r>
              <a:rPr lang="en-GB" dirty="0"/>
              <a:t>le </a:t>
            </a:r>
            <a:r>
              <a:rPr lang="en-GB" dirty="0" err="1"/>
              <a:t>kakšno</a:t>
            </a:r>
            <a:r>
              <a:rPr lang="en-GB" dirty="0"/>
              <a:t> </a:t>
            </a:r>
            <a:r>
              <a:rPr lang="en-GB" dirty="0" err="1"/>
              <a:t>besedo</a:t>
            </a:r>
            <a:r>
              <a:rPr lang="en-GB" dirty="0"/>
              <a:t> </a:t>
            </a:r>
            <a:r>
              <a:rPr lang="en-GB" dirty="0" err="1"/>
              <a:t>ali</a:t>
            </a:r>
            <a:r>
              <a:rPr lang="en-GB" dirty="0"/>
              <a:t> </a:t>
            </a:r>
            <a:r>
              <a:rPr lang="en-GB" dirty="0" err="1"/>
              <a:t>dve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celotne</a:t>
            </a:r>
            <a:r>
              <a:rPr lang="en-GB" dirty="0"/>
              <a:t> </a:t>
            </a:r>
            <a:r>
              <a:rPr lang="en-GB" dirty="0" err="1"/>
              <a:t>pesmi</a:t>
            </a:r>
            <a:r>
              <a:rPr lang="en-GB" dirty="0"/>
              <a:t>, </a:t>
            </a:r>
            <a:r>
              <a:rPr lang="en-GB" dirty="0" err="1"/>
              <a:t>potem</a:t>
            </a:r>
            <a:r>
              <a:rPr lang="en-GB" dirty="0"/>
              <a:t> pa to </a:t>
            </a:r>
            <a:r>
              <a:rPr lang="en-GB" dirty="0" err="1"/>
              <a:t>večkrat</a:t>
            </a:r>
            <a:r>
              <a:rPr lang="en-GB" dirty="0"/>
              <a:t> </a:t>
            </a:r>
            <a:r>
              <a:rPr lang="en-GB" dirty="0" err="1"/>
              <a:t>ponovijo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5" name="Naslov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l-SI" b="1" dirty="0" smtClean="0">
                <a:solidFill>
                  <a:srgbClr val="C00000"/>
                </a:solidFill>
              </a:rPr>
              <a:t>     Glasbeno-razvojne značilnosti </a:t>
            </a:r>
            <a:br>
              <a:rPr lang="sl-SI" b="1" dirty="0" smtClean="0">
                <a:solidFill>
                  <a:srgbClr val="C00000"/>
                </a:solidFill>
              </a:rPr>
            </a:br>
            <a:r>
              <a:rPr lang="sl-SI" b="1" dirty="0" smtClean="0">
                <a:solidFill>
                  <a:srgbClr val="C00000"/>
                </a:solidFill>
              </a:rPr>
              <a:t> </a:t>
            </a:r>
            <a:r>
              <a:rPr lang="sl-SI" sz="3600" dirty="0" smtClean="0">
                <a:solidFill>
                  <a:srgbClr val="C00000"/>
                </a:solidFill>
              </a:rPr>
              <a:t>Predšolsko obdobje (3)</a:t>
            </a:r>
            <a:endParaRPr lang="en-GB" sz="3600" dirty="0">
              <a:solidFill>
                <a:srgbClr val="C00000"/>
              </a:solidFill>
            </a:endParaRPr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2177" y="6244047"/>
            <a:ext cx="10515600" cy="613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Sicherl-Kafol</a:t>
            </a:r>
            <a:r>
              <a:rPr lang="sl-SI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B. (</a:t>
            </a:r>
            <a:r>
              <a:rPr lang="en-GB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2001</a:t>
            </a:r>
            <a:r>
              <a:rPr lang="sl-SI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sl-SI" sz="1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Celostna glasbena vzgoja</a:t>
            </a:r>
            <a:r>
              <a:rPr lang="sl-SI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Ljubljana: Debora. Str. 87.</a:t>
            </a:r>
            <a:r>
              <a:rPr lang="en-GB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459295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0REJ-lCGiKU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36206" y="648243"/>
            <a:ext cx="8366035" cy="5733756"/>
          </a:xfrm>
          <a:prstGeom prst="rect">
            <a:avLst/>
          </a:prstGeom>
        </p:spPr>
      </p:pic>
      <p:sp>
        <p:nvSpPr>
          <p:cNvPr id="5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  <p:sp>
        <p:nvSpPr>
          <p:cNvPr id="6" name="Pravokotnik 5"/>
          <p:cNvSpPr/>
          <p:nvPr/>
        </p:nvSpPr>
        <p:spPr>
          <a:xfrm>
            <a:off x="10302241" y="5920334"/>
            <a:ext cx="17194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https://www.youtube.com/watch?v=0REJ-lCGiKU</a:t>
            </a:r>
          </a:p>
        </p:txBody>
      </p:sp>
    </p:spTree>
    <p:extLst>
      <p:ext uri="{BB962C8B-B14F-4D97-AF65-F5344CB8AC3E}">
        <p14:creationId xmlns:p14="http://schemas.microsoft.com/office/powerpoint/2010/main" val="4101048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04800" y="1791698"/>
            <a:ext cx="12192000" cy="4351338"/>
          </a:xfrm>
        </p:spPr>
        <p:txBody>
          <a:bodyPr/>
          <a:lstStyle/>
          <a:p>
            <a:pPr marL="0" indent="0">
              <a:buNone/>
            </a:pPr>
            <a:endParaRPr lang="sl-SI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GB" dirty="0" err="1" smtClean="0">
                <a:solidFill>
                  <a:srgbClr val="C00000"/>
                </a:solidFill>
              </a:rPr>
              <a:t>Obdobje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sl-SI" dirty="0" smtClean="0">
                <a:solidFill>
                  <a:srgbClr val="C00000"/>
                </a:solidFill>
              </a:rPr>
              <a:t>otrok </a:t>
            </a:r>
            <a:r>
              <a:rPr lang="en-GB" dirty="0" smtClean="0">
                <a:solidFill>
                  <a:srgbClr val="C00000"/>
                </a:solidFill>
              </a:rPr>
              <a:t>od </a:t>
            </a:r>
            <a:r>
              <a:rPr lang="en-GB" dirty="0">
                <a:solidFill>
                  <a:srgbClr val="C00000"/>
                </a:solidFill>
              </a:rPr>
              <a:t>3. do 4. </a:t>
            </a:r>
            <a:r>
              <a:rPr lang="en-GB" dirty="0" err="1" smtClean="0">
                <a:solidFill>
                  <a:srgbClr val="C00000"/>
                </a:solidFill>
              </a:rPr>
              <a:t>leta</a:t>
            </a:r>
            <a:endParaRPr lang="sl-SI" dirty="0" smtClean="0">
              <a:solidFill>
                <a:srgbClr val="C00000"/>
              </a:solidFill>
            </a:endParaRPr>
          </a:p>
          <a:p>
            <a:r>
              <a:rPr lang="en-GB" dirty="0" err="1" smtClean="0"/>
              <a:t>Dvotonski</a:t>
            </a:r>
            <a:r>
              <a:rPr lang="en-GB" dirty="0" smtClean="0"/>
              <a:t> </a:t>
            </a:r>
            <a:r>
              <a:rPr lang="en-GB" dirty="0" err="1"/>
              <a:t>motiv</a:t>
            </a:r>
            <a:r>
              <a:rPr lang="en-GB" dirty="0"/>
              <a:t> </a:t>
            </a:r>
            <a:r>
              <a:rPr lang="en-GB" dirty="0" err="1"/>
              <a:t>lahko</a:t>
            </a:r>
            <a:r>
              <a:rPr lang="en-GB" dirty="0"/>
              <a:t> </a:t>
            </a:r>
            <a:r>
              <a:rPr lang="en-GB" dirty="0" err="1" smtClean="0"/>
              <a:t>ponovi</a:t>
            </a:r>
            <a:r>
              <a:rPr lang="en-GB" dirty="0" smtClean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začetku</a:t>
            </a:r>
            <a:r>
              <a:rPr lang="en-GB" dirty="0"/>
              <a:t> </a:t>
            </a:r>
            <a:r>
              <a:rPr lang="en-GB" dirty="0" err="1"/>
              <a:t>tretjega</a:t>
            </a:r>
            <a:r>
              <a:rPr lang="en-GB" dirty="0"/>
              <a:t> </a:t>
            </a:r>
            <a:r>
              <a:rPr lang="en-GB" dirty="0" err="1"/>
              <a:t>leta</a:t>
            </a:r>
            <a:r>
              <a:rPr lang="en-GB" dirty="0"/>
              <a:t>. </a:t>
            </a:r>
            <a:endParaRPr lang="sl-SI" dirty="0" smtClean="0"/>
          </a:p>
          <a:p>
            <a:r>
              <a:rPr lang="en-GB" dirty="0" err="1" smtClean="0"/>
              <a:t>Najprej</a:t>
            </a:r>
            <a:r>
              <a:rPr lang="en-GB" dirty="0" smtClean="0"/>
              <a:t> </a:t>
            </a:r>
            <a:r>
              <a:rPr lang="en-GB" dirty="0" err="1"/>
              <a:t>zmorejo</a:t>
            </a:r>
            <a:r>
              <a:rPr lang="en-GB" dirty="0"/>
              <a:t> </a:t>
            </a:r>
            <a:r>
              <a:rPr lang="en-GB" dirty="0" err="1" smtClean="0"/>
              <a:t>ponoviti</a:t>
            </a:r>
            <a:r>
              <a:rPr lang="en-GB" dirty="0" smtClean="0"/>
              <a:t> </a:t>
            </a:r>
            <a:r>
              <a:rPr lang="en-GB" dirty="0" err="1"/>
              <a:t>padajoče</a:t>
            </a:r>
            <a:r>
              <a:rPr lang="en-GB" dirty="0"/>
              <a:t> motive, </a:t>
            </a:r>
            <a:r>
              <a:rPr lang="en-GB" dirty="0" err="1"/>
              <a:t>šele</a:t>
            </a:r>
            <a:r>
              <a:rPr lang="en-GB" dirty="0"/>
              <a:t> </a:t>
            </a:r>
            <a:r>
              <a:rPr lang="en-GB" dirty="0" err="1"/>
              <a:t>kasneje</a:t>
            </a:r>
            <a:r>
              <a:rPr lang="en-GB" dirty="0"/>
              <a:t> </a:t>
            </a:r>
            <a:r>
              <a:rPr lang="en-GB" dirty="0" err="1" smtClean="0"/>
              <a:t>naraščajoče</a:t>
            </a:r>
            <a:r>
              <a:rPr lang="sl-SI" dirty="0" smtClean="0"/>
              <a:t>.</a:t>
            </a:r>
          </a:p>
          <a:p>
            <a:r>
              <a:rPr lang="en-GB" dirty="0" smtClean="0"/>
              <a:t>Med </a:t>
            </a:r>
            <a:r>
              <a:rPr lang="en-GB" dirty="0" err="1"/>
              <a:t>tretjim</a:t>
            </a:r>
            <a:r>
              <a:rPr lang="en-GB" dirty="0"/>
              <a:t> in </a:t>
            </a:r>
            <a:r>
              <a:rPr lang="en-GB" dirty="0" err="1"/>
              <a:t>četrtim</a:t>
            </a:r>
            <a:r>
              <a:rPr lang="en-GB" dirty="0"/>
              <a:t> </a:t>
            </a:r>
            <a:r>
              <a:rPr lang="en-GB" dirty="0" err="1"/>
              <a:t>letom</a:t>
            </a:r>
            <a:r>
              <a:rPr lang="en-GB" dirty="0"/>
              <a:t> </a:t>
            </a:r>
            <a:r>
              <a:rPr lang="en-GB" dirty="0" err="1"/>
              <a:t>lahko</a:t>
            </a:r>
            <a:r>
              <a:rPr lang="en-GB" dirty="0"/>
              <a:t> </a:t>
            </a:r>
            <a:r>
              <a:rPr lang="en-GB" dirty="0" err="1" smtClean="0"/>
              <a:t>otro</a:t>
            </a:r>
            <a:r>
              <a:rPr lang="sl-SI" dirty="0" smtClean="0"/>
              <a:t>ci</a:t>
            </a:r>
            <a:r>
              <a:rPr lang="en-GB" dirty="0" smtClean="0"/>
              <a:t> </a:t>
            </a:r>
            <a:r>
              <a:rPr lang="en-GB" dirty="0" err="1" smtClean="0"/>
              <a:t>imitira</a:t>
            </a:r>
            <a:r>
              <a:rPr lang="sl-SI" dirty="0" smtClean="0"/>
              <a:t>jo</a:t>
            </a:r>
            <a:r>
              <a:rPr lang="en-GB" dirty="0" smtClean="0"/>
              <a:t> </a:t>
            </a:r>
            <a:r>
              <a:rPr lang="en-GB" dirty="0" err="1"/>
              <a:t>vso</a:t>
            </a:r>
            <a:r>
              <a:rPr lang="en-GB" dirty="0"/>
              <a:t> </a:t>
            </a:r>
            <a:r>
              <a:rPr lang="en-GB" dirty="0" err="1"/>
              <a:t>pesem</a:t>
            </a:r>
            <a:r>
              <a:rPr lang="en-GB" dirty="0"/>
              <a:t> v </a:t>
            </a:r>
            <a:r>
              <a:rPr lang="en-GB" dirty="0" err="1"/>
              <a:t>globalnem</a:t>
            </a:r>
            <a:r>
              <a:rPr lang="en-GB" dirty="0"/>
              <a:t> </a:t>
            </a:r>
            <a:r>
              <a:rPr lang="en-GB" dirty="0" err="1"/>
              <a:t>poteku</a:t>
            </a:r>
            <a:r>
              <a:rPr lang="en-GB" dirty="0"/>
              <a:t>, </a:t>
            </a:r>
            <a:r>
              <a:rPr lang="sl-SI" dirty="0"/>
              <a:t>č</a:t>
            </a:r>
            <a:r>
              <a:rPr lang="sl-SI" dirty="0" smtClean="0"/>
              <a:t>eprav je petje v večini </a:t>
            </a:r>
            <a:r>
              <a:rPr lang="en-GB" dirty="0" err="1" smtClean="0"/>
              <a:t>še</a:t>
            </a:r>
            <a:r>
              <a:rPr lang="en-GB" dirty="0" smtClean="0"/>
              <a:t> </a:t>
            </a:r>
            <a:r>
              <a:rPr lang="en-GB" dirty="0" err="1"/>
              <a:t>daleč</a:t>
            </a:r>
            <a:r>
              <a:rPr lang="en-GB" dirty="0"/>
              <a:t> od </a:t>
            </a:r>
            <a:r>
              <a:rPr lang="en-GB" dirty="0" err="1"/>
              <a:t>pravilnosti</a:t>
            </a:r>
            <a:r>
              <a:rPr lang="en-GB" dirty="0"/>
              <a:t>. </a:t>
            </a:r>
            <a:endParaRPr lang="sl-SI" dirty="0" smtClean="0"/>
          </a:p>
          <a:p>
            <a:r>
              <a:rPr lang="en-GB" dirty="0" err="1" smtClean="0"/>
              <a:t>Večina</a:t>
            </a:r>
            <a:r>
              <a:rPr lang="en-GB" dirty="0" smtClean="0"/>
              <a:t> </a:t>
            </a:r>
            <a:r>
              <a:rPr lang="en-GB" dirty="0" err="1"/>
              <a:t>otrok</a:t>
            </a:r>
            <a:r>
              <a:rPr lang="en-GB" dirty="0"/>
              <a:t> se </a:t>
            </a:r>
            <a:r>
              <a:rPr lang="en-GB" dirty="0" err="1"/>
              <a:t>gibalno</a:t>
            </a:r>
            <a:r>
              <a:rPr lang="en-GB" dirty="0"/>
              <a:t> </a:t>
            </a:r>
            <a:r>
              <a:rPr lang="en-GB" dirty="0" err="1"/>
              <a:t>odzove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spremembe</a:t>
            </a:r>
            <a:r>
              <a:rPr lang="en-GB" dirty="0"/>
              <a:t> </a:t>
            </a:r>
            <a:r>
              <a:rPr lang="en-GB" dirty="0" err="1" smtClean="0"/>
              <a:t>tempa</a:t>
            </a:r>
            <a:r>
              <a:rPr lang="sl-SI" dirty="0" smtClean="0"/>
              <a:t>. 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Naslov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l-SI" b="1" dirty="0" smtClean="0">
                <a:solidFill>
                  <a:srgbClr val="C00000"/>
                </a:solidFill>
              </a:rPr>
              <a:t>     Glasbeno-razvojne značilnosti </a:t>
            </a:r>
            <a:br>
              <a:rPr lang="sl-SI" b="1" dirty="0" smtClean="0">
                <a:solidFill>
                  <a:srgbClr val="C00000"/>
                </a:solidFill>
              </a:rPr>
            </a:br>
            <a:r>
              <a:rPr lang="sl-SI" b="1" dirty="0" smtClean="0">
                <a:solidFill>
                  <a:srgbClr val="C00000"/>
                </a:solidFill>
              </a:rPr>
              <a:t> </a:t>
            </a:r>
            <a:r>
              <a:rPr lang="sl-SI" sz="3600" dirty="0" smtClean="0">
                <a:solidFill>
                  <a:srgbClr val="C00000"/>
                </a:solidFill>
              </a:rPr>
              <a:t>Predšolsko obdobje (4)</a:t>
            </a:r>
            <a:endParaRPr lang="en-GB" sz="3600" dirty="0">
              <a:solidFill>
                <a:srgbClr val="C00000"/>
              </a:solidFill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2177" y="6244047"/>
            <a:ext cx="10515600" cy="613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Sicherl-Kafol</a:t>
            </a:r>
            <a:r>
              <a:rPr lang="sl-SI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B. (</a:t>
            </a:r>
            <a:r>
              <a:rPr lang="en-GB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2001</a:t>
            </a:r>
            <a:r>
              <a:rPr lang="sl-SI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sl-SI" sz="1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Celostna glasbena vzgoja</a:t>
            </a:r>
            <a:r>
              <a:rPr lang="sl-SI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Ljubljana: Debora. Str. 88.</a:t>
            </a:r>
            <a:r>
              <a:rPr lang="en-GB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1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529566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2435</TotalTime>
  <Words>3676</Words>
  <Application>Microsoft Office PowerPoint</Application>
  <PresentationFormat>Širokozaslonsko</PresentationFormat>
  <Paragraphs>221</Paragraphs>
  <Slides>29</Slides>
  <Notes>0</Notes>
  <HiddenSlides>0</HiddenSlides>
  <MMClips>3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Officeova tema</vt:lpstr>
      <vt:lpstr>Učenje in poučevanje otrok s posebnimi potrebami: glasbena vzgoja</vt:lpstr>
      <vt:lpstr>Vsebina predavanja</vt:lpstr>
      <vt:lpstr>Faze glasbenega razvoja po Hargreaves in Galton (1992)</vt:lpstr>
      <vt:lpstr>     Glasbeno-razvojne značilnosti   Predšolsko obdobje (1)</vt:lpstr>
      <vt:lpstr>R. Shuter-Dayson in C. Gabriel v Sicherl-Kafol, B. (2001). Celostna glasbena vzgoja. Ljubljana: Debora. Str. 86-87. </vt:lpstr>
      <vt:lpstr>Glasbeno-razvojne značilnosti - Predšolsko obdobje (2)</vt:lpstr>
      <vt:lpstr>     Glasbeno-razvojne značilnosti   Predšolsko obdobje (3)</vt:lpstr>
      <vt:lpstr>PowerPointova predstavitev</vt:lpstr>
      <vt:lpstr>     Glasbeno-razvojne značilnosti   Predšolsko obdobje (4)</vt:lpstr>
      <vt:lpstr>     Glasbeno-razvojne značilnosti   Predšolsko obdobje (5)</vt:lpstr>
      <vt:lpstr>     Glasbeno-razvojne značilnosti   Prvo triletje OŠ (1)</vt:lpstr>
      <vt:lpstr>     Glasbeno-razvojne značilnosti   Prvo triletje OŠ (2)</vt:lpstr>
      <vt:lpstr>     Glasbeno-razvojne značilnosti   Prvo triletje OŠ (3)</vt:lpstr>
      <vt:lpstr>     Glasbeno-razvojne značilnosti   Prvo triletje OŠ (4)</vt:lpstr>
      <vt:lpstr>     Glasbeno-razvojne značilnosti   Prvo triletje OŠ (5)</vt:lpstr>
      <vt:lpstr>Plymouth Music Zone Singing for Children with Special Needs</vt:lpstr>
      <vt:lpstr>     Glasbeno-razvojne značilnosti   Drugo in tretje triletje OŠ (1)</vt:lpstr>
      <vt:lpstr>     Glasbeno-razvojne značilnosti   Drugo in tretje triletje OŠ (2)</vt:lpstr>
      <vt:lpstr>     Glasbeno-razvojne značilnosti   Drugo in tretje triletje OŠ (3)</vt:lpstr>
      <vt:lpstr>     Glasbeno-razvojne značilnosti   Drugo in tretje triletje OŠ (4)</vt:lpstr>
      <vt:lpstr> ODLOMKI ČLANKA:  Smolej, B. (1996). Razvoj glasbenih sposobnosti. Psihološka obzorja 5(1), 77-88.  http://www.dlib.si/stream/URN:NBN:SI:DOC-8C6Q6PAZ/af12a8c5-9820-4bc0-880f-ac69f9d6546c/PDF 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Konstanca</dc:creator>
  <cp:lastModifiedBy>Konstanca</cp:lastModifiedBy>
  <cp:revision>63</cp:revision>
  <dcterms:created xsi:type="dcterms:W3CDTF">2020-03-07T15:37:23Z</dcterms:created>
  <dcterms:modified xsi:type="dcterms:W3CDTF">2023-03-12T21:05:30Z</dcterms:modified>
</cp:coreProperties>
</file>