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86" r:id="rId2"/>
    <p:sldId id="269" r:id="rId3"/>
    <p:sldId id="270" r:id="rId4"/>
    <p:sldId id="271" r:id="rId5"/>
    <p:sldId id="272" r:id="rId6"/>
    <p:sldId id="273" r:id="rId7"/>
    <p:sldId id="274" r:id="rId8"/>
    <p:sldId id="275" r:id="rId9"/>
    <p:sldId id="276" r:id="rId10"/>
    <p:sldId id="277" r:id="rId11"/>
    <p:sldId id="278" r:id="rId12"/>
    <p:sldId id="279" r:id="rId13"/>
    <p:sldId id="280" r:id="rId14"/>
    <p:sldId id="287" r:id="rId15"/>
    <p:sldId id="291" r:id="rId16"/>
    <p:sldId id="292" r:id="rId17"/>
    <p:sldId id="293" r:id="rId18"/>
    <p:sldId id="294" r:id="rId19"/>
    <p:sldId id="295" r:id="rId20"/>
    <p:sldId id="296" r:id="rId21"/>
    <p:sldId id="298" r:id="rId22"/>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9D7A0E-D999-4D55-B0D0-86A3335B876A}" type="datetimeFigureOut">
              <a:rPr lang="en-GB" smtClean="0"/>
              <a:t>07/03/2022</a:t>
            </a:fld>
            <a:endParaRPr lang="en-GB"/>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2E0DE6-AE50-42EF-88BD-6356712B2C3D}" type="slidenum">
              <a:rPr lang="en-GB" smtClean="0"/>
              <a:t>‹#›</a:t>
            </a:fld>
            <a:endParaRPr lang="en-GB"/>
          </a:p>
        </p:txBody>
      </p:sp>
    </p:spTree>
    <p:extLst>
      <p:ext uri="{BB962C8B-B14F-4D97-AF65-F5344CB8AC3E}">
        <p14:creationId xmlns:p14="http://schemas.microsoft.com/office/powerpoint/2010/main" val="1571974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Označba mesta stranske slike 1"/>
          <p:cNvSpPr>
            <a:spLocks noGrp="1" noRot="1" noChangeAspect="1" noTextEdit="1"/>
          </p:cNvSpPr>
          <p:nvPr>
            <p:ph type="sldImg"/>
          </p:nvPr>
        </p:nvSpPr>
        <p:spPr>
          <a:ln/>
        </p:spPr>
      </p:sp>
      <p:sp>
        <p:nvSpPr>
          <p:cNvPr id="5123" name="Označba mesta opomb 2"/>
          <p:cNvSpPr>
            <a:spLocks noGrp="1"/>
          </p:cNvSpPr>
          <p:nvPr>
            <p:ph type="body" idx="1"/>
          </p:nvPr>
        </p:nvSpPr>
        <p:spPr>
          <a:noFill/>
        </p:spPr>
        <p:txBody>
          <a:bodyPr/>
          <a:lstStyle/>
          <a:p>
            <a:pPr eaLnBrk="1" hangingPunct="1"/>
            <a:endParaRPr lang="sl-SI" altLang="sl-SI" smtClean="0"/>
          </a:p>
        </p:txBody>
      </p:sp>
      <p:sp>
        <p:nvSpPr>
          <p:cNvPr id="5124" name="Označba mesta številke diapozitiva 3"/>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CF31F47-6236-48E5-B949-8BF97BDEAE69}" type="slidenum">
              <a:rPr lang="en-GB" altLang="sl-SI" smtClean="0">
                <a:latin typeface="Tahoma" panose="020B0604030504040204" pitchFamily="34" charset="0"/>
              </a:rPr>
              <a:pPr/>
              <a:t>2</a:t>
            </a:fld>
            <a:endParaRPr lang="en-GB" altLang="sl-SI" smtClean="0">
              <a:latin typeface="Tahoma" panose="020B0604030504040204" pitchFamily="34" charset="0"/>
            </a:endParaRPr>
          </a:p>
        </p:txBody>
      </p:sp>
    </p:spTree>
    <p:extLst>
      <p:ext uri="{BB962C8B-B14F-4D97-AF65-F5344CB8AC3E}">
        <p14:creationId xmlns:p14="http://schemas.microsoft.com/office/powerpoint/2010/main" val="1860477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en-GB"/>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en-GB"/>
          </a:p>
        </p:txBody>
      </p:sp>
      <p:sp>
        <p:nvSpPr>
          <p:cNvPr id="4" name="Označba mesta datuma 3"/>
          <p:cNvSpPr>
            <a:spLocks noGrp="1"/>
          </p:cNvSpPr>
          <p:nvPr>
            <p:ph type="dt" sz="half" idx="10"/>
          </p:nvPr>
        </p:nvSpPr>
        <p:spPr/>
        <p:txBody>
          <a:bodyPr/>
          <a:lstStyle/>
          <a:p>
            <a:fld id="{B0E5C129-6B3E-488F-A124-A6A9E44D550E}" type="datetimeFigureOut">
              <a:rPr lang="en-GB" smtClean="0"/>
              <a:t>07/03/2022</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4CA254EC-E127-4BCD-9C86-DBC342D8D060}" type="slidenum">
              <a:rPr lang="en-GB" smtClean="0"/>
              <a:t>‹#›</a:t>
            </a:fld>
            <a:endParaRPr lang="en-GB"/>
          </a:p>
        </p:txBody>
      </p:sp>
    </p:spTree>
    <p:extLst>
      <p:ext uri="{BB962C8B-B14F-4D97-AF65-F5344CB8AC3E}">
        <p14:creationId xmlns:p14="http://schemas.microsoft.com/office/powerpoint/2010/main" val="3349825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10"/>
          </p:nvPr>
        </p:nvSpPr>
        <p:spPr/>
        <p:txBody>
          <a:bodyPr/>
          <a:lstStyle/>
          <a:p>
            <a:fld id="{B0E5C129-6B3E-488F-A124-A6A9E44D550E}" type="datetimeFigureOut">
              <a:rPr lang="en-GB" smtClean="0"/>
              <a:t>07/03/2022</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4CA254EC-E127-4BCD-9C86-DBC342D8D060}" type="slidenum">
              <a:rPr lang="en-GB" smtClean="0"/>
              <a:t>‹#›</a:t>
            </a:fld>
            <a:endParaRPr lang="en-GB"/>
          </a:p>
        </p:txBody>
      </p:sp>
    </p:spTree>
    <p:extLst>
      <p:ext uri="{BB962C8B-B14F-4D97-AF65-F5344CB8AC3E}">
        <p14:creationId xmlns:p14="http://schemas.microsoft.com/office/powerpoint/2010/main" val="430254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en-GB"/>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10"/>
          </p:nvPr>
        </p:nvSpPr>
        <p:spPr/>
        <p:txBody>
          <a:bodyPr/>
          <a:lstStyle/>
          <a:p>
            <a:fld id="{B0E5C129-6B3E-488F-A124-A6A9E44D550E}" type="datetimeFigureOut">
              <a:rPr lang="en-GB" smtClean="0"/>
              <a:t>07/03/2022</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4CA254EC-E127-4BCD-9C86-DBC342D8D060}" type="slidenum">
              <a:rPr lang="en-GB" smtClean="0"/>
              <a:t>‹#›</a:t>
            </a:fld>
            <a:endParaRPr lang="en-GB"/>
          </a:p>
        </p:txBody>
      </p:sp>
    </p:spTree>
    <p:extLst>
      <p:ext uri="{BB962C8B-B14F-4D97-AF65-F5344CB8AC3E}">
        <p14:creationId xmlns:p14="http://schemas.microsoft.com/office/powerpoint/2010/main" val="313973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10"/>
          </p:nvPr>
        </p:nvSpPr>
        <p:spPr/>
        <p:txBody>
          <a:bodyPr/>
          <a:lstStyle/>
          <a:p>
            <a:fld id="{B0E5C129-6B3E-488F-A124-A6A9E44D550E}" type="datetimeFigureOut">
              <a:rPr lang="en-GB" smtClean="0"/>
              <a:t>07/03/2022</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4CA254EC-E127-4BCD-9C86-DBC342D8D060}" type="slidenum">
              <a:rPr lang="en-GB" smtClean="0"/>
              <a:t>‹#›</a:t>
            </a:fld>
            <a:endParaRPr lang="en-GB"/>
          </a:p>
        </p:txBody>
      </p:sp>
    </p:spTree>
    <p:extLst>
      <p:ext uri="{BB962C8B-B14F-4D97-AF65-F5344CB8AC3E}">
        <p14:creationId xmlns:p14="http://schemas.microsoft.com/office/powerpoint/2010/main" val="825652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en-GB"/>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B0E5C129-6B3E-488F-A124-A6A9E44D550E}" type="datetimeFigureOut">
              <a:rPr lang="en-GB" smtClean="0"/>
              <a:t>07/03/2022</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4CA254EC-E127-4BCD-9C86-DBC342D8D060}" type="slidenum">
              <a:rPr lang="en-GB" smtClean="0"/>
              <a:t>‹#›</a:t>
            </a:fld>
            <a:endParaRPr lang="en-GB"/>
          </a:p>
        </p:txBody>
      </p:sp>
    </p:spTree>
    <p:extLst>
      <p:ext uri="{BB962C8B-B14F-4D97-AF65-F5344CB8AC3E}">
        <p14:creationId xmlns:p14="http://schemas.microsoft.com/office/powerpoint/2010/main" val="971570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5" name="Označba mesta datuma 4"/>
          <p:cNvSpPr>
            <a:spLocks noGrp="1"/>
          </p:cNvSpPr>
          <p:nvPr>
            <p:ph type="dt" sz="half" idx="10"/>
          </p:nvPr>
        </p:nvSpPr>
        <p:spPr/>
        <p:txBody>
          <a:bodyPr/>
          <a:lstStyle/>
          <a:p>
            <a:fld id="{B0E5C129-6B3E-488F-A124-A6A9E44D550E}" type="datetimeFigureOut">
              <a:rPr lang="en-GB" smtClean="0"/>
              <a:t>07/03/2022</a:t>
            </a:fld>
            <a:endParaRPr lang="en-GB"/>
          </a:p>
        </p:txBody>
      </p:sp>
      <p:sp>
        <p:nvSpPr>
          <p:cNvPr id="6" name="Označba mesta noge 5"/>
          <p:cNvSpPr>
            <a:spLocks noGrp="1"/>
          </p:cNvSpPr>
          <p:nvPr>
            <p:ph type="ftr" sz="quarter" idx="11"/>
          </p:nvPr>
        </p:nvSpPr>
        <p:spPr/>
        <p:txBody>
          <a:bodyPr/>
          <a:lstStyle/>
          <a:p>
            <a:endParaRPr lang="en-GB"/>
          </a:p>
        </p:txBody>
      </p:sp>
      <p:sp>
        <p:nvSpPr>
          <p:cNvPr id="7" name="Označba mesta številke diapozitiva 6"/>
          <p:cNvSpPr>
            <a:spLocks noGrp="1"/>
          </p:cNvSpPr>
          <p:nvPr>
            <p:ph type="sldNum" sz="quarter" idx="12"/>
          </p:nvPr>
        </p:nvSpPr>
        <p:spPr/>
        <p:txBody>
          <a:bodyPr/>
          <a:lstStyle/>
          <a:p>
            <a:fld id="{4CA254EC-E127-4BCD-9C86-DBC342D8D060}" type="slidenum">
              <a:rPr lang="en-GB" smtClean="0"/>
              <a:t>‹#›</a:t>
            </a:fld>
            <a:endParaRPr lang="en-GB"/>
          </a:p>
        </p:txBody>
      </p:sp>
    </p:spTree>
    <p:extLst>
      <p:ext uri="{BB962C8B-B14F-4D97-AF65-F5344CB8AC3E}">
        <p14:creationId xmlns:p14="http://schemas.microsoft.com/office/powerpoint/2010/main" val="2445224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en-GB"/>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7" name="Označba mesta datuma 6"/>
          <p:cNvSpPr>
            <a:spLocks noGrp="1"/>
          </p:cNvSpPr>
          <p:nvPr>
            <p:ph type="dt" sz="half" idx="10"/>
          </p:nvPr>
        </p:nvSpPr>
        <p:spPr/>
        <p:txBody>
          <a:bodyPr/>
          <a:lstStyle/>
          <a:p>
            <a:fld id="{B0E5C129-6B3E-488F-A124-A6A9E44D550E}" type="datetimeFigureOut">
              <a:rPr lang="en-GB" smtClean="0"/>
              <a:t>07/03/2022</a:t>
            </a:fld>
            <a:endParaRPr lang="en-GB"/>
          </a:p>
        </p:txBody>
      </p:sp>
      <p:sp>
        <p:nvSpPr>
          <p:cNvPr id="8" name="Označba mesta noge 7"/>
          <p:cNvSpPr>
            <a:spLocks noGrp="1"/>
          </p:cNvSpPr>
          <p:nvPr>
            <p:ph type="ftr" sz="quarter" idx="11"/>
          </p:nvPr>
        </p:nvSpPr>
        <p:spPr/>
        <p:txBody>
          <a:bodyPr/>
          <a:lstStyle/>
          <a:p>
            <a:endParaRPr lang="en-GB"/>
          </a:p>
        </p:txBody>
      </p:sp>
      <p:sp>
        <p:nvSpPr>
          <p:cNvPr id="9" name="Označba mesta številke diapozitiva 8"/>
          <p:cNvSpPr>
            <a:spLocks noGrp="1"/>
          </p:cNvSpPr>
          <p:nvPr>
            <p:ph type="sldNum" sz="quarter" idx="12"/>
          </p:nvPr>
        </p:nvSpPr>
        <p:spPr/>
        <p:txBody>
          <a:bodyPr/>
          <a:lstStyle/>
          <a:p>
            <a:fld id="{4CA254EC-E127-4BCD-9C86-DBC342D8D060}" type="slidenum">
              <a:rPr lang="en-GB" smtClean="0"/>
              <a:t>‹#›</a:t>
            </a:fld>
            <a:endParaRPr lang="en-GB"/>
          </a:p>
        </p:txBody>
      </p:sp>
    </p:spTree>
    <p:extLst>
      <p:ext uri="{BB962C8B-B14F-4D97-AF65-F5344CB8AC3E}">
        <p14:creationId xmlns:p14="http://schemas.microsoft.com/office/powerpoint/2010/main" val="2056364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datuma 2"/>
          <p:cNvSpPr>
            <a:spLocks noGrp="1"/>
          </p:cNvSpPr>
          <p:nvPr>
            <p:ph type="dt" sz="half" idx="10"/>
          </p:nvPr>
        </p:nvSpPr>
        <p:spPr/>
        <p:txBody>
          <a:bodyPr/>
          <a:lstStyle/>
          <a:p>
            <a:fld id="{B0E5C129-6B3E-488F-A124-A6A9E44D550E}" type="datetimeFigureOut">
              <a:rPr lang="en-GB" smtClean="0"/>
              <a:t>07/03/2022</a:t>
            </a:fld>
            <a:endParaRPr lang="en-GB"/>
          </a:p>
        </p:txBody>
      </p:sp>
      <p:sp>
        <p:nvSpPr>
          <p:cNvPr id="4" name="Označba mesta noge 3"/>
          <p:cNvSpPr>
            <a:spLocks noGrp="1"/>
          </p:cNvSpPr>
          <p:nvPr>
            <p:ph type="ftr" sz="quarter" idx="11"/>
          </p:nvPr>
        </p:nvSpPr>
        <p:spPr/>
        <p:txBody>
          <a:bodyPr/>
          <a:lstStyle/>
          <a:p>
            <a:endParaRPr lang="en-GB"/>
          </a:p>
        </p:txBody>
      </p:sp>
      <p:sp>
        <p:nvSpPr>
          <p:cNvPr id="5" name="Označba mesta številke diapozitiva 4"/>
          <p:cNvSpPr>
            <a:spLocks noGrp="1"/>
          </p:cNvSpPr>
          <p:nvPr>
            <p:ph type="sldNum" sz="quarter" idx="12"/>
          </p:nvPr>
        </p:nvSpPr>
        <p:spPr/>
        <p:txBody>
          <a:bodyPr/>
          <a:lstStyle/>
          <a:p>
            <a:fld id="{4CA254EC-E127-4BCD-9C86-DBC342D8D060}" type="slidenum">
              <a:rPr lang="en-GB" smtClean="0"/>
              <a:t>‹#›</a:t>
            </a:fld>
            <a:endParaRPr lang="en-GB"/>
          </a:p>
        </p:txBody>
      </p:sp>
    </p:spTree>
    <p:extLst>
      <p:ext uri="{BB962C8B-B14F-4D97-AF65-F5344CB8AC3E}">
        <p14:creationId xmlns:p14="http://schemas.microsoft.com/office/powerpoint/2010/main" val="3326676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B0E5C129-6B3E-488F-A124-A6A9E44D550E}" type="datetimeFigureOut">
              <a:rPr lang="en-GB" smtClean="0"/>
              <a:t>07/03/2022</a:t>
            </a:fld>
            <a:endParaRPr lang="en-GB"/>
          </a:p>
        </p:txBody>
      </p:sp>
      <p:sp>
        <p:nvSpPr>
          <p:cNvPr id="3" name="Označba mesta noge 2"/>
          <p:cNvSpPr>
            <a:spLocks noGrp="1"/>
          </p:cNvSpPr>
          <p:nvPr>
            <p:ph type="ftr" sz="quarter" idx="11"/>
          </p:nvPr>
        </p:nvSpPr>
        <p:spPr/>
        <p:txBody>
          <a:bodyPr/>
          <a:lstStyle/>
          <a:p>
            <a:endParaRPr lang="en-GB"/>
          </a:p>
        </p:txBody>
      </p:sp>
      <p:sp>
        <p:nvSpPr>
          <p:cNvPr id="4" name="Označba mesta številke diapozitiva 3"/>
          <p:cNvSpPr>
            <a:spLocks noGrp="1"/>
          </p:cNvSpPr>
          <p:nvPr>
            <p:ph type="sldNum" sz="quarter" idx="12"/>
          </p:nvPr>
        </p:nvSpPr>
        <p:spPr/>
        <p:txBody>
          <a:bodyPr/>
          <a:lstStyle/>
          <a:p>
            <a:fld id="{4CA254EC-E127-4BCD-9C86-DBC342D8D060}" type="slidenum">
              <a:rPr lang="en-GB" smtClean="0"/>
              <a:t>‹#›</a:t>
            </a:fld>
            <a:endParaRPr lang="en-GB"/>
          </a:p>
        </p:txBody>
      </p:sp>
    </p:spTree>
    <p:extLst>
      <p:ext uri="{BB962C8B-B14F-4D97-AF65-F5344CB8AC3E}">
        <p14:creationId xmlns:p14="http://schemas.microsoft.com/office/powerpoint/2010/main" val="3439751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en-GB"/>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B0E5C129-6B3E-488F-A124-A6A9E44D550E}" type="datetimeFigureOut">
              <a:rPr lang="en-GB" smtClean="0"/>
              <a:t>07/03/2022</a:t>
            </a:fld>
            <a:endParaRPr lang="en-GB"/>
          </a:p>
        </p:txBody>
      </p:sp>
      <p:sp>
        <p:nvSpPr>
          <p:cNvPr id="6" name="Označba mesta noge 5"/>
          <p:cNvSpPr>
            <a:spLocks noGrp="1"/>
          </p:cNvSpPr>
          <p:nvPr>
            <p:ph type="ftr" sz="quarter" idx="11"/>
          </p:nvPr>
        </p:nvSpPr>
        <p:spPr/>
        <p:txBody>
          <a:bodyPr/>
          <a:lstStyle/>
          <a:p>
            <a:endParaRPr lang="en-GB"/>
          </a:p>
        </p:txBody>
      </p:sp>
      <p:sp>
        <p:nvSpPr>
          <p:cNvPr id="7" name="Označba mesta številke diapozitiva 6"/>
          <p:cNvSpPr>
            <a:spLocks noGrp="1"/>
          </p:cNvSpPr>
          <p:nvPr>
            <p:ph type="sldNum" sz="quarter" idx="12"/>
          </p:nvPr>
        </p:nvSpPr>
        <p:spPr/>
        <p:txBody>
          <a:bodyPr/>
          <a:lstStyle/>
          <a:p>
            <a:fld id="{4CA254EC-E127-4BCD-9C86-DBC342D8D060}" type="slidenum">
              <a:rPr lang="en-GB" smtClean="0"/>
              <a:t>‹#›</a:t>
            </a:fld>
            <a:endParaRPr lang="en-GB"/>
          </a:p>
        </p:txBody>
      </p:sp>
    </p:spTree>
    <p:extLst>
      <p:ext uri="{BB962C8B-B14F-4D97-AF65-F5344CB8AC3E}">
        <p14:creationId xmlns:p14="http://schemas.microsoft.com/office/powerpoint/2010/main" val="1702925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en-GB"/>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B0E5C129-6B3E-488F-A124-A6A9E44D550E}" type="datetimeFigureOut">
              <a:rPr lang="en-GB" smtClean="0"/>
              <a:t>07/03/2022</a:t>
            </a:fld>
            <a:endParaRPr lang="en-GB"/>
          </a:p>
        </p:txBody>
      </p:sp>
      <p:sp>
        <p:nvSpPr>
          <p:cNvPr id="6" name="Označba mesta noge 5"/>
          <p:cNvSpPr>
            <a:spLocks noGrp="1"/>
          </p:cNvSpPr>
          <p:nvPr>
            <p:ph type="ftr" sz="quarter" idx="11"/>
          </p:nvPr>
        </p:nvSpPr>
        <p:spPr/>
        <p:txBody>
          <a:bodyPr/>
          <a:lstStyle/>
          <a:p>
            <a:endParaRPr lang="en-GB"/>
          </a:p>
        </p:txBody>
      </p:sp>
      <p:sp>
        <p:nvSpPr>
          <p:cNvPr id="7" name="Označba mesta številke diapozitiva 6"/>
          <p:cNvSpPr>
            <a:spLocks noGrp="1"/>
          </p:cNvSpPr>
          <p:nvPr>
            <p:ph type="sldNum" sz="quarter" idx="12"/>
          </p:nvPr>
        </p:nvSpPr>
        <p:spPr/>
        <p:txBody>
          <a:bodyPr/>
          <a:lstStyle/>
          <a:p>
            <a:fld id="{4CA254EC-E127-4BCD-9C86-DBC342D8D060}" type="slidenum">
              <a:rPr lang="en-GB" smtClean="0"/>
              <a:t>‹#›</a:t>
            </a:fld>
            <a:endParaRPr lang="en-GB"/>
          </a:p>
        </p:txBody>
      </p:sp>
    </p:spTree>
    <p:extLst>
      <p:ext uri="{BB962C8B-B14F-4D97-AF65-F5344CB8AC3E}">
        <p14:creationId xmlns:p14="http://schemas.microsoft.com/office/powerpoint/2010/main" val="3085057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en-GB"/>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E5C129-6B3E-488F-A124-A6A9E44D550E}" type="datetimeFigureOut">
              <a:rPr lang="en-GB" smtClean="0"/>
              <a:t>07/03/2022</a:t>
            </a:fld>
            <a:endParaRPr lang="en-GB"/>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A254EC-E127-4BCD-9C86-DBC342D8D060}" type="slidenum">
              <a:rPr lang="en-GB" smtClean="0"/>
              <a:t>‹#›</a:t>
            </a:fld>
            <a:endParaRPr lang="en-GB"/>
          </a:p>
        </p:txBody>
      </p:sp>
    </p:spTree>
    <p:extLst>
      <p:ext uri="{BB962C8B-B14F-4D97-AF65-F5344CB8AC3E}">
        <p14:creationId xmlns:p14="http://schemas.microsoft.com/office/powerpoint/2010/main" val="1228089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slov 1"/>
          <p:cNvSpPr>
            <a:spLocks noGrp="1"/>
          </p:cNvSpPr>
          <p:nvPr>
            <p:ph type="ctrTitle"/>
          </p:nvPr>
        </p:nvSpPr>
        <p:spPr>
          <a:xfrm>
            <a:off x="923635" y="646545"/>
            <a:ext cx="9467273" cy="3426981"/>
          </a:xfrm>
        </p:spPr>
        <p:txBody>
          <a:bodyPr>
            <a:normAutofit fontScale="90000"/>
          </a:bodyPr>
          <a:lstStyle/>
          <a:p>
            <a:r>
              <a:rPr lang="sl-SI" altLang="sl-SI" dirty="0" smtClean="0"/>
              <a:t/>
            </a:r>
            <a:br>
              <a:rPr lang="sl-SI" altLang="sl-SI" dirty="0" smtClean="0"/>
            </a:br>
            <a:r>
              <a:rPr lang="sl-SI" altLang="sl-SI" dirty="0"/>
              <a:t/>
            </a:r>
            <a:br>
              <a:rPr lang="sl-SI" altLang="sl-SI" dirty="0"/>
            </a:br>
            <a:r>
              <a:rPr lang="sl-SI" altLang="sl-SI" sz="4900" dirty="0" smtClean="0">
                <a:latin typeface="Garamond" panose="02020404030301010803" pitchFamily="18" charset="0"/>
              </a:rPr>
              <a:t>Didaktika </a:t>
            </a:r>
            <a:r>
              <a:rPr lang="sl-SI" altLang="sl-SI" sz="4900" dirty="0" smtClean="0">
                <a:latin typeface="Garamond" panose="02020404030301010803" pitchFamily="18" charset="0"/>
              </a:rPr>
              <a:t>matematike 1 – </a:t>
            </a:r>
            <a:br>
              <a:rPr lang="sl-SI" altLang="sl-SI" sz="4900" dirty="0" smtClean="0">
                <a:latin typeface="Garamond" panose="02020404030301010803" pitchFamily="18" charset="0"/>
              </a:rPr>
            </a:br>
            <a:r>
              <a:rPr lang="sl-SI" altLang="sl-SI" sz="4900" dirty="0" smtClean="0">
                <a:latin typeface="Garamond" panose="02020404030301010803" pitchFamily="18" charset="0"/>
              </a:rPr>
              <a:t>2. strokovno-didaktična obravnava matematičnih pojmov po vsebinskih sklopih: aritmetika in algebra 1</a:t>
            </a:r>
            <a:r>
              <a:rPr lang="sl-SI" altLang="sl-SI" dirty="0" smtClean="0"/>
              <a:t/>
            </a:r>
            <a:br>
              <a:rPr lang="sl-SI" altLang="sl-SI" dirty="0" smtClean="0"/>
            </a:br>
            <a:r>
              <a:rPr lang="sl-SI" altLang="sl-SI" sz="2700" dirty="0"/>
              <a:t>(izročki za predavanja pri predmetu didaktika matematike, 2. l., RP)</a:t>
            </a:r>
          </a:p>
        </p:txBody>
      </p:sp>
      <p:sp>
        <p:nvSpPr>
          <p:cNvPr id="4099" name="Podnaslov 2"/>
          <p:cNvSpPr>
            <a:spLocks noGrp="1"/>
          </p:cNvSpPr>
          <p:nvPr>
            <p:ph type="subTitle" idx="1"/>
          </p:nvPr>
        </p:nvSpPr>
        <p:spPr bwMode="auto">
          <a:xfrm>
            <a:off x="2667000" y="4221163"/>
            <a:ext cx="6858000" cy="1987550"/>
          </a:xfrm>
        </p:spPr>
        <p:txBody>
          <a:bodyPr wrap="square" numCol="1" anchor="t" anchorCtr="0" compatLnSpc="1">
            <a:prstTxWarp prst="textNoShape">
              <a:avLst/>
            </a:prstTxWarp>
          </a:bodyPr>
          <a:lstStyle/>
          <a:p>
            <a:pPr>
              <a:buFont typeface="Wingdings 3" panose="05040102010807070707" pitchFamily="18" charset="2"/>
              <a:buNone/>
            </a:pPr>
            <a:endParaRPr lang="sl-SI" altLang="sl-SI" smtClean="0"/>
          </a:p>
          <a:p>
            <a:pPr>
              <a:buFont typeface="Wingdings 3" panose="05040102010807070707" pitchFamily="18" charset="2"/>
              <a:buNone/>
            </a:pPr>
            <a:endParaRPr lang="sl-SI" altLang="sl-SI" smtClean="0"/>
          </a:p>
          <a:p>
            <a:pPr>
              <a:buFont typeface="Wingdings 3" panose="05040102010807070707" pitchFamily="18" charset="2"/>
              <a:buNone/>
            </a:pPr>
            <a:r>
              <a:rPr lang="sl-SI" altLang="sl-SI" smtClean="0"/>
              <a:t>Prof. dr. Tatjana Hodnik</a:t>
            </a:r>
          </a:p>
        </p:txBody>
      </p:sp>
      <p:sp>
        <p:nvSpPr>
          <p:cNvPr id="4100" name="Ograda številke diapozitiva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43B2991-2BCA-4ABC-A8F6-46D1FC015825}" type="slidenum">
              <a:rPr lang="sl-SI" altLang="sl-SI">
                <a:solidFill>
                  <a:schemeClr val="tx2"/>
                </a:solidFill>
              </a:rPr>
              <a:pPr/>
              <a:t>1</a:t>
            </a:fld>
            <a:endParaRPr lang="sl-SI" altLang="sl-SI">
              <a:solidFill>
                <a:schemeClr val="tx2"/>
              </a:solidFill>
            </a:endParaRPr>
          </a:p>
        </p:txBody>
      </p:sp>
    </p:spTree>
    <p:extLst>
      <p:ext uri="{BB962C8B-B14F-4D97-AF65-F5344CB8AC3E}">
        <p14:creationId xmlns:p14="http://schemas.microsoft.com/office/powerpoint/2010/main" val="3689623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aslov 1"/>
          <p:cNvSpPr>
            <a:spLocks noGrp="1"/>
          </p:cNvSpPr>
          <p:nvPr>
            <p:ph type="title"/>
          </p:nvPr>
        </p:nvSpPr>
        <p:spPr/>
        <p:txBody>
          <a:bodyPr/>
          <a:lstStyle/>
          <a:p>
            <a:endParaRPr lang="sl-SI" altLang="sl-SI" smtClean="0"/>
          </a:p>
        </p:txBody>
      </p:sp>
      <p:sp>
        <p:nvSpPr>
          <p:cNvPr id="3" name="Označba mesta vsebine 2"/>
          <p:cNvSpPr>
            <a:spLocks noGrp="1"/>
          </p:cNvSpPr>
          <p:nvPr>
            <p:ph idx="1"/>
          </p:nvPr>
        </p:nvSpPr>
        <p:spPr/>
        <p:txBody>
          <a:bodyPr/>
          <a:lstStyle/>
          <a:p>
            <a:pPr marL="0" indent="0">
              <a:buNone/>
              <a:defRPr/>
            </a:pPr>
            <a:r>
              <a:rPr lang="sl-SI" i="1" dirty="0" smtClean="0">
                <a:solidFill>
                  <a:srgbClr val="FF0000"/>
                </a:solidFill>
                <a:latin typeface="Garamond" panose="02020404030301010803" pitchFamily="18" charset="0"/>
              </a:rPr>
              <a:t>Vzorci</a:t>
            </a:r>
            <a:endParaRPr lang="sl-SI" i="1" dirty="0">
              <a:solidFill>
                <a:srgbClr val="FF0000"/>
              </a:solidFill>
              <a:latin typeface="Garamond" panose="02020404030301010803" pitchFamily="18" charset="0"/>
            </a:endParaRPr>
          </a:p>
          <a:p>
            <a:pPr algn="just" eaLnBrk="1" hangingPunct="1">
              <a:lnSpc>
                <a:spcPct val="90000"/>
              </a:lnSpc>
              <a:buFontTx/>
              <a:buNone/>
              <a:defRPr/>
            </a:pPr>
            <a:r>
              <a:rPr lang="sl-SI" altLang="sl-SI" dirty="0">
                <a:latin typeface="Garamond" panose="02020404030301010803" pitchFamily="18" charset="0"/>
                <a:cs typeface="Times New Roman" panose="02020603050405020304" pitchFamily="18" charset="0"/>
              </a:rPr>
              <a:t>Vzorec pomeni nizanje predmetov, simbolov… na način, da se niz predmetov, simbolov… ponavlja. Za uspešno nadaljevanje vzorca je potrebno prepoznati ponavljajoči se niz oz. enoto ponavljanja. Vzorec je dobro definiran, ko se </a:t>
            </a:r>
            <a:r>
              <a:rPr lang="sl-SI" altLang="sl-SI" dirty="0">
                <a:solidFill>
                  <a:srgbClr val="FF0000"/>
                </a:solidFill>
                <a:latin typeface="Garamond" panose="02020404030301010803" pitchFamily="18" charset="0"/>
                <a:cs typeface="Times New Roman" panose="02020603050405020304" pitchFamily="18" charset="0"/>
              </a:rPr>
              <a:t>enota vsaj dvakrat ponovi</a:t>
            </a:r>
            <a:r>
              <a:rPr lang="sl-SI" altLang="sl-SI" dirty="0">
                <a:latin typeface="Garamond" panose="02020404030301010803" pitchFamily="18" charset="0"/>
                <a:cs typeface="Times New Roman" panose="02020603050405020304" pitchFamily="18" charset="0"/>
              </a:rPr>
              <a:t>.</a:t>
            </a:r>
          </a:p>
          <a:p>
            <a:pPr algn="just" eaLnBrk="1" hangingPunct="1">
              <a:lnSpc>
                <a:spcPct val="90000"/>
              </a:lnSpc>
              <a:buFontTx/>
              <a:buNone/>
              <a:defRPr/>
            </a:pPr>
            <a:r>
              <a:rPr lang="sl-SI" dirty="0">
                <a:latin typeface="Garamond" panose="02020404030301010803" pitchFamily="18" charset="0"/>
                <a:cs typeface="Times New Roman" panose="02020603050405020304" pitchFamily="18" charset="0"/>
              </a:rPr>
              <a:t>Vrste vzorcev po zahtevnosti (</a:t>
            </a:r>
            <a:r>
              <a:rPr lang="sl-SI" dirty="0" err="1">
                <a:latin typeface="Garamond" panose="02020404030301010803" pitchFamily="18" charset="0"/>
                <a:cs typeface="Times New Roman" panose="02020603050405020304" pitchFamily="18" charset="0"/>
              </a:rPr>
              <a:t>Vitz</a:t>
            </a:r>
            <a:r>
              <a:rPr lang="sl-SI" dirty="0">
                <a:latin typeface="Garamond" panose="02020404030301010803" pitchFamily="18" charset="0"/>
                <a:cs typeface="Times New Roman" panose="02020603050405020304" pitchFamily="18" charset="0"/>
              </a:rPr>
              <a:t> in Todd, 1967, 1969):</a:t>
            </a:r>
          </a:p>
          <a:p>
            <a:pPr algn="just" eaLnBrk="1" hangingPunct="1">
              <a:lnSpc>
                <a:spcPct val="90000"/>
              </a:lnSpc>
              <a:buFontTx/>
              <a:buNone/>
              <a:defRPr/>
            </a:pPr>
            <a:r>
              <a:rPr lang="sl-SI" dirty="0" err="1">
                <a:latin typeface="Garamond" panose="02020404030301010803" pitchFamily="18" charset="0"/>
                <a:cs typeface="Times New Roman" panose="02020603050405020304" pitchFamily="18" charset="0"/>
              </a:rPr>
              <a:t>abab</a:t>
            </a:r>
            <a:r>
              <a:rPr lang="sl-SI" dirty="0">
                <a:latin typeface="Garamond" panose="02020404030301010803" pitchFamily="18" charset="0"/>
                <a:cs typeface="Times New Roman" panose="02020603050405020304" pitchFamily="18" charset="0"/>
              </a:rPr>
              <a:t>, </a:t>
            </a:r>
            <a:r>
              <a:rPr lang="sl-SI" dirty="0" err="1">
                <a:latin typeface="Garamond" panose="02020404030301010803" pitchFamily="18" charset="0"/>
                <a:cs typeface="Times New Roman" panose="02020603050405020304" pitchFamily="18" charset="0"/>
              </a:rPr>
              <a:t>aaabbbaaabbb</a:t>
            </a:r>
            <a:r>
              <a:rPr lang="sl-SI" dirty="0">
                <a:latin typeface="Garamond" panose="02020404030301010803" pitchFamily="18" charset="0"/>
                <a:cs typeface="Times New Roman" panose="02020603050405020304" pitchFamily="18" charset="0"/>
              </a:rPr>
              <a:t>, </a:t>
            </a:r>
            <a:r>
              <a:rPr lang="sl-SI" dirty="0" err="1">
                <a:latin typeface="Garamond" panose="02020404030301010803" pitchFamily="18" charset="0"/>
                <a:cs typeface="Times New Roman" panose="02020603050405020304" pitchFamily="18" charset="0"/>
              </a:rPr>
              <a:t>aabbaabb</a:t>
            </a:r>
            <a:r>
              <a:rPr lang="sl-SI" dirty="0">
                <a:latin typeface="Garamond" panose="02020404030301010803" pitchFamily="18" charset="0"/>
                <a:cs typeface="Times New Roman" panose="02020603050405020304" pitchFamily="18" charset="0"/>
              </a:rPr>
              <a:t>, </a:t>
            </a:r>
            <a:r>
              <a:rPr lang="sl-SI" dirty="0" err="1">
                <a:latin typeface="Garamond" panose="02020404030301010803" pitchFamily="18" charset="0"/>
                <a:cs typeface="Times New Roman" panose="02020603050405020304" pitchFamily="18" charset="0"/>
              </a:rPr>
              <a:t>aabaab</a:t>
            </a:r>
            <a:r>
              <a:rPr lang="sl-SI" dirty="0">
                <a:latin typeface="Garamond" panose="02020404030301010803" pitchFamily="18" charset="0"/>
                <a:cs typeface="Times New Roman" panose="02020603050405020304" pitchFamily="18" charset="0"/>
              </a:rPr>
              <a:t>, </a:t>
            </a:r>
            <a:r>
              <a:rPr lang="sl-SI" dirty="0" err="1">
                <a:latin typeface="Garamond" panose="02020404030301010803" pitchFamily="18" charset="0"/>
                <a:cs typeface="Times New Roman" panose="02020603050405020304" pitchFamily="18" charset="0"/>
              </a:rPr>
              <a:t>aaabaaab</a:t>
            </a:r>
            <a:r>
              <a:rPr lang="sl-SI" dirty="0">
                <a:latin typeface="Garamond" panose="02020404030301010803" pitchFamily="18" charset="0"/>
                <a:cs typeface="Times New Roman" panose="02020603050405020304" pitchFamily="18" charset="0"/>
              </a:rPr>
              <a:t>, </a:t>
            </a:r>
            <a:r>
              <a:rPr lang="sl-SI" dirty="0" err="1">
                <a:latin typeface="Garamond" panose="02020404030301010803" pitchFamily="18" charset="0"/>
                <a:cs typeface="Times New Roman" panose="02020603050405020304" pitchFamily="18" charset="0"/>
              </a:rPr>
              <a:t>abcabc</a:t>
            </a:r>
            <a:r>
              <a:rPr lang="sl-SI" dirty="0">
                <a:latin typeface="Garamond" panose="02020404030301010803" pitchFamily="18" charset="0"/>
                <a:cs typeface="Times New Roman" panose="02020603050405020304" pitchFamily="18" charset="0"/>
              </a:rPr>
              <a:t>, </a:t>
            </a:r>
            <a:r>
              <a:rPr lang="sl-SI" dirty="0" err="1">
                <a:latin typeface="Garamond" panose="02020404030301010803" pitchFamily="18" charset="0"/>
                <a:cs typeface="Times New Roman" panose="02020603050405020304" pitchFamily="18" charset="0"/>
              </a:rPr>
              <a:t>aaabbbcccaaabbbccc</a:t>
            </a:r>
            <a:r>
              <a:rPr lang="sl-SI" dirty="0">
                <a:latin typeface="Garamond" panose="02020404030301010803" pitchFamily="18" charset="0"/>
                <a:cs typeface="Times New Roman" panose="02020603050405020304" pitchFamily="18" charset="0"/>
              </a:rPr>
              <a:t>, </a:t>
            </a:r>
            <a:r>
              <a:rPr lang="sl-SI" dirty="0" err="1">
                <a:latin typeface="Garamond" panose="02020404030301010803" pitchFamily="18" charset="0"/>
                <a:cs typeface="Times New Roman" panose="02020603050405020304" pitchFamily="18" charset="0"/>
              </a:rPr>
              <a:t>aabbccaabbcc</a:t>
            </a:r>
            <a:r>
              <a:rPr lang="sl-SI" dirty="0">
                <a:latin typeface="Garamond" panose="02020404030301010803" pitchFamily="18" charset="0"/>
                <a:cs typeface="Times New Roman" panose="02020603050405020304" pitchFamily="18" charset="0"/>
              </a:rPr>
              <a:t>, </a:t>
            </a:r>
            <a:r>
              <a:rPr lang="sl-SI" dirty="0" err="1">
                <a:latin typeface="Garamond" panose="02020404030301010803" pitchFamily="18" charset="0"/>
                <a:cs typeface="Times New Roman" panose="02020603050405020304" pitchFamily="18" charset="0"/>
              </a:rPr>
              <a:t>acccbcccacccbccc</a:t>
            </a:r>
            <a:r>
              <a:rPr lang="sl-SI" dirty="0">
                <a:latin typeface="Garamond" panose="02020404030301010803" pitchFamily="18" charset="0"/>
                <a:cs typeface="Times New Roman" panose="02020603050405020304" pitchFamily="18" charset="0"/>
              </a:rPr>
              <a:t>, </a:t>
            </a:r>
            <a:r>
              <a:rPr lang="sl-SI" dirty="0" err="1">
                <a:latin typeface="Garamond" panose="02020404030301010803" pitchFamily="18" charset="0"/>
                <a:cs typeface="Times New Roman" panose="02020603050405020304" pitchFamily="18" charset="0"/>
              </a:rPr>
              <a:t>aaabcaaabc</a:t>
            </a:r>
            <a:r>
              <a:rPr lang="sl-SI" dirty="0">
                <a:latin typeface="Garamond" panose="02020404030301010803" pitchFamily="18" charset="0"/>
                <a:cs typeface="Times New Roman" panose="02020603050405020304" pitchFamily="18" charset="0"/>
              </a:rPr>
              <a:t>, </a:t>
            </a:r>
            <a:r>
              <a:rPr lang="sl-SI" dirty="0" err="1">
                <a:latin typeface="Garamond" panose="02020404030301010803" pitchFamily="18" charset="0"/>
                <a:cs typeface="Times New Roman" panose="02020603050405020304" pitchFamily="18" charset="0"/>
              </a:rPr>
              <a:t>aabcaabc</a:t>
            </a:r>
            <a:r>
              <a:rPr lang="sl-SI" dirty="0">
                <a:latin typeface="Garamond" panose="02020404030301010803" pitchFamily="18" charset="0"/>
                <a:cs typeface="Times New Roman" panose="02020603050405020304" pitchFamily="18" charset="0"/>
              </a:rPr>
              <a:t>, </a:t>
            </a:r>
            <a:r>
              <a:rPr lang="sl-SI" dirty="0" err="1">
                <a:latin typeface="Garamond" panose="02020404030301010803" pitchFamily="18" charset="0"/>
                <a:cs typeface="Times New Roman" panose="02020603050405020304" pitchFamily="18" charset="0"/>
              </a:rPr>
              <a:t>aabbcaabbc</a:t>
            </a:r>
            <a:endParaRPr lang="sl-SI" dirty="0">
              <a:latin typeface="Garamond" panose="02020404030301010803" pitchFamily="18" charset="0"/>
              <a:cs typeface="Times New Roman" panose="02020603050405020304" pitchFamily="18" charset="0"/>
            </a:endParaRPr>
          </a:p>
          <a:p>
            <a:pPr algn="just" eaLnBrk="1" hangingPunct="1">
              <a:lnSpc>
                <a:spcPct val="90000"/>
              </a:lnSpc>
              <a:buFontTx/>
              <a:buNone/>
              <a:defRPr/>
            </a:pPr>
            <a:endParaRPr lang="sl-SI" dirty="0">
              <a:latin typeface="Garamond" panose="02020404030301010803" pitchFamily="18" charset="0"/>
              <a:cs typeface="Times New Roman" panose="02020603050405020304" pitchFamily="18" charset="0"/>
            </a:endParaRPr>
          </a:p>
          <a:p>
            <a:pPr algn="just" eaLnBrk="1" hangingPunct="1">
              <a:lnSpc>
                <a:spcPct val="90000"/>
              </a:lnSpc>
              <a:buFontTx/>
              <a:buNone/>
              <a:defRPr/>
            </a:pPr>
            <a:endParaRPr lang="sl-SI" dirty="0"/>
          </a:p>
        </p:txBody>
      </p:sp>
      <p:sp>
        <p:nvSpPr>
          <p:cNvPr id="13316" name="Označba mesta noge 3"/>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Tree>
    <p:extLst>
      <p:ext uri="{BB962C8B-B14F-4D97-AF65-F5344CB8AC3E}">
        <p14:creationId xmlns:p14="http://schemas.microsoft.com/office/powerpoint/2010/main" val="1503709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Naslov 1"/>
          <p:cNvSpPr>
            <a:spLocks noGrp="1"/>
          </p:cNvSpPr>
          <p:nvPr>
            <p:ph type="title"/>
          </p:nvPr>
        </p:nvSpPr>
        <p:spPr/>
        <p:txBody>
          <a:bodyPr/>
          <a:lstStyle/>
          <a:p>
            <a:endParaRPr lang="sl-SI" altLang="sl-SI" smtClean="0"/>
          </a:p>
        </p:txBody>
      </p:sp>
      <p:sp>
        <p:nvSpPr>
          <p:cNvPr id="14339" name="Označba mesta vsebine 2"/>
          <p:cNvSpPr>
            <a:spLocks noGrp="1"/>
          </p:cNvSpPr>
          <p:nvPr>
            <p:ph idx="1"/>
          </p:nvPr>
        </p:nvSpPr>
        <p:spPr/>
        <p:txBody>
          <a:bodyPr/>
          <a:lstStyle/>
          <a:p>
            <a:pPr marL="0" indent="0">
              <a:buNone/>
            </a:pPr>
            <a:r>
              <a:rPr lang="sl-SI" altLang="sl-SI" dirty="0">
                <a:latin typeface="Garamond" panose="02020404030301010803" pitchFamily="18" charset="0"/>
              </a:rPr>
              <a:t>Simon (1972): zahtevnost vzorca je odvisna od kompleksnosti (‚dolžine‘) enote.</a:t>
            </a:r>
          </a:p>
          <a:p>
            <a:pPr marL="0" indent="0">
              <a:buNone/>
            </a:pPr>
            <a:endParaRPr lang="sl-SI" altLang="sl-SI" dirty="0">
              <a:latin typeface="Garamond" panose="02020404030301010803" pitchFamily="18" charset="0"/>
            </a:endParaRPr>
          </a:p>
          <a:p>
            <a:pPr marL="0" indent="0">
              <a:buNone/>
            </a:pPr>
            <a:r>
              <a:rPr lang="sl-SI" altLang="sl-SI" dirty="0">
                <a:latin typeface="Garamond" panose="02020404030301010803" pitchFamily="18" charset="0"/>
              </a:rPr>
              <a:t>Učenje o vzorcih spodbuja</a:t>
            </a:r>
          </a:p>
          <a:p>
            <a:pPr marL="0" indent="0">
              <a:buNone/>
            </a:pPr>
            <a:r>
              <a:rPr lang="sl-SI" altLang="sl-SI" dirty="0">
                <a:latin typeface="Garamond" panose="02020404030301010803" pitchFamily="18" charset="0"/>
              </a:rPr>
              <a:t>- učenje </a:t>
            </a:r>
            <a:r>
              <a:rPr lang="sl-SI" altLang="sl-SI" dirty="0">
                <a:solidFill>
                  <a:srgbClr val="FF0000"/>
                </a:solidFill>
                <a:latin typeface="Garamond" panose="02020404030301010803" pitchFamily="18" charset="0"/>
              </a:rPr>
              <a:t>posploševanja</a:t>
            </a:r>
          </a:p>
          <a:p>
            <a:pPr marL="0" indent="0">
              <a:buNone/>
            </a:pPr>
            <a:r>
              <a:rPr lang="sl-SI" altLang="sl-SI" dirty="0">
                <a:latin typeface="Garamond" panose="02020404030301010803" pitchFamily="18" charset="0"/>
              </a:rPr>
              <a:t>- dojemanje pojma </a:t>
            </a:r>
            <a:r>
              <a:rPr lang="sl-SI" altLang="sl-SI" dirty="0">
                <a:solidFill>
                  <a:srgbClr val="FF0000"/>
                </a:solidFill>
                <a:latin typeface="Garamond" panose="02020404030301010803" pitchFamily="18" charset="0"/>
              </a:rPr>
              <a:t>neskončno</a:t>
            </a:r>
            <a:r>
              <a:rPr lang="sl-SI" altLang="sl-SI" dirty="0">
                <a:latin typeface="Garamond" panose="02020404030301010803" pitchFamily="18" charset="0"/>
              </a:rPr>
              <a:t> (premica, ravnina, prostor).</a:t>
            </a:r>
          </a:p>
          <a:p>
            <a:pPr marL="0" indent="0">
              <a:buNone/>
            </a:pPr>
            <a:r>
              <a:rPr lang="sl-SI" altLang="sl-SI" dirty="0">
                <a:solidFill>
                  <a:srgbClr val="FF0000"/>
                </a:solidFill>
                <a:latin typeface="Garamond" panose="02020404030301010803" pitchFamily="18" charset="0"/>
              </a:rPr>
              <a:t>Pomoč </a:t>
            </a:r>
            <a:r>
              <a:rPr lang="sl-SI" altLang="sl-SI" dirty="0" smtClean="0">
                <a:latin typeface="Garamond" panose="02020404030301010803" pitchFamily="18" charset="0"/>
              </a:rPr>
              <a:t>učencem </a:t>
            </a:r>
            <a:r>
              <a:rPr lang="sl-SI" altLang="sl-SI" dirty="0">
                <a:latin typeface="Garamond" panose="02020404030301010803" pitchFamily="18" charset="0"/>
              </a:rPr>
              <a:t>pri prepoznavanju enote vzorca:</a:t>
            </a:r>
          </a:p>
          <a:p>
            <a:pPr marL="0" indent="0">
              <a:buNone/>
            </a:pPr>
            <a:r>
              <a:rPr lang="sl-SI" altLang="sl-SI" dirty="0">
                <a:latin typeface="Garamond" panose="02020404030301010803" pitchFamily="18" charset="0"/>
              </a:rPr>
              <a:t>- ločevanje enot vzorca s črtami, s prostori, z okvirčki</a:t>
            </a:r>
          </a:p>
        </p:txBody>
      </p:sp>
      <p:sp>
        <p:nvSpPr>
          <p:cNvPr id="14340" name="Označba mesta noge 3"/>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Tree>
    <p:extLst>
      <p:ext uri="{BB962C8B-B14F-4D97-AF65-F5344CB8AC3E}">
        <p14:creationId xmlns:p14="http://schemas.microsoft.com/office/powerpoint/2010/main" val="557972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značba mesta vsebine 2"/>
          <p:cNvSpPr>
            <a:spLocks noGrp="1"/>
          </p:cNvSpPr>
          <p:nvPr>
            <p:ph idx="1"/>
          </p:nvPr>
        </p:nvSpPr>
        <p:spPr>
          <a:xfrm>
            <a:off x="498764" y="333375"/>
            <a:ext cx="11092872" cy="5911850"/>
          </a:xfrm>
        </p:spPr>
        <p:txBody>
          <a:bodyPr/>
          <a:lstStyle/>
          <a:p>
            <a:pPr marL="0" indent="0">
              <a:buNone/>
            </a:pPr>
            <a:endParaRPr lang="sl-SI" altLang="sl-SI" dirty="0" smtClean="0">
              <a:solidFill>
                <a:srgbClr val="0070C0"/>
              </a:solidFill>
              <a:latin typeface="Garamond" panose="02020404030301010803" pitchFamily="18" charset="0"/>
            </a:endParaRPr>
          </a:p>
          <a:p>
            <a:pPr marL="0" indent="0">
              <a:buNone/>
            </a:pPr>
            <a:endParaRPr lang="sl-SI" altLang="sl-SI" dirty="0">
              <a:solidFill>
                <a:srgbClr val="0070C0"/>
              </a:solidFill>
              <a:latin typeface="Garamond" panose="02020404030301010803" pitchFamily="18" charset="0"/>
            </a:endParaRPr>
          </a:p>
          <a:p>
            <a:pPr marL="0" indent="0">
              <a:buNone/>
            </a:pPr>
            <a:r>
              <a:rPr lang="sl-SI" altLang="sl-SI" dirty="0" smtClean="0">
                <a:solidFill>
                  <a:srgbClr val="0070C0"/>
                </a:solidFill>
                <a:latin typeface="Garamond" panose="02020404030301010803" pitchFamily="18" charset="0"/>
              </a:rPr>
              <a:t>Organiziranje </a:t>
            </a:r>
            <a:r>
              <a:rPr lang="sl-SI" altLang="sl-SI" dirty="0">
                <a:solidFill>
                  <a:srgbClr val="0070C0"/>
                </a:solidFill>
                <a:latin typeface="Garamond" panose="02020404030301010803" pitchFamily="18" charset="0"/>
              </a:rPr>
              <a:t>izkušenj o vzorcih za </a:t>
            </a:r>
            <a:r>
              <a:rPr lang="sl-SI" altLang="sl-SI" dirty="0" smtClean="0">
                <a:solidFill>
                  <a:srgbClr val="0070C0"/>
                </a:solidFill>
                <a:latin typeface="Garamond" panose="02020404030301010803" pitchFamily="18" charset="0"/>
              </a:rPr>
              <a:t>učence</a:t>
            </a:r>
            <a:endParaRPr lang="sl-SI" altLang="sl-SI" dirty="0">
              <a:solidFill>
                <a:srgbClr val="0070C0"/>
              </a:solidFill>
              <a:latin typeface="Garamond" panose="02020404030301010803" pitchFamily="18" charset="0"/>
            </a:endParaRPr>
          </a:p>
          <a:p>
            <a:pPr marL="0" indent="0">
              <a:buNone/>
            </a:pPr>
            <a:r>
              <a:rPr lang="sl-SI" altLang="sl-SI" dirty="0">
                <a:solidFill>
                  <a:srgbClr val="0070C0"/>
                </a:solidFill>
                <a:latin typeface="Garamond" panose="02020404030301010803" pitchFamily="18" charset="0"/>
              </a:rPr>
              <a:t>Od želje do splošnega modela: </a:t>
            </a:r>
          </a:p>
          <a:p>
            <a:pPr marL="0" indent="0">
              <a:buNone/>
            </a:pPr>
            <a:r>
              <a:rPr lang="sl-SI" altLang="sl-SI" dirty="0">
                <a:solidFill>
                  <a:srgbClr val="0070C0"/>
                </a:solidFill>
                <a:latin typeface="Garamond" panose="02020404030301010803" pitchFamily="18" charset="0"/>
              </a:rPr>
              <a:t>Pri načrtovanju izkušenj za </a:t>
            </a:r>
            <a:r>
              <a:rPr lang="sl-SI" altLang="sl-SI" dirty="0" smtClean="0">
                <a:solidFill>
                  <a:srgbClr val="0070C0"/>
                </a:solidFill>
                <a:latin typeface="Garamond" panose="02020404030301010803" pitchFamily="18" charset="0"/>
              </a:rPr>
              <a:t>učence </a:t>
            </a:r>
            <a:r>
              <a:rPr lang="sl-SI" altLang="sl-SI" dirty="0">
                <a:solidFill>
                  <a:srgbClr val="0070C0"/>
                </a:solidFill>
                <a:latin typeface="Garamond" panose="02020404030301010803" pitchFamily="18" charset="0"/>
              </a:rPr>
              <a:t>se </a:t>
            </a:r>
            <a:r>
              <a:rPr lang="sl-SI" altLang="sl-SI" dirty="0" smtClean="0">
                <a:solidFill>
                  <a:srgbClr val="0070C0"/>
                </a:solidFill>
                <a:latin typeface="Garamond" panose="02020404030301010803" pitchFamily="18" charset="0"/>
              </a:rPr>
              <a:t>vprašajmo</a:t>
            </a:r>
            <a:r>
              <a:rPr lang="sl-SI" altLang="sl-SI" dirty="0">
                <a:solidFill>
                  <a:srgbClr val="0070C0"/>
                </a:solidFill>
                <a:latin typeface="Garamond" panose="02020404030301010803" pitchFamily="18" charset="0"/>
              </a:rPr>
              <a:t>, kaj je konceptualna spremenljivost, katere vrste vzorcev lahko ponudimo, kako jih reprezentiramo, katere izolirane modele lahko oblikuje </a:t>
            </a:r>
            <a:r>
              <a:rPr lang="sl-SI" altLang="sl-SI" dirty="0" smtClean="0">
                <a:solidFill>
                  <a:srgbClr val="0070C0"/>
                </a:solidFill>
                <a:latin typeface="Garamond" panose="02020404030301010803" pitchFamily="18" charset="0"/>
              </a:rPr>
              <a:t>učenec, </a:t>
            </a:r>
            <a:r>
              <a:rPr lang="sl-SI" altLang="sl-SI" dirty="0">
                <a:solidFill>
                  <a:srgbClr val="0070C0"/>
                </a:solidFill>
                <a:latin typeface="Garamond" panose="02020404030301010803" pitchFamily="18" charset="0"/>
              </a:rPr>
              <a:t>kako spodbudimo posploševanje za oblikovanje splošnega modela, kako preverimo, kaj so usvojili </a:t>
            </a:r>
            <a:r>
              <a:rPr lang="sl-SI" altLang="sl-SI" dirty="0" smtClean="0">
                <a:solidFill>
                  <a:srgbClr val="0070C0"/>
                </a:solidFill>
                <a:latin typeface="Garamond" panose="02020404030301010803" pitchFamily="18" charset="0"/>
              </a:rPr>
              <a:t>učenci, </a:t>
            </a:r>
            <a:r>
              <a:rPr lang="sl-SI" altLang="sl-SI" dirty="0">
                <a:solidFill>
                  <a:srgbClr val="0070C0"/>
                </a:solidFill>
                <a:latin typeface="Garamond" panose="02020404030301010803" pitchFamily="18" charset="0"/>
              </a:rPr>
              <a:t>na kakšen način vključimo vprašanja po principu konstrukcije. Izberimo ustrezen kontekst: lahko je matematičen ali pa temelji na medpredmetnem povezovanju. </a:t>
            </a:r>
          </a:p>
          <a:p>
            <a:pPr marL="0" indent="0">
              <a:buNone/>
            </a:pPr>
            <a:r>
              <a:rPr lang="sl-SI" altLang="sl-SI" dirty="0">
                <a:solidFill>
                  <a:srgbClr val="0070C0"/>
                </a:solidFill>
                <a:latin typeface="Garamond" panose="02020404030301010803" pitchFamily="18" charset="0"/>
              </a:rPr>
              <a:t>V katerem primeru je povezovanje smiselno in v katerem ni? Argumentacija odločitev.</a:t>
            </a:r>
          </a:p>
        </p:txBody>
      </p:sp>
      <p:sp>
        <p:nvSpPr>
          <p:cNvPr id="15363" name="Označba mesta noge 3"/>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Tree>
    <p:extLst>
      <p:ext uri="{BB962C8B-B14F-4D97-AF65-F5344CB8AC3E}">
        <p14:creationId xmlns:p14="http://schemas.microsoft.com/office/powerpoint/2010/main" val="4257567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Označba mesta noge 4"/>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
        <p:nvSpPr>
          <p:cNvPr id="16387" name="Rectangle 2"/>
          <p:cNvSpPr>
            <a:spLocks noGrp="1" noChangeArrowheads="1"/>
          </p:cNvSpPr>
          <p:nvPr>
            <p:ph type="title"/>
          </p:nvPr>
        </p:nvSpPr>
        <p:spPr/>
        <p:txBody>
          <a:bodyPr/>
          <a:lstStyle/>
          <a:p>
            <a:pPr eaLnBrk="1" hangingPunct="1"/>
            <a:endParaRPr lang="en-GB" altLang="sl-SI" smtClean="0"/>
          </a:p>
        </p:txBody>
      </p:sp>
      <p:sp>
        <p:nvSpPr>
          <p:cNvPr id="16388" name="Rectangle 3"/>
          <p:cNvSpPr>
            <a:spLocks noGrp="1" noChangeArrowheads="1"/>
          </p:cNvSpPr>
          <p:nvPr>
            <p:ph type="body" idx="1"/>
          </p:nvPr>
        </p:nvSpPr>
        <p:spPr/>
        <p:txBody>
          <a:bodyPr/>
          <a:lstStyle/>
          <a:p>
            <a:pPr algn="just" eaLnBrk="1" hangingPunct="1">
              <a:lnSpc>
                <a:spcPct val="90000"/>
              </a:lnSpc>
              <a:buFontTx/>
              <a:buNone/>
            </a:pPr>
            <a:r>
              <a:rPr lang="sl-SI" altLang="sl-SI" u="sng" dirty="0" smtClean="0">
                <a:latin typeface="Garamond" panose="02020404030301010803" pitchFamily="18" charset="0"/>
                <a:cs typeface="Times New Roman" panose="02020603050405020304" pitchFamily="18" charset="0"/>
              </a:rPr>
              <a:t>Povzetek o </a:t>
            </a:r>
            <a:r>
              <a:rPr lang="sl-SI" altLang="sl-SI" u="sng" dirty="0" err="1" smtClean="0">
                <a:latin typeface="Garamond" panose="02020404030301010803" pitchFamily="18" charset="0"/>
                <a:cs typeface="Times New Roman" panose="02020603050405020304" pitchFamily="18" charset="0"/>
              </a:rPr>
              <a:t>predštevilskem</a:t>
            </a:r>
            <a:r>
              <a:rPr lang="sl-SI" altLang="sl-SI" u="sng" dirty="0" smtClean="0">
                <a:latin typeface="Garamond" panose="02020404030301010803" pitchFamily="18" charset="0"/>
                <a:cs typeface="Times New Roman" panose="02020603050405020304" pitchFamily="18" charset="0"/>
              </a:rPr>
              <a:t> obdobju </a:t>
            </a:r>
            <a:endParaRPr lang="sl-SI" altLang="sl-SI" u="sng" dirty="0">
              <a:latin typeface="Garamond" panose="02020404030301010803" pitchFamily="18" charset="0"/>
              <a:cs typeface="Times New Roman" panose="02020603050405020304" pitchFamily="18" charset="0"/>
            </a:endParaRPr>
          </a:p>
          <a:p>
            <a:pPr algn="just" eaLnBrk="1" hangingPunct="1">
              <a:lnSpc>
                <a:spcPct val="90000"/>
              </a:lnSpc>
              <a:buFontTx/>
              <a:buNone/>
            </a:pPr>
            <a:r>
              <a:rPr lang="sl-SI" altLang="sl-SI" dirty="0">
                <a:latin typeface="Garamond" panose="02020404030301010803" pitchFamily="18" charset="0"/>
                <a:cs typeface="Times New Roman" panose="02020603050405020304" pitchFamily="18" charset="0"/>
              </a:rPr>
              <a:t>V </a:t>
            </a:r>
            <a:r>
              <a:rPr lang="sl-SI" altLang="sl-SI" dirty="0" smtClean="0">
                <a:latin typeface="Garamond" panose="02020404030301010803" pitchFamily="18" charset="0"/>
                <a:cs typeface="Times New Roman" panose="02020603050405020304" pitchFamily="18" charset="0"/>
              </a:rPr>
              <a:t>zgodnjem šolskem obdobju </a:t>
            </a:r>
            <a:r>
              <a:rPr lang="sl-SI" altLang="sl-SI" dirty="0">
                <a:latin typeface="Garamond" panose="02020404030301010803" pitchFamily="18" charset="0"/>
                <a:cs typeface="Times New Roman" panose="02020603050405020304" pitchFamily="18" charset="0"/>
              </a:rPr>
              <a:t>je ključno</a:t>
            </a:r>
          </a:p>
          <a:p>
            <a:pPr algn="just" eaLnBrk="1" hangingPunct="1">
              <a:lnSpc>
                <a:spcPct val="90000"/>
              </a:lnSpc>
              <a:buFontTx/>
              <a:buNone/>
            </a:pPr>
            <a:r>
              <a:rPr lang="sl-SI" altLang="sl-SI" dirty="0">
                <a:latin typeface="Garamond" panose="02020404030301010803" pitchFamily="18" charset="0"/>
                <a:cs typeface="Times New Roman" panose="02020603050405020304" pitchFamily="18" charset="0"/>
              </a:rPr>
              <a:t>razvijanje </a:t>
            </a:r>
            <a:r>
              <a:rPr lang="sl-SI" altLang="sl-SI" dirty="0">
                <a:solidFill>
                  <a:srgbClr val="FF0000"/>
                </a:solidFill>
                <a:latin typeface="Garamond" panose="02020404030301010803" pitchFamily="18" charset="0"/>
                <a:cs typeface="Times New Roman" panose="02020603050405020304" pitchFamily="18" charset="0"/>
              </a:rPr>
              <a:t>konceptualnega in proceduralnega</a:t>
            </a:r>
            <a:r>
              <a:rPr lang="sl-SI" altLang="sl-SI" dirty="0">
                <a:latin typeface="Garamond" panose="02020404030301010803" pitchFamily="18" charset="0"/>
                <a:cs typeface="Times New Roman" panose="02020603050405020304" pitchFamily="18" charset="0"/>
              </a:rPr>
              <a:t> znanja, tudi problemskega;</a:t>
            </a:r>
          </a:p>
          <a:p>
            <a:pPr algn="just" eaLnBrk="1" hangingPunct="1">
              <a:lnSpc>
                <a:spcPct val="90000"/>
              </a:lnSpc>
              <a:buFontTx/>
              <a:buNone/>
            </a:pPr>
            <a:r>
              <a:rPr lang="sl-SI" altLang="sl-SI" dirty="0">
                <a:latin typeface="Garamond" panose="02020404030301010803" pitchFamily="18" charset="0"/>
                <a:cs typeface="Times New Roman" panose="02020603050405020304" pitchFamily="18" charset="0"/>
              </a:rPr>
              <a:t>razvijanje </a:t>
            </a:r>
            <a:r>
              <a:rPr lang="sl-SI" altLang="sl-SI" dirty="0">
                <a:solidFill>
                  <a:srgbClr val="FF0000"/>
                </a:solidFill>
                <a:latin typeface="Garamond" panose="02020404030301010803" pitchFamily="18" charset="0"/>
                <a:cs typeface="Times New Roman" panose="02020603050405020304" pitchFamily="18" charset="0"/>
              </a:rPr>
              <a:t>posploševanja</a:t>
            </a:r>
            <a:r>
              <a:rPr lang="sl-SI" altLang="sl-SI" dirty="0">
                <a:latin typeface="Garamond" panose="02020404030301010803" pitchFamily="18" charset="0"/>
                <a:cs typeface="Times New Roman" panose="02020603050405020304" pitchFamily="18" charset="0"/>
              </a:rPr>
              <a:t>, ki je eden ključnih procesov v matematiki;</a:t>
            </a:r>
          </a:p>
          <a:p>
            <a:pPr algn="just" eaLnBrk="1" hangingPunct="1">
              <a:lnSpc>
                <a:spcPct val="90000"/>
              </a:lnSpc>
              <a:buFontTx/>
              <a:buNone/>
            </a:pPr>
            <a:r>
              <a:rPr lang="sl-SI" altLang="sl-SI" dirty="0">
                <a:latin typeface="Garamond" panose="02020404030301010803" pitchFamily="18" charset="0"/>
                <a:cs typeface="Times New Roman" panose="02020603050405020304" pitchFamily="18" charset="0"/>
              </a:rPr>
              <a:t>navajanje na rabo </a:t>
            </a:r>
            <a:r>
              <a:rPr lang="sl-SI" altLang="sl-SI" dirty="0">
                <a:solidFill>
                  <a:srgbClr val="FF0000"/>
                </a:solidFill>
                <a:latin typeface="Garamond" panose="02020404030301010803" pitchFamily="18" charset="0"/>
                <a:cs typeface="Times New Roman" panose="02020603050405020304" pitchFamily="18" charset="0"/>
              </a:rPr>
              <a:t>simbolike</a:t>
            </a:r>
            <a:r>
              <a:rPr lang="sl-SI" altLang="sl-SI" dirty="0">
                <a:latin typeface="Garamond" panose="02020404030301010803" pitchFamily="18" charset="0"/>
                <a:cs typeface="Times New Roman" panose="02020603050405020304" pitchFamily="18" charset="0"/>
              </a:rPr>
              <a:t> (sicer nekonvencionalne) in matematičnega </a:t>
            </a:r>
            <a:r>
              <a:rPr lang="sl-SI" altLang="sl-SI" dirty="0">
                <a:solidFill>
                  <a:srgbClr val="FF0000"/>
                </a:solidFill>
                <a:latin typeface="Garamond" panose="02020404030301010803" pitchFamily="18" charset="0"/>
                <a:cs typeface="Times New Roman" panose="02020603050405020304" pitchFamily="18" charset="0"/>
              </a:rPr>
              <a:t>jezika</a:t>
            </a:r>
            <a:r>
              <a:rPr lang="sl-SI" altLang="sl-SI" dirty="0">
                <a:latin typeface="Garamond" panose="02020404030301010803" pitchFamily="18" charset="0"/>
                <a:cs typeface="Times New Roman" panose="02020603050405020304" pitchFamily="18" charset="0"/>
              </a:rPr>
              <a:t>, reprezentiranja idej;</a:t>
            </a:r>
          </a:p>
          <a:p>
            <a:pPr algn="just" eaLnBrk="1" hangingPunct="1">
              <a:lnSpc>
                <a:spcPct val="90000"/>
              </a:lnSpc>
              <a:buFontTx/>
              <a:buNone/>
            </a:pPr>
            <a:r>
              <a:rPr lang="sl-SI" altLang="sl-SI" dirty="0">
                <a:latin typeface="Garamond" panose="02020404030301010803" pitchFamily="18" charset="0"/>
                <a:cs typeface="Times New Roman" panose="02020603050405020304" pitchFamily="18" charset="0"/>
              </a:rPr>
              <a:t>natančno opazovanje in pridobivanje ‚</a:t>
            </a:r>
            <a:r>
              <a:rPr lang="sl-SI" altLang="sl-SI" dirty="0">
                <a:solidFill>
                  <a:srgbClr val="FF0000"/>
                </a:solidFill>
                <a:latin typeface="Garamond" panose="02020404030301010803" pitchFamily="18" charset="0"/>
                <a:cs typeface="Times New Roman" panose="02020603050405020304" pitchFamily="18" charset="0"/>
              </a:rPr>
              <a:t>matematičnega pogleda‘ </a:t>
            </a:r>
            <a:r>
              <a:rPr lang="sl-SI" altLang="sl-SI" dirty="0">
                <a:latin typeface="Garamond" panose="02020404030301010803" pitchFamily="18" charset="0"/>
                <a:cs typeface="Times New Roman" panose="02020603050405020304" pitchFamily="18" charset="0"/>
              </a:rPr>
              <a:t>na svet;</a:t>
            </a:r>
          </a:p>
          <a:p>
            <a:pPr algn="just" eaLnBrk="1" hangingPunct="1">
              <a:lnSpc>
                <a:spcPct val="90000"/>
              </a:lnSpc>
              <a:buFontTx/>
              <a:buNone/>
            </a:pPr>
            <a:r>
              <a:rPr lang="sl-SI" altLang="sl-SI" dirty="0">
                <a:latin typeface="Garamond" panose="02020404030301010803" pitchFamily="18" charset="0"/>
                <a:cs typeface="Times New Roman" panose="02020603050405020304" pitchFamily="18" charset="0"/>
              </a:rPr>
              <a:t>uvajanje </a:t>
            </a:r>
            <a:r>
              <a:rPr lang="sl-SI" altLang="sl-SI" dirty="0" smtClean="0">
                <a:latin typeface="Garamond" panose="02020404030301010803" pitchFamily="18" charset="0"/>
                <a:cs typeface="Times New Roman" panose="02020603050405020304" pitchFamily="18" charset="0"/>
              </a:rPr>
              <a:t>učenca </a:t>
            </a:r>
            <a:r>
              <a:rPr lang="sl-SI" altLang="sl-SI" dirty="0">
                <a:latin typeface="Garamond" panose="02020404030301010803" pitchFamily="18" charset="0"/>
                <a:cs typeface="Times New Roman" panose="02020603050405020304" pitchFamily="18" charset="0"/>
              </a:rPr>
              <a:t>v </a:t>
            </a:r>
            <a:r>
              <a:rPr lang="sl-SI" altLang="sl-SI" dirty="0">
                <a:solidFill>
                  <a:srgbClr val="FF0000"/>
                </a:solidFill>
                <a:latin typeface="Garamond" panose="02020404030301010803" pitchFamily="18" charset="0"/>
                <a:cs typeface="Times New Roman" panose="02020603050405020304" pitchFamily="18" charset="0"/>
              </a:rPr>
              <a:t>štetje</a:t>
            </a:r>
            <a:r>
              <a:rPr lang="sl-SI" altLang="sl-SI" dirty="0">
                <a:latin typeface="Garamond" panose="02020404030301010803" pitchFamily="18" charset="0"/>
                <a:cs typeface="Times New Roman" panose="02020603050405020304" pitchFamily="18" charset="0"/>
              </a:rPr>
              <a:t>.</a:t>
            </a:r>
          </a:p>
          <a:p>
            <a:pPr algn="just" eaLnBrk="1" hangingPunct="1">
              <a:lnSpc>
                <a:spcPct val="90000"/>
              </a:lnSpc>
              <a:buFontTx/>
              <a:buNone/>
            </a:pPr>
            <a:endParaRPr lang="sl-SI" altLang="sl-SI" sz="2400" dirty="0">
              <a:cs typeface="Times New Roman" panose="02020603050405020304" pitchFamily="18" charset="0"/>
            </a:endParaRPr>
          </a:p>
          <a:p>
            <a:pPr eaLnBrk="1" hangingPunct="1">
              <a:lnSpc>
                <a:spcPct val="90000"/>
              </a:lnSpc>
              <a:buFontTx/>
              <a:buNone/>
            </a:pPr>
            <a:endParaRPr lang="sl-SI" altLang="sl-SI" sz="2400" dirty="0"/>
          </a:p>
        </p:txBody>
      </p:sp>
    </p:spTree>
    <p:extLst>
      <p:ext uri="{BB962C8B-B14F-4D97-AF65-F5344CB8AC3E}">
        <p14:creationId xmlns:p14="http://schemas.microsoft.com/office/powerpoint/2010/main" val="32581696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grada noge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Aritmetika in algebra</a:t>
            </a:r>
          </a:p>
        </p:txBody>
      </p:sp>
      <p:sp>
        <p:nvSpPr>
          <p:cNvPr id="10243" name="Rectangle 2"/>
          <p:cNvSpPr>
            <a:spLocks noGrp="1" noChangeArrowheads="1"/>
          </p:cNvSpPr>
          <p:nvPr>
            <p:ph type="title"/>
          </p:nvPr>
        </p:nvSpPr>
        <p:spPr/>
        <p:txBody>
          <a:bodyPr>
            <a:normAutofit/>
          </a:bodyPr>
          <a:lstStyle/>
          <a:p>
            <a:r>
              <a:rPr lang="sl-SI" altLang="sl-SI" sz="3100" b="1" dirty="0" smtClean="0">
                <a:latin typeface="Garamond" panose="02020404030301010803" pitchFamily="18" charset="0"/>
                <a:cs typeface="Times New Roman" panose="02020603050405020304" pitchFamily="18" charset="0"/>
              </a:rPr>
              <a:t/>
            </a:r>
            <a:br>
              <a:rPr lang="sl-SI" altLang="sl-SI" sz="3100" b="1" dirty="0" smtClean="0">
                <a:latin typeface="Garamond" panose="02020404030301010803" pitchFamily="18" charset="0"/>
                <a:cs typeface="Times New Roman" panose="02020603050405020304" pitchFamily="18" charset="0"/>
              </a:rPr>
            </a:br>
            <a:endParaRPr lang="sl-SI" altLang="sl-SI" dirty="0" smtClean="0"/>
          </a:p>
        </p:txBody>
      </p:sp>
      <p:sp>
        <p:nvSpPr>
          <p:cNvPr id="10244" name="Rectangle 3"/>
          <p:cNvSpPr>
            <a:spLocks noGrp="1" noChangeArrowheads="1"/>
          </p:cNvSpPr>
          <p:nvPr>
            <p:ph type="body" idx="1"/>
          </p:nvPr>
        </p:nvSpPr>
        <p:spPr/>
        <p:txBody>
          <a:bodyPr/>
          <a:lstStyle/>
          <a:p>
            <a:pPr algn="just" eaLnBrk="1" hangingPunct="1">
              <a:lnSpc>
                <a:spcPct val="80000"/>
              </a:lnSpc>
              <a:buFontTx/>
              <a:buNone/>
            </a:pPr>
            <a:r>
              <a:rPr lang="sl-SI" altLang="sl-SI" i="1" dirty="0" smtClean="0">
                <a:solidFill>
                  <a:srgbClr val="FF0000"/>
                </a:solidFill>
                <a:latin typeface="Garamond" panose="02020404030301010803" pitchFamily="18" charset="0"/>
                <a:cs typeface="Times New Roman" panose="02020603050405020304" pitchFamily="18" charset="0"/>
              </a:rPr>
              <a:t>Štetje</a:t>
            </a:r>
            <a:endParaRPr lang="en-GB" altLang="sl-SI" i="1" dirty="0">
              <a:solidFill>
                <a:srgbClr val="FF0000"/>
              </a:solidFill>
              <a:latin typeface="Garamond" panose="02020404030301010803" pitchFamily="18" charset="0"/>
              <a:cs typeface="Times New Roman" panose="02020603050405020304" pitchFamily="18" charset="0"/>
            </a:endParaRPr>
          </a:p>
          <a:p>
            <a:pPr algn="just" eaLnBrk="1" hangingPunct="1">
              <a:lnSpc>
                <a:spcPct val="80000"/>
              </a:lnSpc>
              <a:buFontTx/>
              <a:buNone/>
            </a:pPr>
            <a:r>
              <a:rPr lang="en-GB" altLang="sl-SI" dirty="0" err="1">
                <a:latin typeface="Garamond" panose="02020404030301010803" pitchFamily="18" charset="0"/>
                <a:cs typeface="Times New Roman" panose="02020603050405020304" pitchFamily="18" charset="0"/>
              </a:rPr>
              <a:t>Štetje</a:t>
            </a:r>
            <a:r>
              <a:rPr lang="en-GB" altLang="sl-SI" dirty="0">
                <a:latin typeface="Garamond" panose="02020404030301010803" pitchFamily="18" charset="0"/>
                <a:cs typeface="Times New Roman" panose="02020603050405020304" pitchFamily="18" charset="0"/>
              </a:rPr>
              <a:t> je </a:t>
            </a:r>
            <a:r>
              <a:rPr lang="en-GB" altLang="sl-SI" dirty="0" err="1">
                <a:solidFill>
                  <a:srgbClr val="FF0000"/>
                </a:solidFill>
                <a:latin typeface="Garamond" panose="02020404030301010803" pitchFamily="18" charset="0"/>
                <a:cs typeface="Times New Roman" panose="02020603050405020304" pitchFamily="18" charset="0"/>
              </a:rPr>
              <a:t>povratno</a:t>
            </a:r>
            <a:r>
              <a:rPr lang="en-GB" altLang="sl-SI" dirty="0">
                <a:solidFill>
                  <a:srgbClr val="FF0000"/>
                </a:solidFill>
                <a:latin typeface="Garamond" panose="02020404030301010803" pitchFamily="18" charset="0"/>
                <a:cs typeface="Times New Roman" panose="02020603050405020304" pitchFamily="18" charset="0"/>
              </a:rPr>
              <a:t> </a:t>
            </a:r>
            <a:r>
              <a:rPr lang="en-GB" altLang="sl-SI" dirty="0" err="1">
                <a:solidFill>
                  <a:srgbClr val="FF0000"/>
                </a:solidFill>
                <a:latin typeface="Garamond" panose="02020404030301010803" pitchFamily="18" charset="0"/>
                <a:cs typeface="Times New Roman" panose="02020603050405020304" pitchFamily="18" charset="0"/>
              </a:rPr>
              <a:t>enolično</a:t>
            </a:r>
            <a:r>
              <a:rPr lang="en-GB" altLang="sl-SI" dirty="0">
                <a:solidFill>
                  <a:srgbClr val="FF0000"/>
                </a:solidFill>
                <a:latin typeface="Garamond" panose="02020404030301010803" pitchFamily="18" charset="0"/>
                <a:cs typeface="Times New Roman" panose="02020603050405020304" pitchFamily="18" charset="0"/>
              </a:rPr>
              <a:t> </a:t>
            </a:r>
            <a:r>
              <a:rPr lang="en-GB" altLang="sl-SI" dirty="0" err="1">
                <a:solidFill>
                  <a:srgbClr val="FF0000"/>
                </a:solidFill>
                <a:latin typeface="Garamond" panose="02020404030301010803" pitchFamily="18" charset="0"/>
                <a:cs typeface="Times New Roman" panose="02020603050405020304" pitchFamily="18" charset="0"/>
              </a:rPr>
              <a:t>prirejanje</a:t>
            </a:r>
            <a:r>
              <a:rPr lang="en-GB" altLang="sl-SI" dirty="0">
                <a:solidFill>
                  <a:srgbClr val="FF0000"/>
                </a:solidFill>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elementov</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preštevane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množice</a:t>
            </a:r>
            <a:r>
              <a:rPr lang="en-GB" altLang="sl-SI" dirty="0">
                <a:latin typeface="Garamond" panose="02020404030301010803" pitchFamily="18" charset="0"/>
                <a:cs typeface="Times New Roman" panose="02020603050405020304" pitchFamily="18" charset="0"/>
              </a:rPr>
              <a:t> v </a:t>
            </a:r>
            <a:r>
              <a:rPr lang="en-GB" altLang="sl-SI" dirty="0" err="1">
                <a:latin typeface="Garamond" panose="02020404030301010803" pitchFamily="18" charset="0"/>
                <a:cs typeface="Times New Roman" panose="02020603050405020304" pitchFamily="18" charset="0"/>
              </a:rPr>
              <a:t>množico</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prvih</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nekaj</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naravnih</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števil</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Število</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ki</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ga</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priredimo</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zadnjemu</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preštevancu</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opredeli</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število</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elementov</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dane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množice</a:t>
            </a:r>
            <a:r>
              <a:rPr lang="en-GB" altLang="sl-SI" dirty="0">
                <a:latin typeface="Garamond" panose="02020404030301010803" pitchFamily="18" charset="0"/>
                <a:cs typeface="Times New Roman" panose="02020603050405020304" pitchFamily="18" charset="0"/>
              </a:rPr>
              <a:t>.</a:t>
            </a:r>
          </a:p>
          <a:p>
            <a:pPr algn="just" eaLnBrk="1" hangingPunct="1">
              <a:lnSpc>
                <a:spcPct val="80000"/>
              </a:lnSpc>
              <a:buFontTx/>
              <a:buNone/>
            </a:pP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Glavni</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števnik</a:t>
            </a:r>
            <a:endParaRPr lang="en-GB" altLang="sl-SI" dirty="0">
              <a:latin typeface="Garamond" panose="02020404030301010803" pitchFamily="18" charset="0"/>
              <a:cs typeface="Times New Roman" panose="02020603050405020304" pitchFamily="18" charset="0"/>
            </a:endParaRPr>
          </a:p>
          <a:p>
            <a:pPr algn="just" eaLnBrk="1" hangingPunct="1">
              <a:lnSpc>
                <a:spcPct val="80000"/>
              </a:lnSpc>
              <a:buFontTx/>
              <a:buNone/>
            </a:pPr>
            <a:r>
              <a:rPr lang="en-GB" altLang="sl-SI" dirty="0">
                <a:latin typeface="Garamond" panose="02020404030301010803" pitchFamily="18" charset="0"/>
                <a:cs typeface="Times New Roman" panose="02020603050405020304" pitchFamily="18" charset="0"/>
              </a:rPr>
              <a:t> </a:t>
            </a:r>
          </a:p>
          <a:p>
            <a:pPr algn="just">
              <a:lnSpc>
                <a:spcPct val="80000"/>
              </a:lnSpc>
              <a:buNone/>
            </a:pPr>
            <a:r>
              <a:rPr lang="en-GB" altLang="sl-SI" dirty="0" err="1">
                <a:latin typeface="Garamond" panose="02020404030301010803" pitchFamily="18" charset="0"/>
                <a:cs typeface="Times New Roman" panose="02020603050405020304" pitchFamily="18" charset="0"/>
              </a:rPr>
              <a:t>Štetje</a:t>
            </a:r>
            <a:r>
              <a:rPr lang="en-GB" altLang="sl-SI" dirty="0">
                <a:latin typeface="Garamond" panose="02020404030301010803" pitchFamily="18" charset="0"/>
                <a:cs typeface="Times New Roman" panose="02020603050405020304" pitchFamily="18" charset="0"/>
              </a:rPr>
              <a:t> v </a:t>
            </a:r>
            <a:r>
              <a:rPr lang="en-GB" altLang="sl-SI" dirty="0" err="1">
                <a:latin typeface="Garamond" panose="02020404030301010803" pitchFamily="18" charset="0"/>
                <a:cs typeface="Times New Roman" panose="02020603050405020304" pitchFamily="18" charset="0"/>
              </a:rPr>
              <a:t>zgodovini</a:t>
            </a:r>
            <a:endParaRPr lang="sl-SI" altLang="sl-SI" dirty="0">
              <a:latin typeface="Garamond" panose="02020404030301010803" pitchFamily="18" charset="0"/>
              <a:cs typeface="Times New Roman" panose="02020603050405020304" pitchFamily="18" charset="0"/>
            </a:endParaRPr>
          </a:p>
          <a:p>
            <a:pPr algn="just">
              <a:lnSpc>
                <a:spcPct val="80000"/>
              </a:lnSpc>
              <a:buNone/>
            </a:pPr>
            <a:r>
              <a:rPr lang="sl-SI" altLang="sl-SI" dirty="0">
                <a:latin typeface="Garamond" panose="02020404030301010803" pitchFamily="18" charset="0"/>
                <a:cs typeface="Times New Roman" panose="02020603050405020304" pitchFamily="18" charset="0"/>
              </a:rPr>
              <a:t>(glej tudi </a:t>
            </a:r>
            <a:r>
              <a:rPr lang="sl-SI" altLang="sl-SI" dirty="0" err="1">
                <a:latin typeface="Garamond" panose="02020404030301010803" pitchFamily="18" charset="0"/>
                <a:cs typeface="Times New Roman" panose="02020603050405020304" pitchFamily="18" charset="0"/>
              </a:rPr>
              <a:t>Devide</a:t>
            </a:r>
            <a:r>
              <a:rPr lang="sl-SI" altLang="sl-SI" dirty="0">
                <a:latin typeface="Garamond" panose="02020404030301010803" pitchFamily="18" charset="0"/>
                <a:cs typeface="Times New Roman" panose="02020603050405020304" pitchFamily="18" charset="0"/>
              </a:rPr>
              <a:t>, V. (1984). Matematika skozi kulture in epohe. Ljubljana: DMFA)</a:t>
            </a:r>
            <a:endParaRPr lang="en-GB" altLang="sl-SI" dirty="0">
              <a:latin typeface="Garamond" panose="02020404030301010803" pitchFamily="18" charset="0"/>
              <a:cs typeface="Times New Roman" panose="02020603050405020304" pitchFamily="18" charset="0"/>
            </a:endParaRPr>
          </a:p>
          <a:p>
            <a:pPr eaLnBrk="1" hangingPunct="1">
              <a:lnSpc>
                <a:spcPct val="80000"/>
              </a:lnSpc>
              <a:buFontTx/>
              <a:buNone/>
            </a:pPr>
            <a:endParaRPr lang="en-GB" altLang="sl-SI" dirty="0"/>
          </a:p>
        </p:txBody>
      </p:sp>
    </p:spTree>
    <p:extLst>
      <p:ext uri="{BB962C8B-B14F-4D97-AF65-F5344CB8AC3E}">
        <p14:creationId xmlns:p14="http://schemas.microsoft.com/office/powerpoint/2010/main" val="18488235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sl-SI" altLang="sl-SI" smtClean="0"/>
          </a:p>
        </p:txBody>
      </p:sp>
      <p:sp>
        <p:nvSpPr>
          <p:cNvPr id="4099" name="Rectangle 3"/>
          <p:cNvSpPr>
            <a:spLocks noGrp="1" noChangeArrowheads="1"/>
          </p:cNvSpPr>
          <p:nvPr>
            <p:ph idx="1"/>
          </p:nvPr>
        </p:nvSpPr>
        <p:spPr/>
        <p:txBody>
          <a:bodyPr rtlCol="0">
            <a:normAutofit/>
          </a:bodyPr>
          <a:lstStyle/>
          <a:p>
            <a:pPr marL="533400" indent="-533400" algn="just">
              <a:buNone/>
              <a:defRPr/>
            </a:pPr>
            <a:r>
              <a:rPr lang="sl-SI" altLang="sl-SI" sz="2400" i="1" dirty="0" smtClean="0">
                <a:solidFill>
                  <a:srgbClr val="FF0000"/>
                </a:solidFill>
                <a:latin typeface="Garamond" panose="02020404030301010803" pitchFamily="18" charset="0"/>
                <a:cs typeface="Times New Roman" panose="02020603050405020304" pitchFamily="18" charset="0"/>
              </a:rPr>
              <a:t>Načela </a:t>
            </a:r>
            <a:r>
              <a:rPr lang="sl-SI" altLang="sl-SI" sz="2400" i="1" dirty="0">
                <a:solidFill>
                  <a:srgbClr val="FF0000"/>
                </a:solidFill>
                <a:latin typeface="Garamond" panose="02020404030301010803" pitchFamily="18" charset="0"/>
                <a:cs typeface="Times New Roman" panose="02020603050405020304" pitchFamily="18" charset="0"/>
              </a:rPr>
              <a:t>štetja</a:t>
            </a:r>
            <a:endParaRPr lang="sl-SI" altLang="sl-SI" sz="2400" dirty="0">
              <a:solidFill>
                <a:srgbClr val="FF0000"/>
              </a:solidFill>
              <a:latin typeface="Garamond" panose="02020404030301010803" pitchFamily="18" charset="0"/>
            </a:endParaRPr>
          </a:p>
          <a:p>
            <a:pPr marL="533400" indent="-533400" algn="just">
              <a:defRPr/>
            </a:pPr>
            <a:r>
              <a:rPr lang="sl-SI" altLang="sl-SI" sz="2400" dirty="0">
                <a:latin typeface="Garamond" panose="02020404030301010803" pitchFamily="18" charset="0"/>
                <a:cs typeface="Times New Roman" panose="02020603050405020304" pitchFamily="18" charset="0"/>
              </a:rPr>
              <a:t>Pri štetju nobenega elementa ne smemo izpustiti,</a:t>
            </a:r>
            <a:r>
              <a:rPr lang="sl-SI" altLang="sl-SI" sz="2400" dirty="0">
                <a:latin typeface="Garamond" panose="02020404030301010803" pitchFamily="18" charset="0"/>
              </a:rPr>
              <a:t> </a:t>
            </a:r>
            <a:r>
              <a:rPr lang="sl-SI" altLang="sl-SI" sz="2400" dirty="0">
                <a:latin typeface="Garamond" panose="02020404030301010803" pitchFamily="18" charset="0"/>
                <a:cs typeface="Times New Roman" panose="02020603050405020304" pitchFamily="18" charset="0"/>
              </a:rPr>
              <a:t>nobenega šteti dvakrat (</a:t>
            </a:r>
            <a:r>
              <a:rPr lang="sl-SI" altLang="sl-SI" sz="2400" dirty="0">
                <a:solidFill>
                  <a:srgbClr val="FF0000"/>
                </a:solidFill>
                <a:latin typeface="Garamond" panose="02020404030301010803" pitchFamily="18" charset="0"/>
                <a:cs typeface="Times New Roman" panose="02020603050405020304" pitchFamily="18" charset="0"/>
              </a:rPr>
              <a:t>prirejanje eden – enemu</a:t>
            </a:r>
            <a:r>
              <a:rPr lang="sl-SI" altLang="sl-SI" sz="2400" dirty="0">
                <a:latin typeface="Garamond" panose="02020404030301010803" pitchFamily="18" charset="0"/>
                <a:cs typeface="Times New Roman" panose="02020603050405020304" pitchFamily="18" charset="0"/>
              </a:rPr>
              <a:t>).</a:t>
            </a:r>
          </a:p>
          <a:p>
            <a:pPr marL="533400" indent="-533400" algn="just">
              <a:defRPr/>
            </a:pPr>
            <a:r>
              <a:rPr lang="sl-SI" altLang="sl-SI" sz="2400" dirty="0">
                <a:latin typeface="Garamond" panose="02020404030301010803" pitchFamily="18" charset="0"/>
                <a:cs typeface="Times New Roman" panose="02020603050405020304" pitchFamily="18" charset="0"/>
              </a:rPr>
              <a:t>Naravna </a:t>
            </a:r>
            <a:r>
              <a:rPr lang="sl-SI" altLang="sl-SI" sz="2400" dirty="0">
                <a:solidFill>
                  <a:srgbClr val="FF0000"/>
                </a:solidFill>
                <a:latin typeface="Garamond" panose="02020404030301010803" pitchFamily="18" charset="0"/>
                <a:cs typeface="Times New Roman" panose="02020603050405020304" pitchFamily="18" charset="0"/>
              </a:rPr>
              <a:t>števila so urejena </a:t>
            </a:r>
            <a:r>
              <a:rPr lang="sl-SI" altLang="sl-SI" sz="2400" dirty="0">
                <a:latin typeface="Garamond" panose="02020404030301010803" pitchFamily="18" charset="0"/>
                <a:cs typeface="Times New Roman" panose="02020603050405020304" pitchFamily="18" charset="0"/>
              </a:rPr>
              <a:t>(vedno štejemo</a:t>
            </a:r>
            <a:r>
              <a:rPr lang="sl-SI" altLang="sl-SI" sz="2400" dirty="0">
                <a:latin typeface="Garamond" panose="02020404030301010803" pitchFamily="18" charset="0"/>
              </a:rPr>
              <a:t> </a:t>
            </a:r>
            <a:r>
              <a:rPr lang="sl-SI" altLang="sl-SI" sz="2400" dirty="0">
                <a:latin typeface="Garamond" panose="02020404030301010803" pitchFamily="18" charset="0"/>
                <a:cs typeface="Times New Roman" panose="02020603050405020304" pitchFamily="18" charset="0"/>
              </a:rPr>
              <a:t>ena, dve,</a:t>
            </a:r>
            <a:r>
              <a:rPr lang="sl-SI" altLang="sl-SI" sz="2400" dirty="0">
                <a:latin typeface="Garamond" panose="02020404030301010803" pitchFamily="18" charset="0"/>
              </a:rPr>
              <a:t> </a:t>
            </a:r>
            <a:r>
              <a:rPr lang="sl-SI" altLang="sl-SI" sz="2400" dirty="0">
                <a:latin typeface="Garamond" panose="02020404030301010803" pitchFamily="18" charset="0"/>
                <a:cs typeface="Times New Roman" panose="02020603050405020304" pitchFamily="18" charset="0"/>
              </a:rPr>
              <a:t>tri, štiri…).</a:t>
            </a:r>
          </a:p>
          <a:p>
            <a:pPr marL="533400" indent="-533400" algn="just">
              <a:defRPr/>
            </a:pPr>
            <a:r>
              <a:rPr lang="sl-SI" altLang="sl-SI" sz="2400" dirty="0">
                <a:solidFill>
                  <a:srgbClr val="FF0000"/>
                </a:solidFill>
                <a:latin typeface="Garamond" panose="02020404030301010803" pitchFamily="18" charset="0"/>
                <a:cs typeface="Times New Roman" panose="02020603050405020304" pitchFamily="18" charset="0"/>
              </a:rPr>
              <a:t>Princip kardinalnosti </a:t>
            </a:r>
            <a:r>
              <a:rPr lang="sl-SI" altLang="sl-SI" sz="2400" dirty="0">
                <a:latin typeface="Garamond" panose="02020404030301010803" pitchFamily="18" charset="0"/>
                <a:cs typeface="Times New Roman" panose="02020603050405020304" pitchFamily="18" charset="0"/>
              </a:rPr>
              <a:t>pove, da ima zadnje ime (števnik), ki smo ga uporabili pri preštevanju, poseben status, z njim je določena moč množice.</a:t>
            </a:r>
          </a:p>
          <a:p>
            <a:pPr marL="533400" indent="-533400" algn="just">
              <a:defRPr/>
            </a:pPr>
            <a:r>
              <a:rPr lang="sl-SI" altLang="sl-SI" sz="2400" dirty="0">
                <a:latin typeface="Garamond" panose="02020404030301010803" pitchFamily="18" charset="0"/>
                <a:cs typeface="Times New Roman" panose="02020603050405020304" pitchFamily="18" charset="0"/>
              </a:rPr>
              <a:t>Štetje je </a:t>
            </a:r>
            <a:r>
              <a:rPr lang="sl-SI" altLang="sl-SI" sz="2400" dirty="0">
                <a:solidFill>
                  <a:srgbClr val="FF0000"/>
                </a:solidFill>
                <a:latin typeface="Garamond" panose="02020404030301010803" pitchFamily="18" charset="0"/>
                <a:cs typeface="Times New Roman" panose="02020603050405020304" pitchFamily="18" charset="0"/>
              </a:rPr>
              <a:t>neodvisno od vrstnega reda </a:t>
            </a:r>
            <a:r>
              <a:rPr lang="sl-SI" altLang="sl-SI" sz="2400" dirty="0">
                <a:latin typeface="Garamond" panose="02020404030301010803" pitchFamily="18" charset="0"/>
                <a:cs typeface="Times New Roman" panose="02020603050405020304" pitchFamily="18" charset="0"/>
              </a:rPr>
              <a:t>(ni važno, kje</a:t>
            </a:r>
            <a:r>
              <a:rPr lang="sl-SI" altLang="sl-SI" sz="2400" dirty="0">
                <a:latin typeface="Garamond" panose="02020404030301010803" pitchFamily="18" charset="0"/>
              </a:rPr>
              <a:t>  </a:t>
            </a:r>
            <a:r>
              <a:rPr lang="sl-SI" altLang="sl-SI" sz="2400" dirty="0">
                <a:latin typeface="Garamond" panose="02020404030301010803" pitchFamily="18" charset="0"/>
                <a:cs typeface="Times New Roman" panose="02020603050405020304" pitchFamily="18" charset="0"/>
              </a:rPr>
              <a:t>začnemo šteti </a:t>
            </a:r>
            <a:r>
              <a:rPr lang="sl-SI" altLang="sl-SI" sz="2400" dirty="0" err="1">
                <a:latin typeface="Garamond" panose="02020404030301010803" pitchFamily="18" charset="0"/>
                <a:cs typeface="Times New Roman" panose="02020603050405020304" pitchFamily="18" charset="0"/>
              </a:rPr>
              <a:t>preštevance</a:t>
            </a:r>
            <a:r>
              <a:rPr lang="sl-SI" altLang="sl-SI" sz="2400" dirty="0">
                <a:latin typeface="Garamond" panose="02020404030301010803" pitchFamily="18" charset="0"/>
                <a:cs typeface="Times New Roman" panose="02020603050405020304" pitchFamily="18" charset="0"/>
              </a:rPr>
              <a:t>; če bomo vse prešteli,</a:t>
            </a:r>
            <a:r>
              <a:rPr lang="sl-SI" altLang="sl-SI" sz="2400" dirty="0">
                <a:latin typeface="Garamond" panose="02020404030301010803" pitchFamily="18" charset="0"/>
              </a:rPr>
              <a:t> </a:t>
            </a:r>
            <a:r>
              <a:rPr lang="sl-SI" altLang="sl-SI" sz="2400" dirty="0">
                <a:latin typeface="Garamond" panose="02020404030301010803" pitchFamily="18" charset="0"/>
                <a:cs typeface="Times New Roman" panose="02020603050405020304" pitchFamily="18" charset="0"/>
              </a:rPr>
              <a:t>bomo dobili </a:t>
            </a:r>
            <a:r>
              <a:rPr lang="sl-SI" altLang="sl-SI" sz="2400" dirty="0">
                <a:latin typeface="Garamond" panose="02020404030301010803" pitchFamily="18" charset="0"/>
              </a:rPr>
              <a:t> </a:t>
            </a:r>
            <a:r>
              <a:rPr lang="sl-SI" altLang="sl-SI" sz="2400" dirty="0">
                <a:latin typeface="Garamond" panose="02020404030301010803" pitchFamily="18" charset="0"/>
                <a:cs typeface="Times New Roman" panose="02020603050405020304" pitchFamily="18" charset="0"/>
              </a:rPr>
              <a:t>število </a:t>
            </a:r>
            <a:r>
              <a:rPr lang="sl-SI" altLang="sl-SI" sz="2400" dirty="0" err="1">
                <a:latin typeface="Garamond" panose="02020404030301010803" pitchFamily="18" charset="0"/>
                <a:cs typeface="Times New Roman" panose="02020603050405020304" pitchFamily="18" charset="0"/>
              </a:rPr>
              <a:t>preštevancev</a:t>
            </a:r>
            <a:r>
              <a:rPr lang="sl-SI" altLang="sl-SI" sz="2400" dirty="0">
                <a:latin typeface="Garamond" panose="02020404030301010803" pitchFamily="18" charset="0"/>
                <a:cs typeface="Times New Roman" panose="02020603050405020304" pitchFamily="18" charset="0"/>
              </a:rPr>
              <a:t>). </a:t>
            </a:r>
          </a:p>
          <a:p>
            <a:pPr marL="533400" indent="-533400" algn="just">
              <a:defRPr/>
            </a:pPr>
            <a:r>
              <a:rPr lang="sl-SI" altLang="sl-SI" sz="2400" dirty="0">
                <a:solidFill>
                  <a:srgbClr val="FF0000"/>
                </a:solidFill>
                <a:latin typeface="Garamond" panose="02020404030301010803" pitchFamily="18" charset="0"/>
                <a:cs typeface="Times New Roman" panose="02020603050405020304" pitchFamily="18" charset="0"/>
              </a:rPr>
              <a:t>Princip abstrakcije</a:t>
            </a:r>
            <a:r>
              <a:rPr lang="sl-SI" altLang="sl-SI" sz="2400" dirty="0">
                <a:latin typeface="Garamond" panose="02020404030301010803" pitchFamily="18" charset="0"/>
                <a:cs typeface="Times New Roman" panose="02020603050405020304" pitchFamily="18" charset="0"/>
              </a:rPr>
              <a:t>: zgornja načela lahko uporabimo za katerokoli množico stvari. (štetje je </a:t>
            </a:r>
            <a:r>
              <a:rPr lang="sl-SI" altLang="sl-SI" sz="2400" dirty="0">
                <a:solidFill>
                  <a:srgbClr val="FF0000"/>
                </a:solidFill>
                <a:latin typeface="Garamond" panose="02020404030301010803" pitchFamily="18" charset="0"/>
                <a:cs typeface="Times New Roman" panose="02020603050405020304" pitchFamily="18" charset="0"/>
              </a:rPr>
              <a:t>neodvisno od narave predmetov</a:t>
            </a:r>
            <a:r>
              <a:rPr lang="sl-SI" altLang="sl-SI" sz="2400" dirty="0">
                <a:latin typeface="Garamond" panose="02020404030301010803" pitchFamily="18" charset="0"/>
                <a:cs typeface="Times New Roman" panose="02020603050405020304" pitchFamily="18" charset="0"/>
              </a:rPr>
              <a:t>, </a:t>
            </a:r>
            <a:r>
              <a:rPr lang="sl-SI" altLang="sl-SI" sz="2400" dirty="0">
                <a:latin typeface="Garamond" panose="02020404030301010803" pitchFamily="18" charset="0"/>
              </a:rPr>
              <a:t>ki  </a:t>
            </a:r>
            <a:r>
              <a:rPr lang="sl-SI" altLang="sl-SI" sz="2400" dirty="0">
                <a:latin typeface="Garamond" panose="02020404030301010803" pitchFamily="18" charset="0"/>
                <a:cs typeface="Times New Roman" panose="02020603050405020304" pitchFamily="18" charset="0"/>
              </a:rPr>
              <a:t>jih štejemo).</a:t>
            </a:r>
          </a:p>
          <a:p>
            <a:pPr marL="533400" indent="-533400" algn="just">
              <a:defRPr/>
            </a:pPr>
            <a:endParaRPr lang="sl-SI" altLang="sl-SI" sz="2400" dirty="0">
              <a:latin typeface="Garamond" panose="02020404030301010803" pitchFamily="18" charset="0"/>
              <a:cs typeface="Times New Roman" panose="02020603050405020304" pitchFamily="18" charset="0"/>
            </a:endParaRPr>
          </a:p>
          <a:p>
            <a:pPr marL="533400" indent="-533400">
              <a:buNone/>
              <a:defRPr/>
            </a:pPr>
            <a:endParaRPr lang="sl-SI" altLang="sl-SI" sz="2400" dirty="0"/>
          </a:p>
        </p:txBody>
      </p:sp>
    </p:spTree>
    <p:extLst>
      <p:ext uri="{BB962C8B-B14F-4D97-AF65-F5344CB8AC3E}">
        <p14:creationId xmlns:p14="http://schemas.microsoft.com/office/powerpoint/2010/main" val="11044519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additive="base">
                                        <p:cTn id="31" dur="500" fill="hold"/>
                                        <p:tgtEl>
                                          <p:spTgt spid="4099">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09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4099">
                                            <p:txEl>
                                              <p:pRg st="5" end="5"/>
                                            </p:txEl>
                                          </p:spTgt>
                                        </p:tgtEl>
                                        <p:attrNameLst>
                                          <p:attrName>style.visibility</p:attrName>
                                        </p:attrNameLst>
                                      </p:cBhvr>
                                      <p:to>
                                        <p:strVal val="visible"/>
                                      </p:to>
                                    </p:set>
                                    <p:anim calcmode="lin" valueType="num">
                                      <p:cBhvr additive="base">
                                        <p:cTn id="37" dur="500" fill="hold"/>
                                        <p:tgtEl>
                                          <p:spTgt spid="4099">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099">
                                            <p:txEl>
                                              <p:pRg st="5" end="5"/>
                                            </p:txEl>
                                          </p:spTgt>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500"/>
                            </p:stCondLst>
                            <p:childTnLst>
                              <p:par>
                                <p:cTn id="40" presetID="2" presetClass="entr" presetSubtype="1" fill="hold" grpId="0" nodeType="afterEffect" nodePh="1">
                                  <p:stCondLst>
                                    <p:cond delay="0"/>
                                  </p:stCondLst>
                                  <p:endCondLst>
                                    <p:cond evt="begin" delay="0">
                                      <p:tn val="40"/>
                                    </p:cond>
                                  </p:endCondLst>
                                  <p:childTnLst>
                                    <p:set>
                                      <p:cBhvr>
                                        <p:cTn id="41" dur="1" fill="hold">
                                          <p:stCondLst>
                                            <p:cond delay="0"/>
                                          </p:stCondLst>
                                        </p:cTn>
                                        <p:tgtEl>
                                          <p:spTgt spid="4098"/>
                                        </p:tgtEl>
                                        <p:attrNameLst>
                                          <p:attrName>style.visibility</p:attrName>
                                        </p:attrNameLst>
                                      </p:cBhvr>
                                      <p:to>
                                        <p:strVal val="visible"/>
                                      </p:to>
                                    </p:set>
                                    <p:anim calcmode="lin" valueType="num">
                                      <p:cBhvr additive="base">
                                        <p:cTn id="42" dur="500" fill="hold"/>
                                        <p:tgtEl>
                                          <p:spTgt spid="4098"/>
                                        </p:tgtEl>
                                        <p:attrNameLst>
                                          <p:attrName>ppt_x</p:attrName>
                                        </p:attrNameLst>
                                      </p:cBhvr>
                                      <p:tavLst>
                                        <p:tav tm="0">
                                          <p:val>
                                            <p:strVal val="#ppt_x"/>
                                          </p:val>
                                        </p:tav>
                                        <p:tav tm="100000">
                                          <p:val>
                                            <p:strVal val="#ppt_x"/>
                                          </p:val>
                                        </p:tav>
                                      </p:tavLst>
                                    </p:anim>
                                    <p:anim calcmode="lin" valueType="num">
                                      <p:cBhvr additive="base">
                                        <p:cTn id="43" dur="500" fill="hold"/>
                                        <p:tgtEl>
                                          <p:spTgt spid="409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utoUpdateAnimBg="0"/>
      <p:bldP spid="4099"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slov 1"/>
          <p:cNvSpPr>
            <a:spLocks noGrp="1"/>
          </p:cNvSpPr>
          <p:nvPr>
            <p:ph type="title"/>
          </p:nvPr>
        </p:nvSpPr>
        <p:spPr/>
        <p:txBody>
          <a:bodyPr/>
          <a:lstStyle/>
          <a:p>
            <a:pPr eaLnBrk="1" hangingPunct="1"/>
            <a:endParaRPr lang="en-GB" altLang="sl-SI" smtClean="0"/>
          </a:p>
        </p:txBody>
      </p:sp>
      <p:sp>
        <p:nvSpPr>
          <p:cNvPr id="8195" name="Označba mesta vsebine 2"/>
          <p:cNvSpPr>
            <a:spLocks noGrp="1"/>
          </p:cNvSpPr>
          <p:nvPr>
            <p:ph idx="1"/>
          </p:nvPr>
        </p:nvSpPr>
        <p:spPr/>
        <p:txBody>
          <a:bodyPr/>
          <a:lstStyle/>
          <a:p>
            <a:pPr marL="0" indent="0">
              <a:buNone/>
            </a:pPr>
            <a:r>
              <a:rPr lang="sl-SI" altLang="sl-SI" sz="2400" i="1" dirty="0" smtClean="0">
                <a:solidFill>
                  <a:srgbClr val="FF0000"/>
                </a:solidFill>
                <a:latin typeface="Garamond" panose="02020404030301010803" pitchFamily="18" charset="0"/>
              </a:rPr>
              <a:t>Število 0</a:t>
            </a:r>
            <a:endParaRPr lang="sl-SI" altLang="sl-SI" sz="2400" i="1" dirty="0">
              <a:latin typeface="Garamond" panose="02020404030301010803" pitchFamily="18" charset="0"/>
            </a:endParaRPr>
          </a:p>
          <a:p>
            <a:pPr marL="0" indent="0">
              <a:buNone/>
            </a:pPr>
            <a:r>
              <a:rPr lang="sl-SI" altLang="sl-SI" sz="2400" dirty="0">
                <a:latin typeface="Garamond" panose="02020404030301010803" pitchFamily="18" charset="0"/>
              </a:rPr>
              <a:t>- moč prazne množice</a:t>
            </a:r>
          </a:p>
          <a:p>
            <a:pPr marL="0" indent="0">
              <a:buNone/>
            </a:pPr>
            <a:r>
              <a:rPr lang="sl-SI" altLang="sl-SI" sz="2400" dirty="0">
                <a:latin typeface="Garamond" panose="02020404030301010803" pitchFamily="18" charset="0"/>
              </a:rPr>
              <a:t>- rezultat pri odštevanju dveh enakih števil</a:t>
            </a:r>
          </a:p>
          <a:p>
            <a:pPr marL="0" indent="0">
              <a:buNone/>
            </a:pPr>
            <a:endParaRPr lang="sl-SI" altLang="sl-SI" sz="2400" dirty="0">
              <a:latin typeface="Garamond" panose="02020404030301010803" pitchFamily="18" charset="0"/>
            </a:endParaRPr>
          </a:p>
          <a:p>
            <a:pPr marL="0" indent="0">
              <a:buNone/>
            </a:pPr>
            <a:r>
              <a:rPr lang="sl-SI" altLang="sl-SI" sz="2400" dirty="0">
                <a:solidFill>
                  <a:srgbClr val="0070C0"/>
                </a:solidFill>
                <a:latin typeface="Garamond" panose="02020404030301010803" pitchFamily="18" charset="0"/>
              </a:rPr>
              <a:t>Razmislite, kako se otrok seznani s pojmom nič v vsakdanjem življenju. Kakšno ima to razumevanje povezavo s številom 0, kot je pojasnjen zgoraj? Kateremu razumevanju se v vsakdanjem življenju bolj približamo, kateri je za otroka bolj abstrakten? Zakaj?</a:t>
            </a:r>
            <a:endParaRPr lang="en-GB" altLang="sl-SI" sz="2400" dirty="0">
              <a:solidFill>
                <a:srgbClr val="0070C0"/>
              </a:solidFill>
              <a:latin typeface="Garamond" panose="02020404030301010803" pitchFamily="18" charset="0"/>
            </a:endParaRPr>
          </a:p>
        </p:txBody>
      </p:sp>
    </p:spTree>
    <p:extLst>
      <p:ext uri="{BB962C8B-B14F-4D97-AF65-F5344CB8AC3E}">
        <p14:creationId xmlns:p14="http://schemas.microsoft.com/office/powerpoint/2010/main" val="3723224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grada noge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Aritmetika in algebra</a:t>
            </a:r>
          </a:p>
        </p:txBody>
      </p:sp>
      <p:sp>
        <p:nvSpPr>
          <p:cNvPr id="13315" name="Rectangle 2"/>
          <p:cNvSpPr>
            <a:spLocks noGrp="1" noChangeArrowheads="1"/>
          </p:cNvSpPr>
          <p:nvPr>
            <p:ph type="title"/>
          </p:nvPr>
        </p:nvSpPr>
        <p:spPr/>
        <p:txBody>
          <a:bodyPr/>
          <a:lstStyle/>
          <a:p>
            <a:pPr eaLnBrk="1" hangingPunct="1"/>
            <a:endParaRPr lang="sl-SI" altLang="sl-SI" smtClean="0"/>
          </a:p>
        </p:txBody>
      </p:sp>
      <p:sp>
        <p:nvSpPr>
          <p:cNvPr id="13316" name="Rectangle 3"/>
          <p:cNvSpPr>
            <a:spLocks noGrp="1" noChangeArrowheads="1"/>
          </p:cNvSpPr>
          <p:nvPr>
            <p:ph type="body" idx="1"/>
          </p:nvPr>
        </p:nvSpPr>
        <p:spPr>
          <a:xfrm>
            <a:off x="838200" y="1847850"/>
            <a:ext cx="10515600" cy="4351338"/>
          </a:xfrm>
        </p:spPr>
        <p:txBody>
          <a:bodyPr>
            <a:normAutofit/>
          </a:bodyPr>
          <a:lstStyle/>
          <a:p>
            <a:pPr marL="609600" indent="-609600" algn="just">
              <a:buNone/>
            </a:pPr>
            <a:r>
              <a:rPr lang="en-GB" altLang="sl-SI" dirty="0" err="1" smtClean="0">
                <a:solidFill>
                  <a:srgbClr val="FF0000"/>
                </a:solidFill>
                <a:latin typeface="Garamond" panose="02020404030301010803" pitchFamily="18" charset="0"/>
                <a:cs typeface="Times New Roman" panose="02020603050405020304" pitchFamily="18" charset="0"/>
              </a:rPr>
              <a:t>Strategije</a:t>
            </a:r>
            <a:r>
              <a:rPr lang="en-GB" altLang="sl-SI" dirty="0" smtClean="0">
                <a:solidFill>
                  <a:srgbClr val="FF0000"/>
                </a:solidFill>
                <a:latin typeface="Garamond" panose="02020404030301010803" pitchFamily="18" charset="0"/>
                <a:cs typeface="Times New Roman" panose="02020603050405020304" pitchFamily="18" charset="0"/>
              </a:rPr>
              <a:t> </a:t>
            </a:r>
            <a:r>
              <a:rPr lang="en-GB" altLang="sl-SI" dirty="0" err="1">
                <a:solidFill>
                  <a:srgbClr val="FF0000"/>
                </a:solidFill>
                <a:latin typeface="Garamond" panose="02020404030301010803" pitchFamily="18" charset="0"/>
                <a:cs typeface="Times New Roman" panose="02020603050405020304" pitchFamily="18" charset="0"/>
              </a:rPr>
              <a:t>štetja</a:t>
            </a:r>
            <a:endParaRPr lang="en-GB" altLang="sl-SI" dirty="0">
              <a:solidFill>
                <a:srgbClr val="FF0000"/>
              </a:solidFill>
              <a:latin typeface="Garamond" panose="02020404030301010803" pitchFamily="18" charset="0"/>
              <a:cs typeface="Times New Roman" panose="02020603050405020304" pitchFamily="18" charset="0"/>
            </a:endParaRPr>
          </a:p>
          <a:p>
            <a:pPr marL="609600" indent="-609600" algn="just">
              <a:buFontTx/>
              <a:buAutoNum type="arabicPeriod"/>
            </a:pPr>
            <a:r>
              <a:rPr lang="en-GB" altLang="sl-SI" dirty="0" err="1" smtClean="0">
                <a:latin typeface="Garamond" panose="02020404030301010803" pitchFamily="18" charset="0"/>
                <a:cs typeface="Times New Roman" panose="02020603050405020304" pitchFamily="18" charset="0"/>
              </a:rPr>
              <a:t>Otrok</a:t>
            </a:r>
            <a:r>
              <a:rPr lang="sl-SI" altLang="sl-SI" dirty="0" smtClean="0">
                <a:latin typeface="Garamond" panose="02020404030301010803" pitchFamily="18" charset="0"/>
                <a:cs typeface="Times New Roman" panose="02020603050405020304" pitchFamily="18" charset="0"/>
              </a:rPr>
              <a:t>/učenec</a:t>
            </a:r>
            <a:r>
              <a:rPr lang="en-GB" altLang="sl-SI" dirty="0" smtClean="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šteje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predmete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ki</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jih</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lahko</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premika</a:t>
            </a:r>
            <a:r>
              <a:rPr lang="en-GB" altLang="sl-SI" dirty="0">
                <a:latin typeface="Garamond" panose="02020404030301010803" pitchFamily="18" charset="0"/>
                <a:cs typeface="Times New Roman" panose="02020603050405020304" pitchFamily="18" charset="0"/>
              </a:rPr>
              <a:t>.</a:t>
            </a:r>
          </a:p>
          <a:p>
            <a:pPr marL="609600" indent="-609600" algn="just">
              <a:buFontTx/>
              <a:buAutoNum type="arabicPeriod"/>
            </a:pPr>
            <a:r>
              <a:rPr lang="en-GB" altLang="sl-SI" dirty="0" err="1" smtClean="0">
                <a:latin typeface="Garamond" panose="02020404030301010803" pitchFamily="18" charset="0"/>
                <a:cs typeface="Times New Roman" panose="02020603050405020304" pitchFamily="18" charset="0"/>
              </a:rPr>
              <a:t>Otrok</a:t>
            </a:r>
            <a:r>
              <a:rPr lang="sl-SI" altLang="sl-SI" dirty="0" smtClean="0">
                <a:latin typeface="Garamond" panose="02020404030301010803" pitchFamily="18" charset="0"/>
                <a:cs typeface="Times New Roman" panose="02020603050405020304" pitchFamily="18" charset="0"/>
              </a:rPr>
              <a:t>/učenec</a:t>
            </a:r>
            <a:r>
              <a:rPr lang="en-GB" altLang="sl-SI" dirty="0" smtClean="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šteje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predmete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ki</a:t>
            </a:r>
            <a:r>
              <a:rPr lang="en-GB" altLang="sl-SI" dirty="0">
                <a:latin typeface="Garamond" panose="02020404030301010803" pitchFamily="18" charset="0"/>
                <a:cs typeface="Times New Roman" panose="02020603050405020304" pitchFamily="18" charset="0"/>
              </a:rPr>
              <a:t> se </a:t>
            </a:r>
            <a:r>
              <a:rPr lang="en-GB" altLang="sl-SI" dirty="0" err="1">
                <a:latin typeface="Garamond" panose="02020404030301010803" pitchFamily="18" charset="0"/>
                <a:cs typeface="Times New Roman" panose="02020603050405020304" pitchFamily="18" charset="0"/>
              </a:rPr>
              <a:t>jih</a:t>
            </a:r>
            <a:r>
              <a:rPr lang="en-GB" altLang="sl-SI" dirty="0">
                <a:latin typeface="Garamond" panose="02020404030301010803" pitchFamily="18" charset="0"/>
                <a:cs typeface="Times New Roman" panose="02020603050405020304" pitchFamily="18" charset="0"/>
              </a:rPr>
              <a:t> le </a:t>
            </a:r>
            <a:r>
              <a:rPr lang="en-GB" altLang="sl-SI" dirty="0" err="1">
                <a:latin typeface="Garamond" panose="02020404030301010803" pitchFamily="18" charset="0"/>
                <a:cs typeface="Times New Roman" panose="02020603050405020304" pitchFamily="18" charset="0"/>
              </a:rPr>
              <a:t>dotika</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postavljene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na</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različne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načine</a:t>
            </a:r>
            <a:r>
              <a:rPr lang="en-GB" altLang="sl-SI" dirty="0">
                <a:latin typeface="Garamond" panose="02020404030301010803" pitchFamily="18" charset="0"/>
                <a:cs typeface="Times New Roman" panose="02020603050405020304" pitchFamily="18" charset="0"/>
              </a:rPr>
              <a:t>).</a:t>
            </a:r>
          </a:p>
          <a:p>
            <a:pPr marL="609600" indent="-609600" algn="just">
              <a:buFontTx/>
              <a:buAutoNum type="arabicPeriod"/>
            </a:pPr>
            <a:r>
              <a:rPr lang="en-GB" altLang="sl-SI" dirty="0" err="1" smtClean="0">
                <a:latin typeface="Garamond" panose="02020404030301010803" pitchFamily="18" charset="0"/>
                <a:cs typeface="Times New Roman" panose="02020603050405020304" pitchFamily="18" charset="0"/>
              </a:rPr>
              <a:t>Otrok</a:t>
            </a:r>
            <a:r>
              <a:rPr lang="sl-SI" altLang="sl-SI" dirty="0" smtClean="0">
                <a:latin typeface="Garamond" panose="02020404030301010803" pitchFamily="18" charset="0"/>
                <a:cs typeface="Times New Roman" panose="02020603050405020304" pitchFamily="18" charset="0"/>
              </a:rPr>
              <a:t>/učenec</a:t>
            </a:r>
            <a:r>
              <a:rPr lang="en-GB" altLang="sl-SI" dirty="0" smtClean="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šteje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oddaljene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predmete</a:t>
            </a:r>
            <a:r>
              <a:rPr lang="en-GB" altLang="sl-SI" dirty="0">
                <a:latin typeface="Garamond" panose="02020404030301010803" pitchFamily="18" charset="0"/>
                <a:cs typeface="Times New Roman" panose="02020603050405020304" pitchFamily="18" charset="0"/>
              </a:rPr>
              <a:t>.</a:t>
            </a:r>
          </a:p>
          <a:p>
            <a:pPr marL="609600" indent="-609600" algn="just">
              <a:buFontTx/>
              <a:buAutoNum type="arabicPeriod"/>
            </a:pPr>
            <a:r>
              <a:rPr lang="en-GB" altLang="sl-SI" dirty="0" err="1" smtClean="0">
                <a:latin typeface="Garamond" panose="02020404030301010803" pitchFamily="18" charset="0"/>
                <a:cs typeface="Times New Roman" panose="02020603050405020304" pitchFamily="18" charset="0"/>
              </a:rPr>
              <a:t>Otrok</a:t>
            </a:r>
            <a:r>
              <a:rPr lang="sl-SI" altLang="sl-SI" dirty="0" smtClean="0">
                <a:latin typeface="Garamond" panose="02020404030301010803" pitchFamily="18" charset="0"/>
                <a:cs typeface="Times New Roman" panose="02020603050405020304" pitchFamily="18" charset="0"/>
              </a:rPr>
              <a:t>/učenec</a:t>
            </a:r>
            <a:r>
              <a:rPr lang="en-GB" altLang="sl-SI" dirty="0" smtClean="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šteje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predmete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ki</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jih</a:t>
            </a:r>
            <a:r>
              <a:rPr lang="en-GB" altLang="sl-SI" dirty="0">
                <a:latin typeface="Garamond" panose="02020404030301010803" pitchFamily="18" charset="0"/>
                <a:cs typeface="Times New Roman" panose="02020603050405020304" pitchFamily="18" charset="0"/>
              </a:rPr>
              <a:t> ne </a:t>
            </a:r>
            <a:r>
              <a:rPr lang="en-GB" altLang="sl-SI" dirty="0" err="1">
                <a:latin typeface="Garamond" panose="02020404030301010803" pitchFamily="18" charset="0"/>
                <a:cs typeface="Times New Roman" panose="02020603050405020304" pitchFamily="18" charset="0"/>
              </a:rPr>
              <a:t>vidi</a:t>
            </a:r>
            <a:r>
              <a:rPr lang="en-GB" altLang="sl-SI" dirty="0">
                <a:latin typeface="Garamond" panose="02020404030301010803" pitchFamily="18" charset="0"/>
                <a:cs typeface="Times New Roman" panose="02020603050405020304" pitchFamily="18" charset="0"/>
              </a:rPr>
              <a:t>.</a:t>
            </a:r>
          </a:p>
          <a:p>
            <a:pPr marL="609600" indent="-609600"/>
            <a:endParaRPr lang="en-GB" altLang="sl-SI" dirty="0"/>
          </a:p>
        </p:txBody>
      </p:sp>
    </p:spTree>
    <p:extLst>
      <p:ext uri="{BB962C8B-B14F-4D97-AF65-F5344CB8AC3E}">
        <p14:creationId xmlns:p14="http://schemas.microsoft.com/office/powerpoint/2010/main" val="28013762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grada noge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Aritmetika in algebra</a:t>
            </a:r>
          </a:p>
        </p:txBody>
      </p:sp>
      <p:sp>
        <p:nvSpPr>
          <p:cNvPr id="14339" name="Rectangle 2"/>
          <p:cNvSpPr>
            <a:spLocks noGrp="1" noChangeArrowheads="1"/>
          </p:cNvSpPr>
          <p:nvPr>
            <p:ph type="title"/>
          </p:nvPr>
        </p:nvSpPr>
        <p:spPr/>
        <p:txBody>
          <a:bodyPr/>
          <a:lstStyle/>
          <a:p>
            <a:pPr eaLnBrk="1" hangingPunct="1"/>
            <a:endParaRPr lang="sl-SI" altLang="sl-SI" smtClean="0"/>
          </a:p>
        </p:txBody>
      </p:sp>
      <p:sp>
        <p:nvSpPr>
          <p:cNvPr id="14340" name="Rectangle 3"/>
          <p:cNvSpPr>
            <a:spLocks noGrp="1" noChangeArrowheads="1"/>
          </p:cNvSpPr>
          <p:nvPr>
            <p:ph type="body" idx="1"/>
          </p:nvPr>
        </p:nvSpPr>
        <p:spPr/>
        <p:txBody>
          <a:bodyPr/>
          <a:lstStyle/>
          <a:p>
            <a:pPr algn="just" eaLnBrk="1" hangingPunct="1">
              <a:buFontTx/>
              <a:buNone/>
            </a:pPr>
            <a:r>
              <a:rPr lang="en-GB" altLang="sl-SI" dirty="0" err="1" smtClean="0">
                <a:solidFill>
                  <a:srgbClr val="FF0000"/>
                </a:solidFill>
                <a:latin typeface="Garamond" panose="02020404030301010803" pitchFamily="18" charset="0"/>
                <a:cs typeface="Times New Roman" panose="02020603050405020304" pitchFamily="18" charset="0"/>
              </a:rPr>
              <a:t>Zapisovanje</a:t>
            </a:r>
            <a:r>
              <a:rPr lang="en-GB" altLang="sl-SI" dirty="0" smtClean="0">
                <a:solidFill>
                  <a:srgbClr val="FF0000"/>
                </a:solidFill>
                <a:latin typeface="Garamond" panose="02020404030301010803" pitchFamily="18" charset="0"/>
                <a:cs typeface="Times New Roman" panose="02020603050405020304" pitchFamily="18" charset="0"/>
              </a:rPr>
              <a:t> </a:t>
            </a:r>
            <a:r>
              <a:rPr lang="en-GB" altLang="sl-SI" dirty="0" err="1">
                <a:solidFill>
                  <a:srgbClr val="FF0000"/>
                </a:solidFill>
                <a:latin typeface="Garamond" panose="02020404030301010803" pitchFamily="18" charset="0"/>
                <a:cs typeface="Times New Roman" panose="02020603050405020304" pitchFamily="18" charset="0"/>
              </a:rPr>
              <a:t>števil</a:t>
            </a:r>
            <a:endParaRPr lang="en-GB" altLang="sl-SI" dirty="0">
              <a:solidFill>
                <a:srgbClr val="FF0000"/>
              </a:solidFill>
              <a:latin typeface="Garamond" panose="02020404030301010803" pitchFamily="18" charset="0"/>
              <a:cs typeface="Times New Roman" panose="02020603050405020304" pitchFamily="18" charset="0"/>
            </a:endParaRPr>
          </a:p>
          <a:p>
            <a:pPr algn="just" eaLnBrk="1" hangingPunct="1">
              <a:buFontTx/>
              <a:buNone/>
            </a:pPr>
            <a:r>
              <a:rPr lang="en-GB" altLang="sl-SI" dirty="0" err="1">
                <a:latin typeface="Garamond" panose="02020404030301010803" pitchFamily="18" charset="0"/>
                <a:cs typeface="Times New Roman" panose="02020603050405020304" pitchFamily="18" charset="0"/>
              </a:rPr>
              <a:t>Izdelovanje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številk</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pisanje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po</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zraku</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pesku</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mavrične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številke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številke</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na</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papirju</a:t>
            </a:r>
            <a:r>
              <a:rPr lang="en-GB" altLang="sl-SI" dirty="0">
                <a:latin typeface="Garamond" panose="02020404030301010803" pitchFamily="18" charset="0"/>
                <a:cs typeface="Times New Roman" panose="02020603050405020304" pitchFamily="18" charset="0"/>
              </a:rPr>
              <a:t>. </a:t>
            </a:r>
          </a:p>
          <a:p>
            <a:pPr algn="just" eaLnBrk="1" hangingPunct="1">
              <a:buFontTx/>
              <a:buNone/>
            </a:pPr>
            <a:r>
              <a:rPr lang="en-GB" altLang="sl-SI" dirty="0">
                <a:latin typeface="Garamond" panose="02020404030301010803" pitchFamily="18" charset="0"/>
                <a:cs typeface="Times New Roman" panose="02020603050405020304" pitchFamily="18" charset="0"/>
              </a:rPr>
              <a:t> </a:t>
            </a:r>
          </a:p>
          <a:p>
            <a:pPr algn="just" eaLnBrk="1" hangingPunct="1">
              <a:buFontTx/>
              <a:buNone/>
            </a:pPr>
            <a:r>
              <a:rPr lang="en-GB" altLang="sl-SI" dirty="0" err="1" smtClean="0">
                <a:latin typeface="Garamond" panose="02020404030301010803" pitchFamily="18" charset="0"/>
                <a:cs typeface="Times New Roman" panose="02020603050405020304" pitchFamily="18" charset="0"/>
              </a:rPr>
              <a:t>Razmisli</a:t>
            </a:r>
            <a:r>
              <a:rPr lang="sl-SI" altLang="sl-SI" dirty="0" smtClean="0">
                <a:latin typeface="Garamond" panose="02020404030301010803" pitchFamily="18" charset="0"/>
                <a:cs typeface="Times New Roman" panose="02020603050405020304" pitchFamily="18" charset="0"/>
              </a:rPr>
              <a:t>te</a:t>
            </a:r>
            <a:r>
              <a:rPr lang="en-GB" altLang="sl-SI" dirty="0" smtClean="0">
                <a:latin typeface="Garamond" panose="02020404030301010803" pitchFamily="18" charset="0"/>
                <a:cs typeface="Times New Roman" panose="02020603050405020304" pitchFamily="18" charset="0"/>
              </a:rPr>
              <a:t> </a:t>
            </a:r>
            <a:r>
              <a:rPr lang="en-GB" altLang="sl-SI" dirty="0">
                <a:latin typeface="Garamond" panose="02020404030301010803" pitchFamily="18" charset="0"/>
                <a:cs typeface="Times New Roman" panose="02020603050405020304" pitchFamily="18" charset="0"/>
              </a:rPr>
              <a:t>o </a:t>
            </a:r>
            <a:r>
              <a:rPr lang="en-GB" altLang="sl-SI" dirty="0" err="1">
                <a:latin typeface="Garamond" panose="02020404030301010803" pitchFamily="18" charset="0"/>
                <a:cs typeface="Times New Roman" panose="02020603050405020304" pitchFamily="18" charset="0"/>
              </a:rPr>
              <a:t>pravilnem</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zapisovanju</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številk</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Pojmi</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število</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številka</a:t>
            </a:r>
            <a:r>
              <a:rPr lang="en-GB" altLang="sl-SI" dirty="0">
                <a:latin typeface="Garamond" panose="02020404030301010803" pitchFamily="18" charset="0"/>
                <a:cs typeface="Times New Roman" panose="02020603050405020304" pitchFamily="18" charset="0"/>
              </a:rPr>
              <a:t>, </a:t>
            </a:r>
            <a:r>
              <a:rPr lang="en-GB" altLang="sl-SI" dirty="0" err="1">
                <a:latin typeface="Garamond" panose="02020404030301010803" pitchFamily="18" charset="0"/>
                <a:cs typeface="Times New Roman" panose="02020603050405020304" pitchFamily="18" charset="0"/>
              </a:rPr>
              <a:t>števka</a:t>
            </a:r>
            <a:r>
              <a:rPr lang="en-GB" altLang="sl-SI" dirty="0" smtClean="0">
                <a:latin typeface="Garamond" panose="02020404030301010803" pitchFamily="18" charset="0"/>
                <a:cs typeface="Times New Roman" panose="02020603050405020304" pitchFamily="18" charset="0"/>
              </a:rPr>
              <a:t>.</a:t>
            </a:r>
            <a:endParaRPr lang="sl-SI" altLang="sl-SI" dirty="0" smtClean="0">
              <a:latin typeface="Garamond" panose="02020404030301010803" pitchFamily="18" charset="0"/>
              <a:cs typeface="Times New Roman" panose="02020603050405020304" pitchFamily="18" charset="0"/>
            </a:endParaRPr>
          </a:p>
          <a:p>
            <a:pPr algn="just" eaLnBrk="1" hangingPunct="1">
              <a:buFontTx/>
              <a:buNone/>
            </a:pPr>
            <a:endParaRPr lang="sl-SI" altLang="sl-SI" sz="2400" dirty="0">
              <a:latin typeface="Garamond" panose="02020404030301010803" pitchFamily="18" charset="0"/>
              <a:cs typeface="Times New Roman" panose="02020603050405020304" pitchFamily="18" charset="0"/>
            </a:endParaRPr>
          </a:p>
          <a:p>
            <a:pPr algn="just" eaLnBrk="1" hangingPunct="1">
              <a:buFontTx/>
              <a:buNone/>
            </a:pPr>
            <a:endParaRPr lang="en-GB" altLang="sl-SI" sz="2400" dirty="0">
              <a:latin typeface="Garamond" panose="02020404030301010803" pitchFamily="18" charset="0"/>
              <a:cs typeface="Arial" panose="020B0604020202020204" pitchFamily="34" charset="0"/>
            </a:endParaRPr>
          </a:p>
          <a:p>
            <a:pPr eaLnBrk="1" hangingPunct="1">
              <a:buFontTx/>
              <a:buNone/>
            </a:pPr>
            <a:endParaRPr lang="en-GB" altLang="sl-SI" sz="2400" dirty="0"/>
          </a:p>
        </p:txBody>
      </p:sp>
    </p:spTree>
    <p:extLst>
      <p:ext uri="{BB962C8B-B14F-4D97-AF65-F5344CB8AC3E}">
        <p14:creationId xmlns:p14="http://schemas.microsoft.com/office/powerpoint/2010/main" val="38994087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slov 1"/>
          <p:cNvSpPr>
            <a:spLocks noGrp="1"/>
          </p:cNvSpPr>
          <p:nvPr>
            <p:ph type="title"/>
          </p:nvPr>
        </p:nvSpPr>
        <p:spPr/>
        <p:txBody>
          <a:bodyPr/>
          <a:lstStyle/>
          <a:p>
            <a:pPr eaLnBrk="1" hangingPunct="1"/>
            <a:r>
              <a:rPr lang="sl-SI" altLang="sl-SI" sz="2800" b="1" dirty="0" smtClean="0">
                <a:latin typeface="Garamond" panose="02020404030301010803" pitchFamily="18" charset="0"/>
              </a:rPr>
              <a:t>Uvod v osnovne </a:t>
            </a:r>
            <a:r>
              <a:rPr lang="sl-SI" altLang="sl-SI" sz="2800" b="1" dirty="0">
                <a:latin typeface="Garamond" panose="02020404030301010803" pitchFamily="18" charset="0"/>
              </a:rPr>
              <a:t>aritmetične </a:t>
            </a:r>
            <a:r>
              <a:rPr lang="sl-SI" altLang="sl-SI" sz="2800" b="1" dirty="0" smtClean="0">
                <a:latin typeface="Garamond" panose="02020404030301010803" pitchFamily="18" charset="0"/>
              </a:rPr>
              <a:t>operacije</a:t>
            </a:r>
            <a:endParaRPr lang="en-GB" altLang="sl-SI" sz="2800" b="1" dirty="0">
              <a:latin typeface="Garamond" panose="02020404030301010803" pitchFamily="18" charset="0"/>
            </a:endParaRPr>
          </a:p>
        </p:txBody>
      </p:sp>
      <p:sp>
        <p:nvSpPr>
          <p:cNvPr id="3" name="Označba mesta vsebine 2"/>
          <p:cNvSpPr>
            <a:spLocks noGrp="1"/>
          </p:cNvSpPr>
          <p:nvPr>
            <p:ph idx="1"/>
          </p:nvPr>
        </p:nvSpPr>
        <p:spPr/>
        <p:txBody>
          <a:bodyPr rtlCol="0">
            <a:normAutofit fontScale="92500" lnSpcReduction="20000"/>
          </a:bodyPr>
          <a:lstStyle/>
          <a:p>
            <a:pPr marL="0" indent="0">
              <a:buNone/>
              <a:defRPr/>
            </a:pPr>
            <a:r>
              <a:rPr lang="sl-SI" i="1" dirty="0" smtClean="0">
                <a:solidFill>
                  <a:srgbClr val="FF0000"/>
                </a:solidFill>
                <a:latin typeface="Garamond" panose="02020404030301010803" pitchFamily="18" charset="0"/>
              </a:rPr>
              <a:t>Seštevanje</a:t>
            </a:r>
            <a:r>
              <a:rPr lang="sl-SI" i="1" dirty="0">
                <a:solidFill>
                  <a:srgbClr val="FF0000"/>
                </a:solidFill>
                <a:latin typeface="Garamond" panose="02020404030301010803" pitchFamily="18" charset="0"/>
              </a:rPr>
              <a:t>, odštevanje v </a:t>
            </a:r>
            <a:r>
              <a:rPr lang="sl-SI" i="1" dirty="0" smtClean="0">
                <a:solidFill>
                  <a:srgbClr val="FF0000"/>
                </a:solidFill>
                <a:latin typeface="Garamond" panose="02020404030301010803" pitchFamily="18" charset="0"/>
              </a:rPr>
              <a:t>1. razredu</a:t>
            </a:r>
            <a:endParaRPr lang="sl-SI" i="1" dirty="0">
              <a:solidFill>
                <a:srgbClr val="FF0000"/>
              </a:solidFill>
              <a:latin typeface="Garamond" panose="02020404030301010803" pitchFamily="18" charset="0"/>
            </a:endParaRPr>
          </a:p>
          <a:p>
            <a:pPr marL="0" indent="0">
              <a:buNone/>
              <a:defRPr/>
            </a:pPr>
            <a:r>
              <a:rPr lang="sl-SI" dirty="0">
                <a:latin typeface="Garamond" panose="02020404030301010803" pitchFamily="18" charset="0"/>
              </a:rPr>
              <a:t>Operaciji, ki spremenita moč množice sta </a:t>
            </a:r>
          </a:p>
          <a:p>
            <a:pPr eaLnBrk="1" hangingPunct="1">
              <a:defRPr/>
            </a:pPr>
            <a:r>
              <a:rPr lang="sl-SI" dirty="0">
                <a:latin typeface="Garamond" panose="02020404030301010803" pitchFamily="18" charset="0"/>
              </a:rPr>
              <a:t>povečanje moči množice,</a:t>
            </a:r>
          </a:p>
          <a:p>
            <a:pPr eaLnBrk="1" hangingPunct="1">
              <a:defRPr/>
            </a:pPr>
            <a:r>
              <a:rPr lang="sl-SI" dirty="0">
                <a:latin typeface="Garamond" panose="02020404030301010803" pitchFamily="18" charset="0"/>
              </a:rPr>
              <a:t>zmanjšanje moči množice</a:t>
            </a:r>
          </a:p>
          <a:p>
            <a:pPr marL="0" indent="0">
              <a:buNone/>
              <a:defRPr/>
            </a:pPr>
            <a:endParaRPr lang="sl-SI" dirty="0" smtClean="0">
              <a:latin typeface="Garamond" panose="02020404030301010803" pitchFamily="18" charset="0"/>
            </a:endParaRPr>
          </a:p>
          <a:p>
            <a:pPr marL="0" indent="0">
              <a:buNone/>
              <a:defRPr/>
            </a:pPr>
            <a:r>
              <a:rPr lang="sl-SI" dirty="0" smtClean="0">
                <a:latin typeface="Garamond" panose="02020404030301010803" pitchFamily="18" charset="0"/>
              </a:rPr>
              <a:t>Glede </a:t>
            </a:r>
            <a:r>
              <a:rPr lang="sl-SI" dirty="0">
                <a:latin typeface="Garamond" panose="02020404030301010803" pitchFamily="18" charset="0"/>
              </a:rPr>
              <a:t>na učinek, ki ga imajo določene operacije na osnovni množici sta </a:t>
            </a:r>
            <a:r>
              <a:rPr lang="sl-SI" dirty="0" err="1">
                <a:latin typeface="Garamond" panose="02020404030301010803" pitchFamily="18" charset="0"/>
              </a:rPr>
              <a:t>Gelman</a:t>
            </a:r>
            <a:r>
              <a:rPr lang="sl-SI" dirty="0">
                <a:latin typeface="Garamond" panose="02020404030301010803" pitchFamily="18" charset="0"/>
              </a:rPr>
              <a:t> in </a:t>
            </a:r>
            <a:r>
              <a:rPr lang="sl-SI" dirty="0" err="1">
                <a:latin typeface="Garamond" panose="02020404030301010803" pitchFamily="18" charset="0"/>
              </a:rPr>
              <a:t>Gallistel</a:t>
            </a:r>
            <a:r>
              <a:rPr lang="sl-SI" dirty="0">
                <a:latin typeface="Garamond" panose="02020404030301010803" pitchFamily="18" charset="0"/>
              </a:rPr>
              <a:t> (1978) opredelili naslednje operatorje:</a:t>
            </a:r>
          </a:p>
          <a:p>
            <a:pPr eaLnBrk="1" hangingPunct="1">
              <a:defRPr/>
            </a:pPr>
            <a:r>
              <a:rPr lang="sl-SI" dirty="0">
                <a:latin typeface="Garamond" panose="02020404030301010803" pitchFamily="18" charset="0"/>
              </a:rPr>
              <a:t>Identiteta: </a:t>
            </a:r>
          </a:p>
          <a:p>
            <a:pPr eaLnBrk="1" hangingPunct="1">
              <a:defRPr/>
            </a:pPr>
            <a:r>
              <a:rPr lang="sl-SI" dirty="0">
                <a:latin typeface="Garamond" panose="02020404030301010803" pitchFamily="18" charset="0"/>
              </a:rPr>
              <a:t>Seštevanje: </a:t>
            </a:r>
          </a:p>
          <a:p>
            <a:pPr eaLnBrk="1" hangingPunct="1">
              <a:defRPr/>
            </a:pPr>
            <a:r>
              <a:rPr lang="sl-SI" dirty="0">
                <a:latin typeface="Garamond" panose="02020404030301010803" pitchFamily="18" charset="0"/>
              </a:rPr>
              <a:t>Odštevanje:</a:t>
            </a:r>
          </a:p>
          <a:p>
            <a:pPr eaLnBrk="1" hangingPunct="1">
              <a:defRPr/>
            </a:pPr>
            <a:r>
              <a:rPr lang="sl-SI" dirty="0">
                <a:latin typeface="Garamond" panose="02020404030301010803" pitchFamily="18" charset="0"/>
              </a:rPr>
              <a:t>Reverzibilnost:</a:t>
            </a:r>
          </a:p>
        </p:txBody>
      </p:sp>
    </p:spTree>
    <p:extLst>
      <p:ext uri="{BB962C8B-B14F-4D97-AF65-F5344CB8AC3E}">
        <p14:creationId xmlns:p14="http://schemas.microsoft.com/office/powerpoint/2010/main" val="3094665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Označba mesta noge 4"/>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
        <p:nvSpPr>
          <p:cNvPr id="4099" name="Rectangle 2"/>
          <p:cNvSpPr>
            <a:spLocks noGrp="1" noChangeArrowheads="1"/>
          </p:cNvSpPr>
          <p:nvPr>
            <p:ph type="title"/>
          </p:nvPr>
        </p:nvSpPr>
        <p:spPr/>
        <p:txBody>
          <a:bodyPr>
            <a:normAutofit fontScale="90000"/>
          </a:bodyPr>
          <a:lstStyle/>
          <a:p>
            <a:r>
              <a:rPr lang="sl-SI" altLang="sl-SI" sz="3200" b="1" dirty="0" smtClean="0">
                <a:latin typeface="Garamond" panose="02020404030301010803" pitchFamily="18" charset="0"/>
                <a:cs typeface="Times New Roman" panose="02020603050405020304" pitchFamily="18" charset="0"/>
              </a:rPr>
              <a:t/>
            </a:r>
            <a:br>
              <a:rPr lang="sl-SI" altLang="sl-SI" sz="3200" b="1" dirty="0" smtClean="0">
                <a:latin typeface="Garamond" panose="02020404030301010803" pitchFamily="18" charset="0"/>
                <a:cs typeface="Times New Roman" panose="02020603050405020304" pitchFamily="18" charset="0"/>
              </a:rPr>
            </a:br>
            <a:r>
              <a:rPr lang="sl-SI" altLang="sl-SI" sz="2800" b="1" dirty="0" smtClean="0">
                <a:latin typeface="Garamond" panose="02020404030301010803" pitchFamily="18" charset="0"/>
                <a:cs typeface="Times New Roman" panose="02020603050405020304" pitchFamily="18" charset="0"/>
              </a:rPr>
              <a:t>Logika in jezik (sodi v sklop ‚druge vsebine‘, a je ključna za obravnavo osnovnih pojmov iz aritmetike):opazovanje, razvrščanje, urejanje, vzorci, relacije; štetje in osnovni računski operaciji </a:t>
            </a:r>
            <a:br>
              <a:rPr lang="sl-SI" altLang="sl-SI" sz="2800" b="1" dirty="0" smtClean="0">
                <a:latin typeface="Garamond" panose="02020404030301010803" pitchFamily="18" charset="0"/>
                <a:cs typeface="Times New Roman" panose="02020603050405020304" pitchFamily="18" charset="0"/>
              </a:rPr>
            </a:br>
            <a:r>
              <a:rPr lang="sl-SI" altLang="sl-SI" sz="2800" dirty="0">
                <a:latin typeface="Garamond" panose="02020404030301010803" pitchFamily="18" charset="0"/>
                <a:cs typeface="Times New Roman" panose="02020603050405020304" pitchFamily="18" charset="0"/>
              </a:rPr>
              <a:t/>
            </a:r>
            <a:br>
              <a:rPr lang="sl-SI" altLang="sl-SI" sz="2800" dirty="0">
                <a:latin typeface="Garamond" panose="02020404030301010803" pitchFamily="18" charset="0"/>
                <a:cs typeface="Times New Roman" panose="02020603050405020304" pitchFamily="18" charset="0"/>
              </a:rPr>
            </a:br>
            <a:endParaRPr lang="sl-SI" altLang="sl-SI" sz="2800" dirty="0">
              <a:latin typeface="Garamond" panose="02020404030301010803" pitchFamily="18" charset="0"/>
              <a:cs typeface="Times New Roman" panose="02020603050405020304" pitchFamily="18" charset="0"/>
            </a:endParaRPr>
          </a:p>
        </p:txBody>
      </p:sp>
      <p:sp>
        <p:nvSpPr>
          <p:cNvPr id="4100" name="Rectangle 3"/>
          <p:cNvSpPr>
            <a:spLocks noGrp="1" noChangeArrowheads="1"/>
          </p:cNvSpPr>
          <p:nvPr>
            <p:ph type="body" idx="1"/>
          </p:nvPr>
        </p:nvSpPr>
        <p:spPr/>
        <p:txBody>
          <a:bodyPr/>
          <a:lstStyle/>
          <a:p>
            <a:pPr algn="just" eaLnBrk="1" hangingPunct="1">
              <a:lnSpc>
                <a:spcPct val="90000"/>
              </a:lnSpc>
              <a:buFontTx/>
              <a:buNone/>
            </a:pPr>
            <a:r>
              <a:rPr lang="sl-SI" altLang="sl-SI" sz="2400" dirty="0">
                <a:latin typeface="Garamond" panose="02020404030301010803" pitchFamily="18" charset="0"/>
                <a:cs typeface="Times New Roman" panose="02020603050405020304" pitchFamily="18" charset="0"/>
              </a:rPr>
              <a:t> </a:t>
            </a:r>
            <a:r>
              <a:rPr lang="sl-SI" altLang="sl-SI" sz="2400" i="1" dirty="0" smtClean="0">
                <a:solidFill>
                  <a:srgbClr val="FF0000"/>
                </a:solidFill>
                <a:latin typeface="Garamond" panose="02020404030301010803" pitchFamily="18" charset="0"/>
                <a:cs typeface="Times New Roman" panose="02020603050405020304" pitchFamily="18" charset="0"/>
              </a:rPr>
              <a:t>Razvrščanje</a:t>
            </a:r>
            <a:endParaRPr lang="sl-SI" altLang="sl-SI" sz="2400" dirty="0">
              <a:solidFill>
                <a:srgbClr val="FF0000"/>
              </a:solidFill>
              <a:latin typeface="Garamond" panose="02020404030301010803" pitchFamily="18" charset="0"/>
              <a:cs typeface="Times New Roman" panose="02020603050405020304" pitchFamily="18" charset="0"/>
            </a:endParaRPr>
          </a:p>
          <a:p>
            <a:pPr algn="just" eaLnBrk="1" hangingPunct="1">
              <a:lnSpc>
                <a:spcPct val="90000"/>
              </a:lnSpc>
              <a:buFontTx/>
              <a:buNone/>
            </a:pPr>
            <a:r>
              <a:rPr lang="sl-SI" altLang="sl-SI" sz="2400" dirty="0">
                <a:latin typeface="Garamond" panose="02020404030301010803" pitchFamily="18" charset="0"/>
                <a:cs typeface="Times New Roman" panose="02020603050405020304" pitchFamily="18" charset="0"/>
              </a:rPr>
              <a:t>Razvrščanje je proces oblikovanja skupin glede na dano</a:t>
            </a:r>
            <a:r>
              <a:rPr lang="sl-SI" altLang="sl-SI" sz="2400" dirty="0">
                <a:latin typeface="Garamond" panose="02020404030301010803" pitchFamily="18" charset="0"/>
              </a:rPr>
              <a:t> </a:t>
            </a:r>
            <a:r>
              <a:rPr lang="sl-SI" altLang="sl-SI" sz="2400" dirty="0">
                <a:latin typeface="Garamond" panose="02020404030301010803" pitchFamily="18" charset="0"/>
                <a:cs typeface="Times New Roman" panose="02020603050405020304" pitchFamily="18" charset="0"/>
              </a:rPr>
              <a:t>lastnost oziroma lastnosti. </a:t>
            </a:r>
          </a:p>
          <a:p>
            <a:pPr algn="just" eaLnBrk="1" hangingPunct="1">
              <a:lnSpc>
                <a:spcPct val="90000"/>
              </a:lnSpc>
              <a:buFontTx/>
              <a:buNone/>
            </a:pPr>
            <a:r>
              <a:rPr lang="sl-SI" altLang="sl-SI" sz="2400" dirty="0">
                <a:latin typeface="Garamond" panose="02020404030301010803" pitchFamily="18" charset="0"/>
                <a:cs typeface="Times New Roman" panose="02020603050405020304" pitchFamily="18" charset="0"/>
              </a:rPr>
              <a:t>S procesom razvrščanja: </a:t>
            </a:r>
          </a:p>
          <a:p>
            <a:pPr algn="just" eaLnBrk="1" hangingPunct="1">
              <a:lnSpc>
                <a:spcPct val="90000"/>
              </a:lnSpc>
            </a:pPr>
            <a:r>
              <a:rPr lang="sl-SI" altLang="sl-SI" sz="2400" dirty="0">
                <a:latin typeface="Garamond" panose="02020404030301010803" pitchFamily="18" charset="0"/>
              </a:rPr>
              <a:t>  </a:t>
            </a:r>
            <a:r>
              <a:rPr lang="sl-SI" altLang="sl-SI" sz="2400" dirty="0" smtClean="0">
                <a:latin typeface="Garamond" panose="02020404030301010803" pitchFamily="18" charset="0"/>
                <a:cs typeface="Times New Roman" panose="02020603050405020304" pitchFamily="18" charset="0"/>
              </a:rPr>
              <a:t>učence </a:t>
            </a:r>
            <a:r>
              <a:rPr lang="sl-SI" altLang="sl-SI" sz="2400" dirty="0">
                <a:latin typeface="Garamond" panose="02020404030301010803" pitchFamily="18" charset="0"/>
                <a:cs typeface="Times New Roman" panose="02020603050405020304" pitchFamily="18" charset="0"/>
              </a:rPr>
              <a:t>spodbujamo k </a:t>
            </a:r>
            <a:r>
              <a:rPr lang="sl-SI" altLang="sl-SI" sz="2400" dirty="0">
                <a:solidFill>
                  <a:srgbClr val="FF0000"/>
                </a:solidFill>
                <a:latin typeface="Garamond" panose="02020404030301010803" pitchFamily="18" charset="0"/>
                <a:cs typeface="Times New Roman" panose="02020603050405020304" pitchFamily="18" charset="0"/>
              </a:rPr>
              <a:t>opazovanju</a:t>
            </a:r>
            <a:r>
              <a:rPr lang="sl-SI" altLang="sl-SI" sz="2400" dirty="0">
                <a:latin typeface="Garamond" panose="02020404030301010803" pitchFamily="18" charset="0"/>
                <a:cs typeface="Times New Roman" panose="02020603050405020304" pitchFamily="18" charset="0"/>
              </a:rPr>
              <a:t>, </a:t>
            </a:r>
            <a:endParaRPr lang="sl-SI" altLang="sl-SI" sz="2400" dirty="0">
              <a:latin typeface="Garamond" panose="02020404030301010803" pitchFamily="18" charset="0"/>
            </a:endParaRPr>
          </a:p>
          <a:p>
            <a:pPr algn="just" eaLnBrk="1" hangingPunct="1">
              <a:lnSpc>
                <a:spcPct val="90000"/>
              </a:lnSpc>
            </a:pPr>
            <a:r>
              <a:rPr lang="sl-SI" altLang="sl-SI" sz="2400" dirty="0">
                <a:latin typeface="Garamond" panose="02020404030301010803" pitchFamily="18" charset="0"/>
              </a:rPr>
              <a:t>  </a:t>
            </a:r>
            <a:r>
              <a:rPr lang="sl-SI" altLang="sl-SI" sz="2400" dirty="0">
                <a:latin typeface="Garamond" panose="02020404030301010803" pitchFamily="18" charset="0"/>
                <a:cs typeface="Times New Roman" panose="02020603050405020304" pitchFamily="18" charset="0"/>
              </a:rPr>
              <a:t>za npr. predmete ali pojme, ki so nam na voljo, vzpostavimo nek </a:t>
            </a:r>
            <a:r>
              <a:rPr lang="sl-SI" altLang="sl-SI" sz="2400" dirty="0">
                <a:solidFill>
                  <a:srgbClr val="FF0000"/>
                </a:solidFill>
                <a:latin typeface="Garamond" panose="02020404030301010803" pitchFamily="18" charset="0"/>
                <a:cs typeface="Times New Roman" panose="02020603050405020304" pitchFamily="18" charset="0"/>
              </a:rPr>
              <a:t>red</a:t>
            </a:r>
            <a:r>
              <a:rPr lang="sl-SI" altLang="sl-SI" sz="2400" dirty="0">
                <a:latin typeface="Garamond" panose="02020404030301010803" pitchFamily="18" charset="0"/>
                <a:cs typeface="Times New Roman" panose="02020603050405020304" pitchFamily="18" charset="0"/>
              </a:rPr>
              <a:t>,</a:t>
            </a:r>
            <a:endParaRPr lang="sl-SI" altLang="sl-SI" sz="2400" dirty="0">
              <a:latin typeface="Garamond" panose="02020404030301010803" pitchFamily="18" charset="0"/>
            </a:endParaRPr>
          </a:p>
          <a:p>
            <a:pPr algn="just" eaLnBrk="1" hangingPunct="1">
              <a:lnSpc>
                <a:spcPct val="90000"/>
              </a:lnSpc>
            </a:pPr>
            <a:r>
              <a:rPr lang="sl-SI" altLang="sl-SI" sz="2400" dirty="0">
                <a:latin typeface="Garamond" panose="02020404030301010803" pitchFamily="18" charset="0"/>
              </a:rPr>
              <a:t>  </a:t>
            </a:r>
            <a:r>
              <a:rPr lang="sl-SI" altLang="sl-SI" sz="2400" dirty="0">
                <a:latin typeface="Garamond" panose="02020404030301010803" pitchFamily="18" charset="0"/>
                <a:cs typeface="Times New Roman" panose="02020603050405020304" pitchFamily="18" charset="0"/>
              </a:rPr>
              <a:t>predmeti, ki so postali člani (elementi) skupin s tem postanejo </a:t>
            </a:r>
            <a:r>
              <a:rPr lang="sl-SI" altLang="sl-SI" sz="2400" dirty="0">
                <a:solidFill>
                  <a:srgbClr val="FF0000"/>
                </a:solidFill>
                <a:latin typeface="Garamond" panose="02020404030301010803" pitchFamily="18" charset="0"/>
                <a:cs typeface="Times New Roman" panose="02020603050405020304" pitchFamily="18" charset="0"/>
              </a:rPr>
              <a:t>števni</a:t>
            </a:r>
            <a:r>
              <a:rPr lang="sl-SI" altLang="sl-SI" sz="2400" dirty="0">
                <a:latin typeface="Garamond" panose="02020404030301010803" pitchFamily="18" charset="0"/>
                <a:cs typeface="Times New Roman" panose="02020603050405020304" pitchFamily="18" charset="0"/>
              </a:rPr>
              <a:t>. </a:t>
            </a:r>
          </a:p>
          <a:p>
            <a:pPr eaLnBrk="1" hangingPunct="1">
              <a:lnSpc>
                <a:spcPct val="90000"/>
              </a:lnSpc>
            </a:pPr>
            <a:endParaRPr lang="sl-SI" altLang="sl-SI" sz="2400" dirty="0">
              <a:latin typeface="Garamond" panose="02020404030301010803" pitchFamily="18" charset="0"/>
            </a:endParaRPr>
          </a:p>
        </p:txBody>
      </p:sp>
    </p:spTree>
    <p:extLst>
      <p:ext uri="{BB962C8B-B14F-4D97-AF65-F5344CB8AC3E}">
        <p14:creationId xmlns:p14="http://schemas.microsoft.com/office/powerpoint/2010/main" val="6910655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slov 1"/>
          <p:cNvSpPr>
            <a:spLocks noGrp="1"/>
          </p:cNvSpPr>
          <p:nvPr>
            <p:ph type="title"/>
          </p:nvPr>
        </p:nvSpPr>
        <p:spPr/>
        <p:txBody>
          <a:bodyPr/>
          <a:lstStyle/>
          <a:p>
            <a:pPr eaLnBrk="1" hangingPunct="1"/>
            <a:endParaRPr lang="en-GB" altLang="sl-SI" smtClean="0"/>
          </a:p>
        </p:txBody>
      </p:sp>
      <p:sp>
        <p:nvSpPr>
          <p:cNvPr id="3" name="Označba mesta vsebine 2"/>
          <p:cNvSpPr>
            <a:spLocks noGrp="1"/>
          </p:cNvSpPr>
          <p:nvPr>
            <p:ph idx="1"/>
          </p:nvPr>
        </p:nvSpPr>
        <p:spPr/>
        <p:txBody>
          <a:bodyPr rtlCol="0">
            <a:normAutofit/>
          </a:bodyPr>
          <a:lstStyle/>
          <a:p>
            <a:pPr marL="0" indent="0">
              <a:buNone/>
              <a:defRPr/>
            </a:pPr>
            <a:r>
              <a:rPr lang="sl-SI" sz="2400" i="1" dirty="0" smtClean="0">
                <a:solidFill>
                  <a:srgbClr val="FF0000"/>
                </a:solidFill>
                <a:latin typeface="Garamond" panose="02020404030301010803" pitchFamily="18" charset="0"/>
              </a:rPr>
              <a:t>Tipi </a:t>
            </a:r>
            <a:r>
              <a:rPr lang="sl-SI" sz="2400" i="1" dirty="0">
                <a:solidFill>
                  <a:srgbClr val="FF0000"/>
                </a:solidFill>
                <a:latin typeface="Garamond" panose="02020404030301010803" pitchFamily="18" charset="0"/>
              </a:rPr>
              <a:t>situacij seštevanja in odštevanja </a:t>
            </a:r>
            <a:r>
              <a:rPr lang="sl-SI" sz="2400" dirty="0">
                <a:latin typeface="Garamond" panose="02020404030301010803" pitchFamily="18" charset="0"/>
              </a:rPr>
              <a:t>(</a:t>
            </a:r>
            <a:r>
              <a:rPr lang="sl-SI" sz="2400" dirty="0" err="1">
                <a:latin typeface="Garamond" panose="02020404030301010803" pitchFamily="18" charset="0"/>
              </a:rPr>
              <a:t>Fuson</a:t>
            </a:r>
            <a:r>
              <a:rPr lang="sl-SI" sz="2400" dirty="0">
                <a:latin typeface="Garamond" panose="02020404030301010803" pitchFamily="18" charset="0"/>
              </a:rPr>
              <a:t>, 1992)</a:t>
            </a:r>
          </a:p>
          <a:p>
            <a:pPr lvl="1" eaLnBrk="1" hangingPunct="1">
              <a:defRPr/>
            </a:pPr>
            <a:r>
              <a:rPr lang="sl-SI" dirty="0">
                <a:latin typeface="Garamond" panose="02020404030301010803" pitchFamily="18" charset="0"/>
              </a:rPr>
              <a:t>Primerjava</a:t>
            </a:r>
          </a:p>
          <a:p>
            <a:pPr lvl="1" eaLnBrk="1" hangingPunct="1">
              <a:defRPr/>
            </a:pPr>
            <a:r>
              <a:rPr lang="sl-SI" dirty="0">
                <a:latin typeface="Garamond" panose="02020404030301010803" pitchFamily="18" charset="0"/>
              </a:rPr>
              <a:t>Združevanja</a:t>
            </a:r>
          </a:p>
          <a:p>
            <a:pPr lvl="1" eaLnBrk="1" hangingPunct="1">
              <a:defRPr/>
            </a:pPr>
            <a:r>
              <a:rPr lang="sl-SI" dirty="0">
                <a:latin typeface="Garamond" panose="02020404030301010803" pitchFamily="18" charset="0"/>
              </a:rPr>
              <a:t>Dodajanje</a:t>
            </a:r>
          </a:p>
          <a:p>
            <a:pPr lvl="1" eaLnBrk="1" hangingPunct="1">
              <a:defRPr/>
            </a:pPr>
            <a:r>
              <a:rPr lang="sl-SI" dirty="0">
                <a:latin typeface="Garamond" panose="02020404030301010803" pitchFamily="18" charset="0"/>
              </a:rPr>
              <a:t>Odvzemanje</a:t>
            </a:r>
          </a:p>
          <a:p>
            <a:pPr marL="0" indent="0">
              <a:buNone/>
              <a:defRPr/>
            </a:pPr>
            <a:r>
              <a:rPr lang="sl-SI" sz="2400" dirty="0">
                <a:latin typeface="Garamond" panose="02020404030301010803" pitchFamily="18" charset="0"/>
              </a:rPr>
              <a:t>O tipih situacij podrobneje:</a:t>
            </a:r>
          </a:p>
          <a:p>
            <a:pPr eaLnBrk="1" hangingPunct="1">
              <a:defRPr/>
            </a:pPr>
            <a:r>
              <a:rPr lang="sl-SI" sz="2400" dirty="0">
                <a:latin typeface="Garamond" panose="02020404030301010803" pitchFamily="18" charset="0"/>
              </a:rPr>
              <a:t>Če imamo primerjavo ali združevanja, govorimo o dveh količinah, zato sta ti dve operacij binarni (</a:t>
            </a:r>
            <a:r>
              <a:rPr lang="sl-SI" sz="2400" dirty="0" err="1">
                <a:latin typeface="Garamond" panose="02020404030301010803" pitchFamily="18" charset="0"/>
              </a:rPr>
              <a:t>dvočleni</a:t>
            </a:r>
            <a:r>
              <a:rPr lang="sl-SI" sz="2400" dirty="0">
                <a:latin typeface="Garamond" panose="02020404030301010803" pitchFamily="18" charset="0"/>
              </a:rPr>
              <a:t>).</a:t>
            </a:r>
          </a:p>
          <a:p>
            <a:pPr eaLnBrk="1" hangingPunct="1">
              <a:defRPr/>
            </a:pPr>
            <a:r>
              <a:rPr lang="sl-SI" sz="2400" dirty="0">
                <a:latin typeface="Garamond" panose="02020404030301010803" pitchFamily="18" charset="0"/>
              </a:rPr>
              <a:t>Če imamo dodajanje ali odvzemanje, govorimo o eni količini, ki se spreminja, zato sta ti dve operaciji </a:t>
            </a:r>
            <a:r>
              <a:rPr lang="sl-SI" sz="2400" dirty="0" err="1">
                <a:latin typeface="Garamond" panose="02020404030301010803" pitchFamily="18" charset="0"/>
              </a:rPr>
              <a:t>unarni</a:t>
            </a:r>
            <a:r>
              <a:rPr lang="sl-SI" sz="2400" dirty="0">
                <a:latin typeface="Garamond" panose="02020404030301010803" pitchFamily="18" charset="0"/>
              </a:rPr>
              <a:t> (</a:t>
            </a:r>
            <a:r>
              <a:rPr lang="sl-SI" sz="2400" dirty="0" err="1">
                <a:latin typeface="Garamond" panose="02020404030301010803" pitchFamily="18" charset="0"/>
              </a:rPr>
              <a:t>eočleni</a:t>
            </a:r>
            <a:r>
              <a:rPr lang="sl-SI" sz="2400" dirty="0">
                <a:latin typeface="Garamond" panose="02020404030301010803" pitchFamily="18" charset="0"/>
              </a:rPr>
              <a:t>).</a:t>
            </a:r>
          </a:p>
          <a:p>
            <a:pPr eaLnBrk="1" hangingPunct="1">
              <a:defRPr/>
            </a:pPr>
            <a:endParaRPr lang="en-GB" dirty="0"/>
          </a:p>
        </p:txBody>
      </p:sp>
    </p:spTree>
    <p:extLst>
      <p:ext uri="{BB962C8B-B14F-4D97-AF65-F5344CB8AC3E}">
        <p14:creationId xmlns:p14="http://schemas.microsoft.com/office/powerpoint/2010/main" val="1523339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aslov 1"/>
          <p:cNvSpPr>
            <a:spLocks noGrp="1"/>
          </p:cNvSpPr>
          <p:nvPr>
            <p:ph type="title"/>
          </p:nvPr>
        </p:nvSpPr>
        <p:spPr/>
        <p:txBody>
          <a:bodyPr/>
          <a:lstStyle/>
          <a:p>
            <a:pPr eaLnBrk="1" hangingPunct="1"/>
            <a:endParaRPr lang="en-GB" altLang="sl-SI" smtClean="0"/>
          </a:p>
        </p:txBody>
      </p:sp>
      <p:sp>
        <p:nvSpPr>
          <p:cNvPr id="3" name="Označba mesta vsebine 2"/>
          <p:cNvSpPr>
            <a:spLocks noGrp="1"/>
          </p:cNvSpPr>
          <p:nvPr>
            <p:ph idx="1"/>
          </p:nvPr>
        </p:nvSpPr>
        <p:spPr/>
        <p:txBody>
          <a:bodyPr rtlCol="0">
            <a:normAutofit/>
          </a:bodyPr>
          <a:lstStyle/>
          <a:p>
            <a:pPr marL="0" indent="0">
              <a:buNone/>
              <a:defRPr/>
            </a:pPr>
            <a:r>
              <a:rPr lang="sl-SI" sz="2400" i="1" dirty="0" smtClean="0">
                <a:solidFill>
                  <a:srgbClr val="FF0000"/>
                </a:solidFill>
                <a:latin typeface="Garamond" panose="02020404030301010803" pitchFamily="18" charset="0"/>
              </a:rPr>
              <a:t>Razvoj </a:t>
            </a:r>
            <a:r>
              <a:rPr lang="sl-SI" sz="2400" i="1" dirty="0">
                <a:solidFill>
                  <a:srgbClr val="FF0000"/>
                </a:solidFill>
                <a:latin typeface="Garamond" panose="02020404030301010803" pitchFamily="18" charset="0"/>
              </a:rPr>
              <a:t>strategij seštevanja in odštevanja pri </a:t>
            </a:r>
            <a:r>
              <a:rPr lang="sl-SI" sz="2400" i="1" dirty="0" smtClean="0">
                <a:solidFill>
                  <a:srgbClr val="FF0000"/>
                </a:solidFill>
                <a:latin typeface="Garamond" panose="02020404030301010803" pitchFamily="18" charset="0"/>
              </a:rPr>
              <a:t>učencu</a:t>
            </a:r>
            <a:endParaRPr lang="sl-SI" sz="2400" i="1" dirty="0">
              <a:solidFill>
                <a:srgbClr val="FF0000"/>
              </a:solidFill>
              <a:latin typeface="Garamond" panose="02020404030301010803" pitchFamily="18" charset="0"/>
            </a:endParaRPr>
          </a:p>
          <a:p>
            <a:pPr marL="0" indent="0">
              <a:buNone/>
              <a:defRPr/>
            </a:pPr>
            <a:r>
              <a:rPr lang="sl-SI" sz="2400" dirty="0">
                <a:latin typeface="Garamond" panose="02020404030301010803" pitchFamily="18" charset="0"/>
              </a:rPr>
              <a:t>1. Konkretno štetje</a:t>
            </a:r>
          </a:p>
          <a:p>
            <a:pPr marL="0" indent="0">
              <a:buNone/>
              <a:defRPr/>
            </a:pPr>
            <a:r>
              <a:rPr lang="sl-SI" sz="2400" dirty="0">
                <a:latin typeface="Garamond" panose="02020404030301010803" pitchFamily="18" charset="0"/>
              </a:rPr>
              <a:t>2. Konkretno verbalno štetje – problem je predstavljen verbalno ali simbolno; najpogosteje računanje s pomočjo prstov (1. prešteje oba seštevanca, 2. šteje od prvega seštevanca, 3. kombinacije)</a:t>
            </a:r>
          </a:p>
          <a:p>
            <a:pPr marL="0" indent="0">
              <a:buNone/>
              <a:defRPr/>
            </a:pPr>
            <a:r>
              <a:rPr lang="sl-SI" sz="2400" dirty="0">
                <a:latin typeface="Garamond" panose="02020404030301010803" pitchFamily="18" charset="0"/>
              </a:rPr>
              <a:t>3. Verbalno-mentalno štetje (različne strategije)</a:t>
            </a:r>
          </a:p>
          <a:p>
            <a:pPr marL="0" indent="0">
              <a:buNone/>
              <a:defRPr/>
            </a:pPr>
            <a:r>
              <a:rPr lang="sl-SI" sz="2400" dirty="0">
                <a:latin typeface="Garamond" panose="02020404030301010803" pitchFamily="18" charset="0"/>
              </a:rPr>
              <a:t>4. Priklic aritmetičnih dejstev</a:t>
            </a:r>
          </a:p>
          <a:p>
            <a:pPr eaLnBrk="1" hangingPunct="1">
              <a:defRPr/>
            </a:pPr>
            <a:endParaRPr lang="en-GB" dirty="0"/>
          </a:p>
        </p:txBody>
      </p:sp>
    </p:spTree>
    <p:extLst>
      <p:ext uri="{BB962C8B-B14F-4D97-AF65-F5344CB8AC3E}">
        <p14:creationId xmlns:p14="http://schemas.microsoft.com/office/powerpoint/2010/main" val="1416206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aslov 1"/>
          <p:cNvSpPr>
            <a:spLocks noGrp="1"/>
          </p:cNvSpPr>
          <p:nvPr>
            <p:ph type="title"/>
          </p:nvPr>
        </p:nvSpPr>
        <p:spPr/>
        <p:txBody>
          <a:bodyPr/>
          <a:lstStyle/>
          <a:p>
            <a:endParaRPr lang="sl-SI" altLang="sl-SI" smtClean="0"/>
          </a:p>
        </p:txBody>
      </p:sp>
      <p:sp>
        <p:nvSpPr>
          <p:cNvPr id="3" name="Označba mesta vsebine 2"/>
          <p:cNvSpPr>
            <a:spLocks noGrp="1"/>
          </p:cNvSpPr>
          <p:nvPr>
            <p:ph idx="1"/>
          </p:nvPr>
        </p:nvSpPr>
        <p:spPr/>
        <p:txBody>
          <a:bodyPr/>
          <a:lstStyle/>
          <a:p>
            <a:pPr marL="0" indent="0">
              <a:buNone/>
              <a:defRPr/>
            </a:pPr>
            <a:r>
              <a:rPr lang="sl-SI" dirty="0">
                <a:latin typeface="Garamond" panose="02020404030301010803" pitchFamily="18" charset="0"/>
              </a:rPr>
              <a:t>Cilji pri oblikovanju dejavnosti razvrščanja:</a:t>
            </a:r>
          </a:p>
          <a:p>
            <a:pPr marL="0" indent="0">
              <a:buNone/>
              <a:defRPr/>
            </a:pPr>
            <a:r>
              <a:rPr lang="sl-SI" dirty="0" smtClean="0">
                <a:latin typeface="Garamond" panose="02020404030301010803" pitchFamily="18" charset="0"/>
              </a:rPr>
              <a:t>Učenec:</a:t>
            </a:r>
            <a:endParaRPr lang="sl-SI" dirty="0">
              <a:latin typeface="Garamond" panose="02020404030301010803" pitchFamily="18" charset="0"/>
            </a:endParaRPr>
          </a:p>
          <a:p>
            <a:pPr>
              <a:defRPr/>
            </a:pPr>
            <a:r>
              <a:rPr lang="sl-SI" dirty="0">
                <a:solidFill>
                  <a:srgbClr val="FF0000"/>
                </a:solidFill>
                <a:latin typeface="Garamond" panose="02020404030301010803" pitchFamily="18" charset="0"/>
              </a:rPr>
              <a:t>razvršča</a:t>
            </a:r>
            <a:r>
              <a:rPr lang="sl-SI" dirty="0">
                <a:latin typeface="Garamond" panose="02020404030301010803" pitchFamily="18" charset="0"/>
              </a:rPr>
              <a:t> objekte glede na dane kriterije;</a:t>
            </a:r>
          </a:p>
          <a:p>
            <a:pPr>
              <a:defRPr/>
            </a:pPr>
            <a:r>
              <a:rPr lang="sl-SI" dirty="0">
                <a:solidFill>
                  <a:srgbClr val="FF0000"/>
                </a:solidFill>
                <a:latin typeface="Garamond" panose="02020404030301010803" pitchFamily="18" charset="0"/>
              </a:rPr>
              <a:t>ugotovi kriterij </a:t>
            </a:r>
            <a:r>
              <a:rPr lang="sl-SI" dirty="0">
                <a:latin typeface="Garamond" panose="02020404030301010803" pitchFamily="18" charset="0"/>
              </a:rPr>
              <a:t>razvrščanja objektov (pomen posploševanja);</a:t>
            </a:r>
          </a:p>
          <a:p>
            <a:pPr>
              <a:defRPr/>
            </a:pPr>
            <a:r>
              <a:rPr lang="sl-SI" dirty="0">
                <a:latin typeface="Garamond" panose="02020404030301010803" pitchFamily="18" charset="0"/>
              </a:rPr>
              <a:t>določi </a:t>
            </a:r>
            <a:r>
              <a:rPr lang="sl-SI" dirty="0">
                <a:solidFill>
                  <a:srgbClr val="FF0000"/>
                </a:solidFill>
                <a:latin typeface="Garamond" panose="02020404030301010803" pitchFamily="18" charset="0"/>
              </a:rPr>
              <a:t>vsiljivca</a:t>
            </a:r>
            <a:r>
              <a:rPr lang="sl-SI" dirty="0">
                <a:latin typeface="Garamond" panose="02020404030301010803" pitchFamily="18" charset="0"/>
              </a:rPr>
              <a:t> v določeni skupini objektov (tudi to gre za posploševanje in utemeljevanje različnih možnosti);</a:t>
            </a:r>
          </a:p>
          <a:p>
            <a:pPr>
              <a:defRPr/>
            </a:pPr>
            <a:r>
              <a:rPr lang="sl-SI" dirty="0">
                <a:latin typeface="Garamond" panose="02020404030301010803" pitchFamily="18" charset="0"/>
              </a:rPr>
              <a:t> spoznava </a:t>
            </a:r>
            <a:r>
              <a:rPr lang="sl-SI" dirty="0">
                <a:solidFill>
                  <a:srgbClr val="FF0000"/>
                </a:solidFill>
                <a:latin typeface="Garamond" panose="02020404030301010803" pitchFamily="18" charset="0"/>
              </a:rPr>
              <a:t>lastnosti </a:t>
            </a:r>
            <a:r>
              <a:rPr lang="sl-SI" dirty="0">
                <a:latin typeface="Garamond" panose="02020404030301010803" pitchFamily="18" charset="0"/>
              </a:rPr>
              <a:t>objektov;</a:t>
            </a:r>
          </a:p>
          <a:p>
            <a:pPr>
              <a:defRPr/>
            </a:pPr>
            <a:r>
              <a:rPr lang="sl-SI" dirty="0">
                <a:latin typeface="Garamond" panose="02020404030301010803" pitchFamily="18" charset="0"/>
              </a:rPr>
              <a:t>spoznava in oblikuje </a:t>
            </a:r>
            <a:r>
              <a:rPr lang="sl-SI" dirty="0">
                <a:solidFill>
                  <a:srgbClr val="FF0000"/>
                </a:solidFill>
                <a:latin typeface="Garamond" panose="02020404030301010803" pitchFamily="18" charset="0"/>
              </a:rPr>
              <a:t>nekonvencionalne simbole </a:t>
            </a:r>
            <a:r>
              <a:rPr lang="sl-SI" dirty="0">
                <a:latin typeface="Garamond" panose="02020404030301010803" pitchFamily="18" charset="0"/>
              </a:rPr>
              <a:t>za prikaz izbrane lastnosti.</a:t>
            </a:r>
          </a:p>
        </p:txBody>
      </p:sp>
      <p:sp>
        <p:nvSpPr>
          <p:cNvPr id="6148" name="Označba mesta noge 3"/>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Tree>
    <p:extLst>
      <p:ext uri="{BB962C8B-B14F-4D97-AF65-F5344CB8AC3E}">
        <p14:creationId xmlns:p14="http://schemas.microsoft.com/office/powerpoint/2010/main" val="26382924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slov 1"/>
          <p:cNvSpPr>
            <a:spLocks noGrp="1"/>
          </p:cNvSpPr>
          <p:nvPr>
            <p:ph type="title"/>
          </p:nvPr>
        </p:nvSpPr>
        <p:spPr/>
        <p:txBody>
          <a:bodyPr/>
          <a:lstStyle/>
          <a:p>
            <a:r>
              <a:rPr lang="sl-SI" altLang="sl-SI" sz="3200" dirty="0">
                <a:latin typeface="Garamond" panose="02020404030301010803" pitchFamily="18" charset="0"/>
              </a:rPr>
              <a:t>Nekateri ključni pojmi o množicah</a:t>
            </a:r>
          </a:p>
        </p:txBody>
      </p:sp>
      <p:sp>
        <p:nvSpPr>
          <p:cNvPr id="7171" name="Označba mesta vsebine 2"/>
          <p:cNvSpPr>
            <a:spLocks noGrp="1"/>
          </p:cNvSpPr>
          <p:nvPr>
            <p:ph idx="1"/>
          </p:nvPr>
        </p:nvSpPr>
        <p:spPr/>
        <p:txBody>
          <a:bodyPr/>
          <a:lstStyle/>
          <a:p>
            <a:r>
              <a:rPr lang="sl-SI" altLang="sl-SI" dirty="0">
                <a:latin typeface="Garamond" panose="02020404030301010803" pitchFamily="18" charset="0"/>
              </a:rPr>
              <a:t>Opredelitev množice</a:t>
            </a:r>
          </a:p>
          <a:p>
            <a:r>
              <a:rPr lang="sl-SI" altLang="sl-SI" dirty="0">
                <a:latin typeface="Garamond" panose="02020404030301010803" pitchFamily="18" charset="0"/>
              </a:rPr>
              <a:t>Osnovni pojmi: unija dveh množic, presek dveh množic, negacija, podmnožica množice</a:t>
            </a:r>
          </a:p>
          <a:p>
            <a:r>
              <a:rPr lang="sl-SI" altLang="sl-SI" dirty="0">
                <a:latin typeface="Garamond" panose="02020404030301010803" pitchFamily="18" charset="0"/>
              </a:rPr>
              <a:t>Kako so pojmi presek, unija, podmnožica in negacija aktualni v </a:t>
            </a:r>
            <a:r>
              <a:rPr lang="sl-SI" altLang="sl-SI" dirty="0" smtClean="0">
                <a:latin typeface="Garamond" panose="02020404030301010803" pitchFamily="18" charset="0"/>
              </a:rPr>
              <a:t>na začetku šolanja? </a:t>
            </a:r>
            <a:r>
              <a:rPr lang="sl-SI" altLang="sl-SI" dirty="0">
                <a:latin typeface="Garamond" panose="02020404030301010803" pitchFamily="18" charset="0"/>
              </a:rPr>
              <a:t>Na kakšen način jih lahko predstavimo </a:t>
            </a:r>
            <a:r>
              <a:rPr lang="sl-SI" altLang="sl-SI" dirty="0" smtClean="0">
                <a:latin typeface="Garamond" panose="02020404030301010803" pitchFamily="18" charset="0"/>
              </a:rPr>
              <a:t>učencem?</a:t>
            </a:r>
            <a:endParaRPr lang="sl-SI" altLang="sl-SI" dirty="0">
              <a:latin typeface="Garamond" panose="02020404030301010803" pitchFamily="18" charset="0"/>
            </a:endParaRPr>
          </a:p>
          <a:p>
            <a:r>
              <a:rPr lang="sl-SI" altLang="sl-SI" dirty="0">
                <a:latin typeface="Garamond" panose="02020404030301010803" pitchFamily="18" charset="0"/>
              </a:rPr>
              <a:t>Prikazovanje množic </a:t>
            </a:r>
            <a:r>
              <a:rPr lang="sl-SI" altLang="sl-SI" dirty="0" smtClean="0">
                <a:latin typeface="Garamond" panose="02020404030301010803" pitchFamily="18" charset="0"/>
              </a:rPr>
              <a:t>za začetku šolanja: </a:t>
            </a:r>
            <a:r>
              <a:rPr lang="sl-SI" altLang="sl-SI" dirty="0" err="1">
                <a:latin typeface="Garamond" panose="02020404030301010803" pitchFamily="18" charset="0"/>
              </a:rPr>
              <a:t>Carrrollov</a:t>
            </a:r>
            <a:r>
              <a:rPr lang="sl-SI" altLang="sl-SI" dirty="0">
                <a:latin typeface="Garamond" panose="02020404030301010803" pitchFamily="18" charset="0"/>
              </a:rPr>
              <a:t> diagram, drevesni diagram, </a:t>
            </a:r>
            <a:r>
              <a:rPr lang="sl-SI" altLang="sl-SI" dirty="0" err="1">
                <a:latin typeface="Garamond" panose="02020404030301010803" pitchFamily="18" charset="0"/>
              </a:rPr>
              <a:t>Vennov</a:t>
            </a:r>
            <a:r>
              <a:rPr lang="sl-SI" altLang="sl-SI" dirty="0">
                <a:latin typeface="Garamond" panose="02020404030301010803" pitchFamily="18" charset="0"/>
              </a:rPr>
              <a:t> diagram (po eni oz. po več lastnostih)</a:t>
            </a:r>
          </a:p>
        </p:txBody>
      </p:sp>
      <p:sp>
        <p:nvSpPr>
          <p:cNvPr id="7172" name="Označba mesta noge 3"/>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Tree>
    <p:extLst>
      <p:ext uri="{BB962C8B-B14F-4D97-AF65-F5344CB8AC3E}">
        <p14:creationId xmlns:p14="http://schemas.microsoft.com/office/powerpoint/2010/main" val="3565476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slov 1"/>
          <p:cNvSpPr>
            <a:spLocks noGrp="1"/>
          </p:cNvSpPr>
          <p:nvPr>
            <p:ph type="title"/>
          </p:nvPr>
        </p:nvSpPr>
        <p:spPr/>
        <p:txBody>
          <a:bodyPr/>
          <a:lstStyle/>
          <a:p>
            <a:endParaRPr lang="sl-SI" altLang="sl-SI" smtClean="0"/>
          </a:p>
        </p:txBody>
      </p:sp>
      <p:sp>
        <p:nvSpPr>
          <p:cNvPr id="8195" name="Označba mesta vsebine 2"/>
          <p:cNvSpPr>
            <a:spLocks noGrp="1"/>
          </p:cNvSpPr>
          <p:nvPr>
            <p:ph idx="1"/>
          </p:nvPr>
        </p:nvSpPr>
        <p:spPr/>
        <p:txBody>
          <a:bodyPr/>
          <a:lstStyle/>
          <a:p>
            <a:r>
              <a:rPr lang="sl-SI" altLang="sl-SI" dirty="0" smtClean="0">
                <a:latin typeface="Garamond" panose="02020404030301010803" pitchFamily="18" charset="0"/>
              </a:rPr>
              <a:t>Zanikanje lastnosti, slikopis, variacije prikazovanja ‚množic‘</a:t>
            </a:r>
          </a:p>
          <a:p>
            <a:r>
              <a:rPr lang="sl-SI" altLang="sl-SI" dirty="0" smtClean="0">
                <a:latin typeface="Garamond" panose="02020404030301010803" pitchFamily="18" charset="0"/>
              </a:rPr>
              <a:t>Primeri dejavnosti za oblikovanje množic </a:t>
            </a:r>
            <a:r>
              <a:rPr lang="sl-SI" altLang="sl-SI" dirty="0" smtClean="0">
                <a:latin typeface="Garamond" panose="02020404030301010803" pitchFamily="18" charset="0"/>
              </a:rPr>
              <a:t>na začetku šolanja z </a:t>
            </a:r>
            <a:r>
              <a:rPr lang="sl-SI" altLang="sl-SI" dirty="0" smtClean="0">
                <a:latin typeface="Garamond" panose="02020404030301010803" pitchFamily="18" charset="0"/>
              </a:rPr>
              <a:t>vidika objektov razvrščanja in lastnosti.</a:t>
            </a:r>
          </a:p>
        </p:txBody>
      </p:sp>
      <p:sp>
        <p:nvSpPr>
          <p:cNvPr id="8196" name="Označba mesta noge 3"/>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Tree>
    <p:extLst>
      <p:ext uri="{BB962C8B-B14F-4D97-AF65-F5344CB8AC3E}">
        <p14:creationId xmlns:p14="http://schemas.microsoft.com/office/powerpoint/2010/main" val="29370316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slov 1"/>
          <p:cNvSpPr>
            <a:spLocks noGrp="1"/>
          </p:cNvSpPr>
          <p:nvPr>
            <p:ph type="title"/>
          </p:nvPr>
        </p:nvSpPr>
        <p:spPr/>
        <p:txBody>
          <a:bodyPr/>
          <a:lstStyle/>
          <a:p>
            <a:endParaRPr lang="sl-SI" altLang="sl-SI" smtClean="0"/>
          </a:p>
        </p:txBody>
      </p:sp>
      <p:sp>
        <p:nvSpPr>
          <p:cNvPr id="3" name="Označba mesta vsebine 2"/>
          <p:cNvSpPr>
            <a:spLocks noGrp="1"/>
          </p:cNvSpPr>
          <p:nvPr>
            <p:ph idx="1"/>
          </p:nvPr>
        </p:nvSpPr>
        <p:spPr>
          <a:xfrm>
            <a:off x="838200" y="1568451"/>
            <a:ext cx="10515600" cy="4525963"/>
          </a:xfrm>
        </p:spPr>
        <p:txBody>
          <a:bodyPr/>
          <a:lstStyle/>
          <a:p>
            <a:pPr marL="0" indent="0">
              <a:buNone/>
              <a:defRPr/>
            </a:pPr>
            <a:r>
              <a:rPr lang="sl-SI" i="1" dirty="0" smtClean="0">
                <a:solidFill>
                  <a:srgbClr val="FF0000"/>
                </a:solidFill>
                <a:latin typeface="Garamond" panose="02020404030301010803" pitchFamily="18" charset="0"/>
              </a:rPr>
              <a:t>Urejanje</a:t>
            </a:r>
            <a:endParaRPr lang="sl-SI" i="1" dirty="0">
              <a:solidFill>
                <a:srgbClr val="FF0000"/>
              </a:solidFill>
              <a:latin typeface="Garamond" panose="02020404030301010803" pitchFamily="18" charset="0"/>
            </a:endParaRPr>
          </a:p>
          <a:p>
            <a:pPr marL="0" indent="0">
              <a:buNone/>
              <a:defRPr/>
            </a:pPr>
            <a:r>
              <a:rPr lang="sl-SI" altLang="sl-SI" dirty="0">
                <a:latin typeface="Garamond" panose="02020404030301010803" pitchFamily="18" charset="0"/>
                <a:cs typeface="Times New Roman" panose="02020603050405020304" pitchFamily="18" charset="0"/>
              </a:rPr>
              <a:t>V množici elementov lahko vzpostavimo red na način, da elemente postavimo v vrsto glede na</a:t>
            </a:r>
            <a:r>
              <a:rPr lang="sl-SI" altLang="sl-SI" dirty="0">
                <a:latin typeface="Garamond" panose="02020404030301010803" pitchFamily="18" charset="0"/>
              </a:rPr>
              <a:t> </a:t>
            </a:r>
            <a:r>
              <a:rPr lang="sl-SI" altLang="sl-SI" dirty="0">
                <a:solidFill>
                  <a:srgbClr val="FF0000"/>
                </a:solidFill>
                <a:latin typeface="Garamond" panose="02020404030301010803" pitchFamily="18" charset="0"/>
                <a:cs typeface="Times New Roman" panose="02020603050405020304" pitchFamily="18" charset="0"/>
              </a:rPr>
              <a:t>intenzivnost vrednosti </a:t>
            </a:r>
            <a:r>
              <a:rPr lang="sl-SI" altLang="sl-SI" dirty="0">
                <a:latin typeface="Garamond" panose="02020404030301010803" pitchFamily="18" charset="0"/>
                <a:cs typeface="Times New Roman" panose="02020603050405020304" pitchFamily="18" charset="0"/>
              </a:rPr>
              <a:t>določene</a:t>
            </a:r>
            <a:r>
              <a:rPr lang="sl-SI" altLang="sl-SI" dirty="0">
                <a:latin typeface="Garamond" panose="02020404030301010803" pitchFamily="18" charset="0"/>
              </a:rPr>
              <a:t> </a:t>
            </a:r>
            <a:r>
              <a:rPr lang="sl-SI" altLang="sl-SI" dirty="0">
                <a:latin typeface="Garamond" panose="02020404030301010803" pitchFamily="18" charset="0"/>
                <a:cs typeface="Times New Roman" panose="02020603050405020304" pitchFamily="18" charset="0"/>
              </a:rPr>
              <a:t>spremenljivke: od najmanjšega do največjega,</a:t>
            </a:r>
            <a:r>
              <a:rPr lang="sl-SI" altLang="sl-SI" dirty="0">
                <a:latin typeface="Garamond" panose="02020404030301010803" pitchFamily="18" charset="0"/>
              </a:rPr>
              <a:t> </a:t>
            </a:r>
            <a:r>
              <a:rPr lang="sl-SI" altLang="sl-SI" dirty="0">
                <a:latin typeface="Garamond" panose="02020404030301010803" pitchFamily="18" charset="0"/>
                <a:cs typeface="Times New Roman" panose="02020603050405020304" pitchFamily="18" charset="0"/>
              </a:rPr>
              <a:t>od najdebelejšega do najtanjšega… </a:t>
            </a:r>
          </a:p>
          <a:p>
            <a:pPr algn="just" eaLnBrk="1" hangingPunct="1">
              <a:lnSpc>
                <a:spcPct val="90000"/>
              </a:lnSpc>
              <a:buFontTx/>
              <a:buNone/>
              <a:defRPr/>
            </a:pPr>
            <a:r>
              <a:rPr lang="sl-SI" altLang="sl-SI" dirty="0">
                <a:latin typeface="Garamond" panose="02020404030301010803" pitchFamily="18" charset="0"/>
                <a:cs typeface="Times New Roman" panose="02020603050405020304" pitchFamily="18" charset="0"/>
              </a:rPr>
              <a:t>S procesom urejanja: </a:t>
            </a:r>
          </a:p>
          <a:p>
            <a:pPr algn="just" eaLnBrk="1" hangingPunct="1">
              <a:lnSpc>
                <a:spcPct val="90000"/>
              </a:lnSpc>
              <a:defRPr/>
            </a:pPr>
            <a:r>
              <a:rPr lang="sl-SI" altLang="sl-SI" dirty="0">
                <a:latin typeface="Garamond" panose="02020404030301010803" pitchFamily="18" charset="0"/>
              </a:rPr>
              <a:t>  </a:t>
            </a:r>
            <a:r>
              <a:rPr lang="sl-SI" altLang="sl-SI" dirty="0" smtClean="0">
                <a:latin typeface="Garamond" panose="02020404030301010803" pitchFamily="18" charset="0"/>
                <a:cs typeface="Times New Roman" panose="02020603050405020304" pitchFamily="18" charset="0"/>
              </a:rPr>
              <a:t>učence </a:t>
            </a:r>
            <a:r>
              <a:rPr lang="sl-SI" altLang="sl-SI" dirty="0">
                <a:latin typeface="Garamond" panose="02020404030301010803" pitchFamily="18" charset="0"/>
                <a:cs typeface="Times New Roman" panose="02020603050405020304" pitchFamily="18" charset="0"/>
              </a:rPr>
              <a:t>spodbujamo k </a:t>
            </a:r>
            <a:r>
              <a:rPr lang="sl-SI" altLang="sl-SI" dirty="0">
                <a:solidFill>
                  <a:srgbClr val="FF0000"/>
                </a:solidFill>
                <a:latin typeface="Garamond" panose="02020404030301010803" pitchFamily="18" charset="0"/>
                <a:cs typeface="Times New Roman" panose="02020603050405020304" pitchFamily="18" charset="0"/>
              </a:rPr>
              <a:t>opazovanju</a:t>
            </a:r>
            <a:r>
              <a:rPr lang="sl-SI" altLang="sl-SI" dirty="0">
                <a:latin typeface="Garamond" panose="02020404030301010803" pitchFamily="18" charset="0"/>
                <a:cs typeface="Times New Roman" panose="02020603050405020304" pitchFamily="18" charset="0"/>
              </a:rPr>
              <a:t>, </a:t>
            </a:r>
            <a:endParaRPr lang="sl-SI" altLang="sl-SI" dirty="0">
              <a:latin typeface="Garamond" panose="02020404030301010803" pitchFamily="18" charset="0"/>
            </a:endParaRPr>
          </a:p>
          <a:p>
            <a:pPr algn="just" eaLnBrk="1" hangingPunct="1">
              <a:lnSpc>
                <a:spcPct val="90000"/>
              </a:lnSpc>
              <a:defRPr/>
            </a:pPr>
            <a:r>
              <a:rPr lang="sl-SI" altLang="sl-SI" dirty="0">
                <a:latin typeface="Garamond" panose="02020404030301010803" pitchFamily="18" charset="0"/>
              </a:rPr>
              <a:t>  </a:t>
            </a:r>
            <a:r>
              <a:rPr lang="sl-SI" altLang="sl-SI" dirty="0">
                <a:solidFill>
                  <a:srgbClr val="FF0000"/>
                </a:solidFill>
                <a:latin typeface="Garamond" panose="02020404030301010803" pitchFamily="18" charset="0"/>
                <a:cs typeface="Times New Roman" panose="02020603050405020304" pitchFamily="18" charset="0"/>
              </a:rPr>
              <a:t>med člani </a:t>
            </a:r>
            <a:r>
              <a:rPr lang="sl-SI" altLang="sl-SI" dirty="0">
                <a:latin typeface="Garamond" panose="02020404030301010803" pitchFamily="18" charset="0"/>
                <a:cs typeface="Times New Roman" panose="02020603050405020304" pitchFamily="18" charset="0"/>
              </a:rPr>
              <a:t>(elementi) določene skupine vzpostavimo nek </a:t>
            </a:r>
            <a:r>
              <a:rPr lang="sl-SI" altLang="sl-SI" dirty="0">
                <a:solidFill>
                  <a:srgbClr val="FF0000"/>
                </a:solidFill>
                <a:latin typeface="Garamond" panose="02020404030301010803" pitchFamily="18" charset="0"/>
                <a:cs typeface="Times New Roman" panose="02020603050405020304" pitchFamily="18" charset="0"/>
              </a:rPr>
              <a:t>red</a:t>
            </a:r>
            <a:r>
              <a:rPr lang="sl-SI" altLang="sl-SI" dirty="0">
                <a:latin typeface="Garamond" panose="02020404030301010803" pitchFamily="18" charset="0"/>
                <a:cs typeface="Times New Roman" panose="02020603050405020304" pitchFamily="18" charset="0"/>
              </a:rPr>
              <a:t>.</a:t>
            </a:r>
            <a:endParaRPr lang="sl-SI" altLang="sl-SI" dirty="0">
              <a:latin typeface="Garamond" panose="02020404030301010803" pitchFamily="18" charset="0"/>
            </a:endParaRPr>
          </a:p>
          <a:p>
            <a:pPr marL="0" indent="0" algn="just">
              <a:buNone/>
              <a:defRPr/>
            </a:pPr>
            <a:endParaRPr lang="sl-SI" altLang="sl-SI" dirty="0">
              <a:latin typeface="Garamond" panose="02020404030301010803" pitchFamily="18" charset="0"/>
              <a:cs typeface="Times New Roman" panose="02020603050405020304" pitchFamily="18" charset="0"/>
            </a:endParaRPr>
          </a:p>
          <a:p>
            <a:pPr marL="0" indent="0">
              <a:buNone/>
              <a:defRPr/>
            </a:pPr>
            <a:endParaRPr lang="sl-SI" altLang="sl-SI" dirty="0" smtClean="0">
              <a:latin typeface="Garamond" panose="02020404030301010803" pitchFamily="18" charset="0"/>
            </a:endParaRPr>
          </a:p>
          <a:p>
            <a:pPr marL="0" indent="0">
              <a:buNone/>
              <a:defRPr/>
            </a:pPr>
            <a:endParaRPr lang="sl-SI" dirty="0">
              <a:latin typeface="Garamond" panose="02020404030301010803" pitchFamily="18" charset="0"/>
            </a:endParaRPr>
          </a:p>
        </p:txBody>
      </p:sp>
      <p:sp>
        <p:nvSpPr>
          <p:cNvPr id="9220" name="Označba mesta noge 3"/>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Tree>
    <p:extLst>
      <p:ext uri="{BB962C8B-B14F-4D97-AF65-F5344CB8AC3E}">
        <p14:creationId xmlns:p14="http://schemas.microsoft.com/office/powerpoint/2010/main" val="34065670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p:cNvSpPr>
            <a:spLocks noGrp="1"/>
          </p:cNvSpPr>
          <p:nvPr>
            <p:ph type="title"/>
          </p:nvPr>
        </p:nvSpPr>
        <p:spPr/>
        <p:txBody>
          <a:bodyPr/>
          <a:lstStyle/>
          <a:p>
            <a:endParaRPr lang="sl-SI" altLang="sl-SI" smtClean="0"/>
          </a:p>
        </p:txBody>
      </p:sp>
      <p:sp>
        <p:nvSpPr>
          <p:cNvPr id="3" name="Označba mesta vsebine 2"/>
          <p:cNvSpPr>
            <a:spLocks noGrp="1"/>
          </p:cNvSpPr>
          <p:nvPr>
            <p:ph idx="1"/>
          </p:nvPr>
        </p:nvSpPr>
        <p:spPr/>
        <p:txBody>
          <a:bodyPr/>
          <a:lstStyle/>
          <a:p>
            <a:pPr marL="0" indent="0">
              <a:buNone/>
              <a:defRPr/>
            </a:pPr>
            <a:r>
              <a:rPr lang="sl-SI" dirty="0">
                <a:latin typeface="Garamond" panose="02020404030301010803" pitchFamily="18" charset="0"/>
              </a:rPr>
              <a:t>Cilji pri oblikovanju dejavnosti </a:t>
            </a:r>
            <a:r>
              <a:rPr lang="sl-SI" dirty="0" smtClean="0">
                <a:latin typeface="Garamond" panose="02020404030301010803" pitchFamily="18" charset="0"/>
              </a:rPr>
              <a:t>urejanja:</a:t>
            </a:r>
            <a:endParaRPr lang="sl-SI" dirty="0">
              <a:latin typeface="Garamond" panose="02020404030301010803" pitchFamily="18" charset="0"/>
            </a:endParaRPr>
          </a:p>
          <a:p>
            <a:pPr marL="0" indent="0">
              <a:buNone/>
              <a:defRPr/>
            </a:pPr>
            <a:r>
              <a:rPr lang="sl-SI" dirty="0" smtClean="0">
                <a:latin typeface="Garamond" panose="02020404030301010803" pitchFamily="18" charset="0"/>
              </a:rPr>
              <a:t>Učenec:</a:t>
            </a:r>
            <a:endParaRPr lang="sl-SI" dirty="0">
              <a:latin typeface="Garamond" panose="02020404030301010803" pitchFamily="18" charset="0"/>
            </a:endParaRPr>
          </a:p>
          <a:p>
            <a:pPr>
              <a:defRPr/>
            </a:pPr>
            <a:r>
              <a:rPr lang="sl-SI" dirty="0" smtClean="0">
                <a:solidFill>
                  <a:srgbClr val="FF0000"/>
                </a:solidFill>
                <a:latin typeface="Garamond" panose="02020404030301010803" pitchFamily="18" charset="0"/>
              </a:rPr>
              <a:t>ureja </a:t>
            </a:r>
            <a:r>
              <a:rPr lang="sl-SI" dirty="0">
                <a:latin typeface="Garamond" panose="02020404030301010803" pitchFamily="18" charset="0"/>
              </a:rPr>
              <a:t>objekte glede na dane </a:t>
            </a:r>
            <a:r>
              <a:rPr lang="sl-SI" dirty="0" smtClean="0">
                <a:latin typeface="Garamond" panose="02020404030301010803" pitchFamily="18" charset="0"/>
              </a:rPr>
              <a:t>spremenljivke;</a:t>
            </a:r>
            <a:endParaRPr lang="sl-SI" dirty="0">
              <a:latin typeface="Garamond" panose="02020404030301010803" pitchFamily="18" charset="0"/>
            </a:endParaRPr>
          </a:p>
          <a:p>
            <a:pPr>
              <a:defRPr/>
            </a:pPr>
            <a:r>
              <a:rPr lang="sl-SI" dirty="0">
                <a:solidFill>
                  <a:srgbClr val="FF0000"/>
                </a:solidFill>
                <a:latin typeface="Garamond" panose="02020404030301010803" pitchFamily="18" charset="0"/>
              </a:rPr>
              <a:t>ugotovi kriterij </a:t>
            </a:r>
            <a:r>
              <a:rPr lang="sl-SI" dirty="0" smtClean="0">
                <a:latin typeface="Garamond" panose="02020404030301010803" pitchFamily="18" charset="0"/>
              </a:rPr>
              <a:t>urejanja </a:t>
            </a:r>
            <a:r>
              <a:rPr lang="sl-SI" dirty="0">
                <a:latin typeface="Garamond" panose="02020404030301010803" pitchFamily="18" charset="0"/>
              </a:rPr>
              <a:t>objektov (pomen posploševanja);</a:t>
            </a:r>
          </a:p>
          <a:p>
            <a:pPr>
              <a:defRPr/>
            </a:pPr>
            <a:r>
              <a:rPr lang="sl-SI" dirty="0" smtClean="0">
                <a:latin typeface="Garamond" panose="02020404030301010803" pitchFamily="18" charset="0"/>
              </a:rPr>
              <a:t>spoznava različne </a:t>
            </a:r>
            <a:r>
              <a:rPr lang="sl-SI" dirty="0" smtClean="0">
                <a:solidFill>
                  <a:srgbClr val="FF0000"/>
                </a:solidFill>
                <a:latin typeface="Garamond" panose="02020404030301010803" pitchFamily="18" charset="0"/>
              </a:rPr>
              <a:t>količine</a:t>
            </a:r>
            <a:r>
              <a:rPr lang="sl-SI" dirty="0" smtClean="0">
                <a:latin typeface="Garamond" panose="02020404030301010803" pitchFamily="18" charset="0"/>
              </a:rPr>
              <a:t> in njihove lastnosti.</a:t>
            </a:r>
            <a:endParaRPr lang="sl-SI" dirty="0">
              <a:latin typeface="Garamond" panose="02020404030301010803" pitchFamily="18" charset="0"/>
            </a:endParaRPr>
          </a:p>
        </p:txBody>
      </p:sp>
      <p:sp>
        <p:nvSpPr>
          <p:cNvPr id="10244" name="Označba mesta noge 3"/>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Tree>
    <p:extLst>
      <p:ext uri="{BB962C8B-B14F-4D97-AF65-F5344CB8AC3E}">
        <p14:creationId xmlns:p14="http://schemas.microsoft.com/office/powerpoint/2010/main" val="10334862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slov 1"/>
          <p:cNvSpPr>
            <a:spLocks noGrp="1"/>
          </p:cNvSpPr>
          <p:nvPr>
            <p:ph type="title"/>
          </p:nvPr>
        </p:nvSpPr>
        <p:spPr/>
        <p:txBody>
          <a:bodyPr/>
          <a:lstStyle/>
          <a:p>
            <a:endParaRPr lang="sl-SI" altLang="sl-SI" smtClean="0"/>
          </a:p>
        </p:txBody>
      </p:sp>
      <p:sp>
        <p:nvSpPr>
          <p:cNvPr id="11267" name="Označba mesta vsebine 2"/>
          <p:cNvSpPr>
            <a:spLocks noGrp="1"/>
          </p:cNvSpPr>
          <p:nvPr>
            <p:ph idx="1"/>
          </p:nvPr>
        </p:nvSpPr>
        <p:spPr/>
        <p:txBody>
          <a:bodyPr/>
          <a:lstStyle/>
          <a:p>
            <a:r>
              <a:rPr lang="sl-SI" altLang="sl-SI" smtClean="0">
                <a:latin typeface="Garamond" panose="02020404030301010803" pitchFamily="18" charset="0"/>
              </a:rPr>
              <a:t>Ključni pojmi: količina, vrstilni števnik, jasna raba spremenljivk za urejanje objektov, pojmov</a:t>
            </a:r>
          </a:p>
          <a:p>
            <a:r>
              <a:rPr lang="sl-SI" altLang="sl-SI" smtClean="0">
                <a:latin typeface="Garamond" panose="02020404030301010803" pitchFamily="18" charset="0"/>
              </a:rPr>
              <a:t>Posebej izpostavimo časovno zaporedje dogodkov kot primer urejanja.</a:t>
            </a:r>
          </a:p>
        </p:txBody>
      </p:sp>
      <p:sp>
        <p:nvSpPr>
          <p:cNvPr id="11268" name="Označba mesta noge 3"/>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Tree>
    <p:extLst>
      <p:ext uri="{BB962C8B-B14F-4D97-AF65-F5344CB8AC3E}">
        <p14:creationId xmlns:p14="http://schemas.microsoft.com/office/powerpoint/2010/main" val="17704090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slov 1"/>
          <p:cNvSpPr>
            <a:spLocks noGrp="1"/>
          </p:cNvSpPr>
          <p:nvPr>
            <p:ph type="title"/>
          </p:nvPr>
        </p:nvSpPr>
        <p:spPr/>
        <p:txBody>
          <a:bodyPr/>
          <a:lstStyle/>
          <a:p>
            <a:endParaRPr lang="sl-SI" altLang="sl-SI" smtClean="0"/>
          </a:p>
        </p:txBody>
      </p:sp>
      <p:sp>
        <p:nvSpPr>
          <p:cNvPr id="3" name="Označba mesta vsebine 2"/>
          <p:cNvSpPr>
            <a:spLocks noGrp="1"/>
          </p:cNvSpPr>
          <p:nvPr>
            <p:ph idx="1"/>
          </p:nvPr>
        </p:nvSpPr>
        <p:spPr/>
        <p:txBody>
          <a:bodyPr/>
          <a:lstStyle/>
          <a:p>
            <a:pPr marL="0" indent="0">
              <a:buNone/>
              <a:defRPr/>
            </a:pPr>
            <a:r>
              <a:rPr lang="sl-SI" i="1" dirty="0" smtClean="0">
                <a:solidFill>
                  <a:srgbClr val="FF0000"/>
                </a:solidFill>
                <a:latin typeface="Garamond" panose="02020404030301010803" pitchFamily="18" charset="0"/>
              </a:rPr>
              <a:t>Relacije</a:t>
            </a:r>
            <a:endParaRPr lang="sl-SI" i="1" dirty="0">
              <a:solidFill>
                <a:srgbClr val="FF0000"/>
              </a:solidFill>
              <a:latin typeface="Garamond" panose="02020404030301010803" pitchFamily="18" charset="0"/>
            </a:endParaRPr>
          </a:p>
          <a:p>
            <a:pPr algn="just" eaLnBrk="1" hangingPunct="1">
              <a:buFontTx/>
              <a:buNone/>
              <a:defRPr/>
            </a:pPr>
            <a:r>
              <a:rPr lang="sl-SI" altLang="sl-SI" dirty="0">
                <a:latin typeface="Garamond" panose="02020404030301010803" pitchFamily="18" charset="0"/>
                <a:cs typeface="Times New Roman" panose="02020603050405020304" pitchFamily="18" charset="0"/>
              </a:rPr>
              <a:t>Z relacijami vzpostavimo med elementi dveh skupin nek</a:t>
            </a:r>
            <a:r>
              <a:rPr lang="sl-SI" altLang="sl-SI" dirty="0">
                <a:latin typeface="Garamond" panose="02020404030301010803" pitchFamily="18" charset="0"/>
              </a:rPr>
              <a:t> </a:t>
            </a:r>
            <a:r>
              <a:rPr lang="sl-SI" altLang="sl-SI" dirty="0">
                <a:latin typeface="Garamond" panose="02020404030301010803" pitchFamily="18" charset="0"/>
                <a:cs typeface="Times New Roman" panose="02020603050405020304" pitchFamily="18" charset="0"/>
              </a:rPr>
              <a:t>odnos. </a:t>
            </a:r>
          </a:p>
          <a:p>
            <a:pPr algn="just" eaLnBrk="1" hangingPunct="1">
              <a:buFontTx/>
              <a:buNone/>
              <a:defRPr/>
            </a:pPr>
            <a:r>
              <a:rPr lang="sl-SI" altLang="sl-SI" dirty="0">
                <a:latin typeface="Garamond" panose="02020404030301010803" pitchFamily="18" charset="0"/>
                <a:cs typeface="Times New Roman" panose="02020603050405020304" pitchFamily="18" charset="0"/>
              </a:rPr>
              <a:t>Oblikujemo prikaz s črtami (puščični diagram).</a:t>
            </a:r>
          </a:p>
          <a:p>
            <a:pPr algn="just" eaLnBrk="1" hangingPunct="1">
              <a:buFontTx/>
              <a:buNone/>
              <a:defRPr/>
            </a:pPr>
            <a:r>
              <a:rPr lang="sl-SI" altLang="sl-SI" dirty="0">
                <a:latin typeface="Garamond" panose="02020404030301010803" pitchFamily="18" charset="0"/>
                <a:cs typeface="Times New Roman" panose="02020603050405020304" pitchFamily="18" charset="0"/>
              </a:rPr>
              <a:t>Relacije so lahko poljubne, lahko pa so matematične, ki jim rečemo preslikave: </a:t>
            </a:r>
            <a:r>
              <a:rPr lang="sl-SI" altLang="sl-SI" dirty="0" err="1">
                <a:latin typeface="Garamond" panose="02020404030301010803" pitchFamily="18" charset="0"/>
                <a:cs typeface="Times New Roman" panose="02020603050405020304" pitchFamily="18" charset="0"/>
              </a:rPr>
              <a:t>surjektivna</a:t>
            </a:r>
            <a:r>
              <a:rPr lang="sl-SI" altLang="sl-SI" dirty="0">
                <a:latin typeface="Garamond" panose="02020404030301010803" pitchFamily="18" charset="0"/>
                <a:cs typeface="Times New Roman" panose="02020603050405020304" pitchFamily="18" charset="0"/>
              </a:rPr>
              <a:t>, injektivna in bijektivna.</a:t>
            </a:r>
          </a:p>
          <a:p>
            <a:pPr algn="just" eaLnBrk="1" hangingPunct="1">
              <a:buFontTx/>
              <a:buNone/>
              <a:defRPr/>
            </a:pPr>
            <a:r>
              <a:rPr lang="sl-SI" altLang="sl-SI" dirty="0">
                <a:solidFill>
                  <a:srgbClr val="FF0000"/>
                </a:solidFill>
                <a:latin typeface="Garamond" panose="02020404030301010803" pitchFamily="18" charset="0"/>
                <a:cs typeface="Times New Roman" panose="02020603050405020304" pitchFamily="18" charset="0"/>
              </a:rPr>
              <a:t>Prirejanje eden-enemu </a:t>
            </a:r>
            <a:r>
              <a:rPr lang="sl-SI" altLang="sl-SI" dirty="0">
                <a:latin typeface="Garamond" panose="02020404030301010803" pitchFamily="18" charset="0"/>
                <a:cs typeface="Times New Roman" panose="02020603050405020304" pitchFamily="18" charset="0"/>
              </a:rPr>
              <a:t>– relacija, ki je osnova štetju.</a:t>
            </a:r>
          </a:p>
        </p:txBody>
      </p:sp>
      <p:sp>
        <p:nvSpPr>
          <p:cNvPr id="12292" name="Označba mesta noge 3"/>
          <p:cNvSpPr>
            <a:spLocks noGrp="1"/>
          </p:cNvSpPr>
          <p:nvPr>
            <p:ph type="ftr" sz="quarter" idx="11"/>
          </p:nvPr>
        </p:nvSpPr>
        <p:spPr>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sl-SI" altLang="sl-SI" sz="1400"/>
              <a:t>dr. Tatjana Hodnik, PEF</a:t>
            </a:r>
          </a:p>
        </p:txBody>
      </p:sp>
    </p:spTree>
    <p:extLst>
      <p:ext uri="{BB962C8B-B14F-4D97-AF65-F5344CB8AC3E}">
        <p14:creationId xmlns:p14="http://schemas.microsoft.com/office/powerpoint/2010/main" val="26633193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TotalTime>
  <Words>1132</Words>
  <Application>Microsoft Office PowerPoint</Application>
  <PresentationFormat>Širokozaslonsko</PresentationFormat>
  <Paragraphs>136</Paragraphs>
  <Slides>21</Slides>
  <Notes>1</Notes>
  <HiddenSlides>0</HiddenSlides>
  <MMClips>0</MMClips>
  <ScaleCrop>false</ScaleCrop>
  <HeadingPairs>
    <vt:vector size="6" baseType="variant">
      <vt:variant>
        <vt:lpstr>Uporabljene pisave</vt:lpstr>
      </vt:variant>
      <vt:variant>
        <vt:i4>7</vt:i4>
      </vt:variant>
      <vt:variant>
        <vt:lpstr>Tema</vt:lpstr>
      </vt:variant>
      <vt:variant>
        <vt:i4>1</vt:i4>
      </vt:variant>
      <vt:variant>
        <vt:lpstr>Naslovi diapozitivov</vt:lpstr>
      </vt:variant>
      <vt:variant>
        <vt:i4>21</vt:i4>
      </vt:variant>
    </vt:vector>
  </HeadingPairs>
  <TitlesOfParts>
    <vt:vector size="29" baseType="lpstr">
      <vt:lpstr>Arial</vt:lpstr>
      <vt:lpstr>Calibri</vt:lpstr>
      <vt:lpstr>Calibri Light</vt:lpstr>
      <vt:lpstr>Garamond</vt:lpstr>
      <vt:lpstr>Tahoma</vt:lpstr>
      <vt:lpstr>Times New Roman</vt:lpstr>
      <vt:lpstr>Wingdings 3</vt:lpstr>
      <vt:lpstr>Officeova tema</vt:lpstr>
      <vt:lpstr>  Didaktika matematike 1 –  2. strokovno-didaktična obravnava matematičnih pojmov po vsebinskih sklopih: aritmetika in algebra 1 (izročki za predavanja pri predmetu didaktika matematike, 2. l., RP)</vt:lpstr>
      <vt:lpstr> Logika in jezik (sodi v sklop ‚druge vsebine‘, a je ključna za obravnavo osnovnih pojmov iz aritmetike):opazovanje, razvrščanje, urejanje, vzorci, relacije; štetje in osnovni računski operaciji   </vt:lpstr>
      <vt:lpstr>PowerPointova predstavitev</vt:lpstr>
      <vt:lpstr>Nekateri ključni pojmi o množicah</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 </vt:lpstr>
      <vt:lpstr>PowerPointova predstavitev</vt:lpstr>
      <vt:lpstr>PowerPointova predstavitev</vt:lpstr>
      <vt:lpstr>PowerPointova predstavitev</vt:lpstr>
      <vt:lpstr>PowerPointova predstavitev</vt:lpstr>
      <vt:lpstr>Uvod v osnovne aritmetične operacije</vt:lpstr>
      <vt:lpstr>PowerPointova predstavitev</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Didaktika matematike 1 –  2. strokovno-didaktična obravnava matematičnih pojmov po vsebinskih sklopih (izročki za predavanja pri predmetu didaktika matematike, 2. l., RP)</dc:title>
  <dc:creator>Rewiever</dc:creator>
  <cp:lastModifiedBy>Rewiever</cp:lastModifiedBy>
  <cp:revision>7</cp:revision>
  <dcterms:created xsi:type="dcterms:W3CDTF">2022-03-07T15:21:28Z</dcterms:created>
  <dcterms:modified xsi:type="dcterms:W3CDTF">2022-03-07T18:06:12Z</dcterms:modified>
</cp:coreProperties>
</file>