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6" r:id="rId3"/>
    <p:sldId id="267" r:id="rId4"/>
    <p:sldId id="268" r:id="rId5"/>
    <p:sldId id="269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sl-SI" smtClean="0"/>
              <a:t>12. 09. 2016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sl-SI" smtClean="0"/>
              <a:t>12. 09. 2016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319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Tako kot drugod po svetu, so bile tudi na Slovenskem vezenine dolga stoletja dragocen, prestižen okras, namenjen le najvišjem slojem, predvsem v cerkvi in vladarjem.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421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Od 16.stoletja dalje je bilo vezenje ne le obrtna, ampak tudi prostoročna dejavnost. Poučevali so v vseh ženskih</a:t>
            </a:r>
            <a:r>
              <a:rPr lang="sl-SI" baseline="0" dirty="0" smtClean="0"/>
              <a:t> samostanskih šolah, kamor so sprva hodila plemiške hčere, kasneje pa tudi meščanske. Na Gorenjskem je bila najstarejša šola v samostanu dominikank v Velesovem, ustanovljena leta 1505.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472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17. in 18. stoletju so z vezeninami začeli</a:t>
            </a:r>
            <a:r>
              <a:rPr lang="sl-SI" baseline="0" dirty="0" smtClean="0"/>
              <a:t> krasiti stanovanja in obleko plemičev in meščanov in nato tudi premožnejša kmečka gospodinjstva.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539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19. stoletju so ponekod že imeli vezene rjuhe, prevleke za vzglavnike in brisače, ki so predstavljali dragocene</a:t>
            </a:r>
            <a:r>
              <a:rPr lang="sl-SI" baseline="0" dirty="0" smtClean="0"/>
              <a:t> prestižne kose opreme.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800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času vladanja Marije Terezije  je bila v naših krajih vpeljana šola za vse sloje in je vezenje skupaj s kvačkanjem, pletenjem in šivanjem del programa obvezne osnovne šole. Tako se je marsikatero dekle na podeželju samo</a:t>
            </a:r>
            <a:r>
              <a:rPr lang="sl-SI" baseline="0" dirty="0" smtClean="0"/>
              <a:t> izvezlo čudovito balo. Ko se je nevesta omožila je s seboj pripeljala prte, prtičke, posteljnino in pregrinjala ter z vsem tem okrasila svoj novi dom.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324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Vezenje je bila pomembna rokodelska dejavnost s katero so si v dolgih zimskih večerih mestne gospe in kmečke žene krajšale čas. V mestu so gospe vezle  z belo prejo.</a:t>
            </a:r>
            <a:r>
              <a:rPr lang="sl-SI" baseline="0" dirty="0" smtClean="0"/>
              <a:t> Kmečke žene pa so posnemale naravo in so vezle s pisanimi prejami. V drugi polovici 20. stoletja z večanjem kupne moči </a:t>
            </a:r>
            <a:r>
              <a:rPr lang="nl-NL" baseline="0" dirty="0" smtClean="0"/>
              <a:t>in s široko ponudbo industrijskih vezenin</a:t>
            </a:r>
            <a:r>
              <a:rPr lang="sl-SI" baseline="0" dirty="0" smtClean="0"/>
              <a:t> zmanjšal pomen ročnega dela.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865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Skupina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Prostoročno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" name="6. vrstica 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Prostoročno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Prostoro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  <p:sp>
            <p:nvSpPr>
              <p:cNvPr id="13" name="Prostoro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14" name="Prostoročno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15" name="Prostoročno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Prostoro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2" name="Prostoro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23" name="Prostoročn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Prostoročno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8" name="Prostoročno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9" name="Prostoročno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0" name="Prostoročno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76. vrstica 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8" name="Elipsa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9" name="Elipsa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40" name="Elipsa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41" name="Skupina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Prostoročno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3" name="Prostoro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4" name="Prostoro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5" name="Prostoro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46" name="Prostoro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  <p:sp>
          <p:nvSpPr>
            <p:cNvPr id="47" name="Prostoročno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Elipsa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3" name="Prostoročno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6. vrstica 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56" name="Skupina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Prostoro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  <p:sp>
            <p:nvSpPr>
              <p:cNvPr id="58" name="Prostoro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59" name="Prostoročno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60" name="Prostoročno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1" name="Prostoročno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2" name="Prostoročno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3" name="Prostoročno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4" name="Prostoročno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grpSp>
          <p:nvGrpSpPr>
            <p:cNvPr id="65" name="Skupina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Prostoro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7" name="Prostoro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68" name="Prostoročn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69" name="Prostoročno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0" name="Prostoročno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1" name="Prostoročno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2" name="Prostoročno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3" name="Prostoročno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4" name="Prostoročno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5" name="Prostoročno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6" name="76. vrstica 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7" name="Prostoročno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8" name="Prostoročno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79" name="Prostoročno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0" name="Prostoročno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1" name="Prostoročno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2" name="Prostoročno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3" name="Elipsa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4" name="Elipsa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5" name="Elipsa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86" name="Skupina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Prostoročno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88" name="Prostoro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89" name="Prostoro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90" name="Prostoro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91" name="Prostoro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  <p:sp>
          <p:nvSpPr>
            <p:cNvPr id="92" name="Prostoročno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3" name="Prostoročno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4" name="Prostoročno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5" name="Prostoročno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6" name="Prostoročno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97" name="Elipsa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98" name="Skupina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Prostoročno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00" name="Prostoročno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01" name="Prostoročno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02" name="Prostoročno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  <p:sp>
            <p:nvSpPr>
              <p:cNvPr id="103" name="Prostoročno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kupina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8" name="Elipsa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9" name="Skupina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Prostoročno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11" name="Prostoročno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12" name="Prostoročno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l-SI" dirty="0"/>
            </a:p>
          </p:txBody>
        </p:sp>
        <p:sp>
          <p:nvSpPr>
            <p:cNvPr id="14" name="Prostoročno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Elipsa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20" name="Prostoročn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21" name="Prostoročno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23" name="Skupina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Prostoročno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5" name="6. vrstica 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6" name="Prostoročno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7" name="Prostoročno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8" name="Prostoročno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</p:grpSp>
        <p:sp>
          <p:nvSpPr>
            <p:cNvPr id="30" name="Prostoročno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1" name="Prostoročn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32" name="Prostoročn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grpSp>
          <p:nvGrpSpPr>
            <p:cNvPr id="33" name="Skupina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Prostoročno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5" name="Prostoro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6" name="Prostoro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7" name="Prostoro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8" name="Prostoro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</p:grpSp>
      <p:grpSp>
        <p:nvGrpSpPr>
          <p:cNvPr id="83" name="Skupina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Prostoročn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43" name="Prostoročno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6. vrstica 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sl-SI" dirty="0"/>
            </a:p>
          </p:txBody>
        </p:sp>
        <p:sp>
          <p:nvSpPr>
            <p:cNvPr id="46" name="Prostoročno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0" name="Prostoročno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1" name="Prostoročno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2" name="76. vrstica 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3" name="Prostoročno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4" name="Prostoročno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5" name="Prostoročno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6" name="Prostoročno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7" name="Prostoročno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58" name="Prostoročno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59" name="Skupina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Prostoročno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6" name="Prostoročno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7" name="Prostoročno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grpSp>
          <p:nvGrpSpPr>
            <p:cNvPr id="60" name="Skupina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Prostoročno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2" name="Prostoročno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3" name="Prostoročno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4" name="Elipsa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o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45. vrstica 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o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45. vrstica 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Prostoro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kupina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Prostoročno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9" name="45. vrstica 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0" name="Prostoročno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1" name="Prostoročno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2" name="Prostoročno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3" name="Prostoročno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6" name="Prostoročno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7" name="Prostoročno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8" name="Prostoročno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</p:grpSp>
      <p:grpSp>
        <p:nvGrpSpPr>
          <p:cNvPr id="62" name="Skupina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Prostoročno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0" name="6. vrstica 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1" name="Prostoročno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2" name="Prostoročno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3" name="Prostoročno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4" name="Prostoročno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5" name="Prostoročno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6" name="Prostoročno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7" name="14. vrstica 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8" name="Prostoročno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19" name="Prostoročno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0" name="Prostoročno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1" name="Prostoročno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2" name="Prostoročno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3" name="Prostoročno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4" name="Prostoročno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5" name="Prostoročno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6" name="27. vrstica 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27" name="Prostoročno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28" name="Skupina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Prostoročno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30" name="Prostoročno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</p:grpSp>
        <p:sp>
          <p:nvSpPr>
            <p:cNvPr id="31" name="Elipsa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2" name="Prostoročno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3" name="Prostoročno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4" name="Prostoročno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5" name="Prostoročno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6" name="Prostoročno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37" name="Prostoročno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4" name="Elipsa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sp>
          <p:nvSpPr>
            <p:cNvPr id="45" name="Prostoročno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l-SI" dirty="0"/>
            </a:p>
          </p:txBody>
        </p:sp>
        <p:grpSp>
          <p:nvGrpSpPr>
            <p:cNvPr id="49" name="Skupina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Prostoročno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1" name="6. vrstica 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2" name="Prostoročno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3" name="Prostoročno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4" name="Prostoročno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5" name="Elipsa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dirty="0"/>
              </a:p>
            </p:txBody>
          </p:sp>
        </p:grpSp>
        <p:grpSp>
          <p:nvGrpSpPr>
            <p:cNvPr id="56" name="Skupina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Prostoročno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8" name="Prostoročno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59" name="Prostoročno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0" name="Prostoročno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l-SI" dirty="0"/>
              </a:p>
            </p:txBody>
          </p:sp>
          <p:sp>
            <p:nvSpPr>
              <p:cNvPr id="61" name="Prostoročno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sl-SI" dirty="0"/>
              </a:p>
            </p:txBody>
          </p:sp>
        </p:grp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sl-SI" smtClean="0"/>
              <a:t>12. 09. 2016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l-SI" sz="7200" b="0" i="0" dirty="0" smtClean="0"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Vezenje na Slovenskem</a:t>
            </a:r>
            <a:endParaRPr lang="sl-SI" sz="7200" b="0" i="0" dirty="0"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933" y="56346"/>
            <a:ext cx="4468957" cy="68016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890" y="5634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63" y="-154998"/>
            <a:ext cx="7620000" cy="48958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91" y="380653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6" y="0"/>
            <a:ext cx="6096000" cy="40671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2299853"/>
            <a:ext cx="5888183" cy="44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6" y="849674"/>
            <a:ext cx="9005454" cy="60083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5051" cy="38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328" y="2494684"/>
            <a:ext cx="6717788" cy="44741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0"/>
            <a:ext cx="5981700" cy="40005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t="14769" b="24659"/>
          <a:stretch/>
        </p:blipFill>
        <p:spPr>
          <a:xfrm>
            <a:off x="5126182" y="4000501"/>
            <a:ext cx="7065818" cy="28575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74604" y="818446"/>
            <a:ext cx="5513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baseline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Nevestina bala</a:t>
            </a:r>
            <a:endParaRPr lang="sl-SI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6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4" y="1538718"/>
            <a:ext cx="4166074" cy="403816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331" y="969817"/>
            <a:ext cx="6142759" cy="46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Rdeče-oranžn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Vijolične divje rože na modri barvi</Template>
  <TotalTime>0</TotalTime>
  <Words>276</Words>
  <Application>Microsoft Office PowerPoint</Application>
  <PresentationFormat>Širokozaslonsko</PresentationFormat>
  <Paragraphs>15</Paragraphs>
  <Slides>7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Century Schoolbook</vt:lpstr>
      <vt:lpstr>FLOWERS 16X9</vt:lpstr>
      <vt:lpstr>Vezenje na Slovenskem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2016-09-12T19:13:01Z</dcterms:created>
  <dcterms:modified xsi:type="dcterms:W3CDTF">2016-09-12T20:13:00Z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