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62" r:id="rId4"/>
    <p:sldId id="269" r:id="rId5"/>
    <p:sldId id="273" r:id="rId6"/>
    <p:sldId id="263" r:id="rId7"/>
    <p:sldId id="264" r:id="rId8"/>
    <p:sldId id="265" r:id="rId9"/>
    <p:sldId id="266" r:id="rId10"/>
    <p:sldId id="275" r:id="rId11"/>
    <p:sldId id="277" r:id="rId12"/>
    <p:sldId id="259" r:id="rId13"/>
    <p:sldId id="271" r:id="rId14"/>
    <p:sldId id="279" r:id="rId15"/>
    <p:sldId id="268" r:id="rId16"/>
    <p:sldId id="276" r:id="rId17"/>
    <p:sldId id="267" r:id="rId1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8" d="100"/>
          <a:sy n="88" d="100"/>
        </p:scale>
        <p:origin x="12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BE8ADC61-6E50-4D36-B8F5-C1002614B142}" type="datetimeFigureOut">
              <a:rPr lang="sl-SI" smtClean="0"/>
              <a:t>13.1.2021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30190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BE8ADC61-6E50-4D36-B8F5-C1002614B142}" type="datetimeFigureOut">
              <a:rPr lang="sl-SI" smtClean="0"/>
              <a:t>13.1.2021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68496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BE8ADC61-6E50-4D36-B8F5-C1002614B142}" type="datetimeFigureOut">
              <a:rPr lang="sl-SI" smtClean="0"/>
              <a:t>13.1.2021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227699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BE8ADC61-6E50-4D36-B8F5-C1002614B142}" type="datetimeFigureOut">
              <a:rPr lang="sl-SI" smtClean="0"/>
              <a:t>13.1.2021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399849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ADC61-6E50-4D36-B8F5-C1002614B142}" type="datetimeFigureOut">
              <a:rPr lang="sl-SI" smtClean="0"/>
              <a:t>13.1.2021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3126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BE8ADC61-6E50-4D36-B8F5-C1002614B142}" type="datetimeFigureOut">
              <a:rPr lang="sl-SI" smtClean="0"/>
              <a:t>13.1.2021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347018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BE8ADC61-6E50-4D36-B8F5-C1002614B142}" type="datetimeFigureOut">
              <a:rPr lang="sl-SI" smtClean="0"/>
              <a:t>13.1.2021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14486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BE8ADC61-6E50-4D36-B8F5-C1002614B142}" type="datetimeFigureOut">
              <a:rPr lang="sl-SI" smtClean="0"/>
              <a:t>13.1.2021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85208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ADC61-6E50-4D36-B8F5-C1002614B142}" type="datetimeFigureOut">
              <a:rPr lang="sl-SI" smtClean="0"/>
              <a:t>13.1.2021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243242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ADC61-6E50-4D36-B8F5-C1002614B142}" type="datetimeFigureOut">
              <a:rPr lang="sl-SI" smtClean="0"/>
              <a:t>13.1.2021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353377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ADC61-6E50-4D36-B8F5-C1002614B142}" type="datetimeFigureOut">
              <a:rPr lang="sl-SI" smtClean="0"/>
              <a:t>13.1.2021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AB718C7-59A5-4D06-AB48-30299764C701}" type="slidenum">
              <a:rPr lang="sl-SI" smtClean="0"/>
              <a:t>‹#›</a:t>
            </a:fld>
            <a:endParaRPr lang="sl-SI"/>
          </a:p>
        </p:txBody>
      </p:sp>
    </p:spTree>
    <p:extLst>
      <p:ext uri="{BB962C8B-B14F-4D97-AF65-F5344CB8AC3E}">
        <p14:creationId xmlns:p14="http://schemas.microsoft.com/office/powerpoint/2010/main" val="123685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ADC61-6E50-4D36-B8F5-C1002614B142}" type="datetimeFigureOut">
              <a:rPr lang="sl-SI" smtClean="0"/>
              <a:t>13.1.2021</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718C7-59A5-4D06-AB48-30299764C701}" type="slidenum">
              <a:rPr lang="sl-SI" smtClean="0"/>
              <a:t>‹#›</a:t>
            </a:fld>
            <a:endParaRPr lang="sl-SI"/>
          </a:p>
        </p:txBody>
      </p:sp>
    </p:spTree>
    <p:extLst>
      <p:ext uri="{BB962C8B-B14F-4D97-AF65-F5344CB8AC3E}">
        <p14:creationId xmlns:p14="http://schemas.microsoft.com/office/powerpoint/2010/main" val="2311003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dk.fdv.uni-lj.si/dela/Potocar-Barbara.PDF" TargetMode="External"/><Relationship Id="rId2" Type="http://schemas.openxmlformats.org/officeDocument/2006/relationships/hyperlink" Target="https://eucbeniki.sio.si/slo9/2225/index1.html" TargetMode="External"/><Relationship Id="rId1" Type="http://schemas.openxmlformats.org/officeDocument/2006/relationships/slideLayout" Target="../slideLayouts/slideLayout2.xml"/><Relationship Id="rId5" Type="http://schemas.openxmlformats.org/officeDocument/2006/relationships/hyperlink" Target="https://siol.net/novice/svet/kaksno-je-zivljenje-na-65-stopinjah-celzija-foto-video-458248" TargetMode="External"/><Relationship Id="rId4" Type="http://schemas.openxmlformats.org/officeDocument/2006/relationships/hyperlink" Target="https://www.youtube.com/watch?v=62VRw7fZHd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sl-SI" dirty="0"/>
          </a:p>
        </p:txBody>
      </p:sp>
      <p:sp>
        <p:nvSpPr>
          <p:cNvPr id="5" name="Subtitle 4"/>
          <p:cNvSpPr>
            <a:spLocks noGrp="1"/>
          </p:cNvSpPr>
          <p:nvPr>
            <p:ph type="subTitle" idx="1"/>
          </p:nvPr>
        </p:nvSpPr>
        <p:spPr/>
        <p:txBody>
          <a:bodyPr/>
          <a:lstStyle/>
          <a:p>
            <a:endParaRPr lang="sl-SI" dirty="0"/>
          </a:p>
        </p:txBody>
      </p:sp>
      <p:pic>
        <p:nvPicPr>
          <p:cNvPr id="2050" name="Picture 2" descr="Download Travel the World UltraHD Wallpaper - Wallpapers Prin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5172" y="-131316"/>
            <a:ext cx="5124262" cy="1785104"/>
          </a:xfrm>
          <a:prstGeom prst="rect">
            <a:avLst/>
          </a:prstGeom>
          <a:noFill/>
        </p:spPr>
        <p:txBody>
          <a:bodyPr wrap="square" rtlCol="0">
            <a:spAutoFit/>
          </a:bodyPr>
          <a:lstStyle/>
          <a:p>
            <a:pPr algn="ctr"/>
            <a:r>
              <a:rPr lang="sl-SI" sz="9600" b="1" dirty="0" smtClean="0">
                <a:solidFill>
                  <a:schemeClr val="bg1"/>
                </a:solidFill>
              </a:rPr>
              <a:t>POTOPIS</a:t>
            </a:r>
          </a:p>
          <a:p>
            <a:endParaRPr lang="sl-SI" sz="1400" b="1" dirty="0">
              <a:solidFill>
                <a:schemeClr val="bg1"/>
              </a:solidFill>
            </a:endParaRPr>
          </a:p>
        </p:txBody>
      </p:sp>
      <p:sp>
        <p:nvSpPr>
          <p:cNvPr id="3" name="TextBox 2"/>
          <p:cNvSpPr txBox="1"/>
          <p:nvPr/>
        </p:nvSpPr>
        <p:spPr>
          <a:xfrm>
            <a:off x="4508626" y="5866646"/>
            <a:ext cx="4128380" cy="923330"/>
          </a:xfrm>
          <a:prstGeom prst="rect">
            <a:avLst/>
          </a:prstGeom>
          <a:noFill/>
        </p:spPr>
        <p:txBody>
          <a:bodyPr wrap="square" rtlCol="0">
            <a:spAutoFit/>
          </a:bodyPr>
          <a:lstStyle/>
          <a:p>
            <a:pPr algn="ctr"/>
            <a:r>
              <a:rPr lang="sl-SI" b="1" dirty="0" smtClean="0">
                <a:solidFill>
                  <a:srgbClr val="FFFF00"/>
                </a:solidFill>
              </a:rPr>
              <a:t>Obravnava neumetnostnega besedila v 9. razredu </a:t>
            </a:r>
          </a:p>
          <a:p>
            <a:pPr algn="ctr"/>
            <a:r>
              <a:rPr lang="sl-SI" b="1" dirty="0" smtClean="0">
                <a:solidFill>
                  <a:srgbClr val="FFFF00"/>
                </a:solidFill>
              </a:rPr>
              <a:t>Januar 2021</a:t>
            </a:r>
            <a:endParaRPr lang="sl-SI" b="1" dirty="0">
              <a:solidFill>
                <a:srgbClr val="FFFF00"/>
              </a:solidFill>
            </a:endParaRPr>
          </a:p>
        </p:txBody>
      </p:sp>
    </p:spTree>
    <p:extLst>
      <p:ext uri="{BB962C8B-B14F-4D97-AF65-F5344CB8AC3E}">
        <p14:creationId xmlns:p14="http://schemas.microsoft.com/office/powerpoint/2010/main" val="260945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62742"/>
          </a:xfrm>
          <a:solidFill>
            <a:schemeClr val="accent1">
              <a:lumMod val="20000"/>
              <a:lumOff val="80000"/>
            </a:schemeClr>
          </a:solidFill>
        </p:spPr>
        <p:txBody>
          <a:bodyPr/>
          <a:lstStyle/>
          <a:p>
            <a:pPr algn="ctr"/>
            <a:r>
              <a:rPr lang="sl-SI" b="1" dirty="0" smtClean="0"/>
              <a:t>Zanimivost</a:t>
            </a:r>
            <a:endParaRPr lang="sl-SI" b="1" dirty="0"/>
          </a:p>
        </p:txBody>
      </p:sp>
      <p:sp>
        <p:nvSpPr>
          <p:cNvPr id="3" name="Content Placeholder 2"/>
          <p:cNvSpPr>
            <a:spLocks noGrp="1"/>
          </p:cNvSpPr>
          <p:nvPr>
            <p:ph idx="1"/>
          </p:nvPr>
        </p:nvSpPr>
        <p:spPr>
          <a:xfrm>
            <a:off x="0" y="1143000"/>
            <a:ext cx="12192000" cy="5715000"/>
          </a:xfrm>
          <a:solidFill>
            <a:schemeClr val="accent1">
              <a:lumMod val="20000"/>
              <a:lumOff val="80000"/>
            </a:schemeClr>
          </a:solidFill>
        </p:spPr>
        <p:txBody>
          <a:bodyPr/>
          <a:lstStyle/>
          <a:p>
            <a:pPr marL="0" indent="0">
              <a:buNone/>
            </a:pPr>
            <a:endParaRPr lang="sl-SI" dirty="0" smtClean="0"/>
          </a:p>
          <a:p>
            <a:pPr marL="0" indent="0" algn="ctr">
              <a:buNone/>
            </a:pPr>
            <a:r>
              <a:rPr lang="sl-SI" dirty="0" smtClean="0"/>
              <a:t>V </a:t>
            </a:r>
            <a:r>
              <a:rPr lang="sl-SI" dirty="0"/>
              <a:t>Sibiriji je bilo januarja 2018 </a:t>
            </a:r>
            <a:r>
              <a:rPr lang="sl-SI" dirty="0" smtClean="0"/>
              <a:t>–65</a:t>
            </a:r>
            <a:r>
              <a:rPr lang="sl-SI" dirty="0"/>
              <a:t> °C</a:t>
            </a:r>
            <a:r>
              <a:rPr lang="sl-SI" dirty="0" smtClean="0"/>
              <a:t>!</a:t>
            </a:r>
            <a:endParaRPr lang="sl-SI" dirty="0"/>
          </a:p>
        </p:txBody>
      </p:sp>
      <p:pic>
        <p:nvPicPr>
          <p:cNvPr id="4" name="Picture 3"/>
          <p:cNvPicPr>
            <a:picLocks noChangeAspect="1"/>
          </p:cNvPicPr>
          <p:nvPr/>
        </p:nvPicPr>
        <p:blipFill>
          <a:blip r:embed="rId2"/>
          <a:stretch>
            <a:fillRect/>
          </a:stretch>
        </p:blipFill>
        <p:spPr>
          <a:xfrm>
            <a:off x="3502203" y="2244260"/>
            <a:ext cx="5434305" cy="4091226"/>
          </a:xfrm>
          <a:prstGeom prst="rect">
            <a:avLst/>
          </a:prstGeom>
        </p:spPr>
      </p:pic>
    </p:spTree>
    <p:extLst>
      <p:ext uri="{BB962C8B-B14F-4D97-AF65-F5344CB8AC3E}">
        <p14:creationId xmlns:p14="http://schemas.microsoft.com/office/powerpoint/2010/main" val="114397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a:solidFill>
            <a:schemeClr val="accent1">
              <a:lumMod val="20000"/>
              <a:lumOff val="80000"/>
            </a:schemeClr>
          </a:solidFill>
        </p:spPr>
        <p:txBody>
          <a:bodyPr>
            <a:normAutofit/>
          </a:bodyPr>
          <a:lstStyle/>
          <a:p>
            <a:pPr marL="0" indent="0" algn="ctr">
              <a:buNone/>
            </a:pPr>
            <a:endParaRPr lang="sl-SI" sz="6000" b="1" dirty="0" smtClean="0"/>
          </a:p>
          <a:p>
            <a:pPr marL="0" indent="0" algn="ctr">
              <a:buNone/>
            </a:pPr>
            <a:endParaRPr lang="sl-SI" sz="6000" b="1" dirty="0"/>
          </a:p>
          <a:p>
            <a:pPr marL="0" indent="0" algn="ctr">
              <a:buNone/>
            </a:pPr>
            <a:r>
              <a:rPr lang="sl-SI" sz="6000" b="1" dirty="0" smtClean="0"/>
              <a:t>Besedilo, ki si ga prebral/-a, je potopis. </a:t>
            </a:r>
            <a:endParaRPr lang="sl-SI" sz="6000" b="1" dirty="0"/>
          </a:p>
        </p:txBody>
      </p:sp>
    </p:spTree>
    <p:extLst>
      <p:ext uri="{BB962C8B-B14F-4D97-AF65-F5344CB8AC3E}">
        <p14:creationId xmlns:p14="http://schemas.microsoft.com/office/powerpoint/2010/main" val="2089845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85714" y="-1"/>
            <a:ext cx="1197429" cy="1197429"/>
          </a:xfrm>
          <a:prstGeom prst="rect">
            <a:avLst/>
          </a:prstGeom>
        </p:spPr>
      </p:pic>
      <p:sp>
        <p:nvSpPr>
          <p:cNvPr id="2" name="Title 1"/>
          <p:cNvSpPr>
            <a:spLocks noGrp="1"/>
          </p:cNvSpPr>
          <p:nvPr>
            <p:ph type="title"/>
          </p:nvPr>
        </p:nvSpPr>
        <p:spPr>
          <a:xfrm>
            <a:off x="0" y="1"/>
            <a:ext cx="12192000" cy="1001485"/>
          </a:xfrm>
          <a:solidFill>
            <a:schemeClr val="accent1">
              <a:lumMod val="20000"/>
              <a:lumOff val="80000"/>
            </a:schemeClr>
          </a:solidFill>
        </p:spPr>
        <p:txBody>
          <a:bodyPr>
            <a:noAutofit/>
          </a:bodyPr>
          <a:lstStyle/>
          <a:p>
            <a:pPr algn="ctr"/>
            <a:r>
              <a:rPr lang="sl-SI" b="1" dirty="0" smtClean="0">
                <a:solidFill>
                  <a:srgbClr val="FF0000"/>
                </a:solidFill>
              </a:rPr>
              <a:t>Značilnosti potopisa</a:t>
            </a:r>
            <a:br>
              <a:rPr lang="sl-SI" b="1" dirty="0" smtClean="0">
                <a:solidFill>
                  <a:srgbClr val="FF0000"/>
                </a:solidFill>
              </a:rPr>
            </a:br>
            <a:r>
              <a:rPr lang="sl-SI" sz="2800" b="1" dirty="0" smtClean="0">
                <a:solidFill>
                  <a:srgbClr val="FF0000"/>
                </a:solidFill>
              </a:rPr>
              <a:t>(prepiši v zvezek)</a:t>
            </a:r>
            <a:endParaRPr lang="sl-SI" sz="2800" b="1" dirty="0">
              <a:solidFill>
                <a:srgbClr val="FF0000"/>
              </a:solidFill>
            </a:endParaRPr>
          </a:p>
        </p:txBody>
      </p:sp>
      <p:sp>
        <p:nvSpPr>
          <p:cNvPr id="3" name="Content Placeholder 2"/>
          <p:cNvSpPr>
            <a:spLocks noGrp="1"/>
          </p:cNvSpPr>
          <p:nvPr>
            <p:ph idx="1"/>
          </p:nvPr>
        </p:nvSpPr>
        <p:spPr>
          <a:xfrm>
            <a:off x="0" y="1001486"/>
            <a:ext cx="12192000" cy="5856514"/>
          </a:xfrm>
          <a:solidFill>
            <a:schemeClr val="accent1">
              <a:lumMod val="20000"/>
              <a:lumOff val="80000"/>
            </a:schemeClr>
          </a:solidFill>
        </p:spPr>
        <p:txBody>
          <a:bodyPr/>
          <a:lstStyle/>
          <a:p>
            <a:r>
              <a:rPr lang="sl-SI" dirty="0" smtClean="0"/>
              <a:t>Je besedilo</a:t>
            </a:r>
            <a:r>
              <a:rPr lang="sl-SI" dirty="0"/>
              <a:t>, v katerem sporočevalec pripoveduje o tem, </a:t>
            </a:r>
            <a:r>
              <a:rPr lang="sl-SI" b="1" dirty="0" smtClean="0"/>
              <a:t>kod </a:t>
            </a:r>
            <a:r>
              <a:rPr lang="sl-SI" dirty="0" smtClean="0"/>
              <a:t>vse </a:t>
            </a:r>
            <a:r>
              <a:rPr lang="sl-SI" dirty="0"/>
              <a:t>je potoval in </a:t>
            </a:r>
            <a:r>
              <a:rPr lang="sl-SI" b="1" dirty="0"/>
              <a:t>kaj</a:t>
            </a:r>
            <a:r>
              <a:rPr lang="sl-SI" dirty="0"/>
              <a:t> je na svoji poti </a:t>
            </a:r>
            <a:r>
              <a:rPr lang="sl-SI" dirty="0" smtClean="0"/>
              <a:t>doživel. </a:t>
            </a:r>
          </a:p>
          <a:p>
            <a:r>
              <a:rPr lang="sl-SI" dirty="0" smtClean="0"/>
              <a:t>Pisec/govorec </a:t>
            </a:r>
            <a:r>
              <a:rPr lang="sl-SI" dirty="0"/>
              <a:t>predstavlja značilnosti krajev, pokrajin, držav, njihove znamenitosti, ljudi in kulturo. Ker pri tem izraža tudi svoja mnenja in občutke, </a:t>
            </a:r>
            <a:r>
              <a:rPr lang="sl-SI" dirty="0" smtClean="0"/>
              <a:t>pravimo, da je </a:t>
            </a:r>
            <a:r>
              <a:rPr lang="sl-SI" dirty="0"/>
              <a:t>potopis </a:t>
            </a:r>
            <a:r>
              <a:rPr lang="sl-SI" b="1" dirty="0"/>
              <a:t>subjektivno</a:t>
            </a:r>
            <a:r>
              <a:rPr lang="sl-SI" dirty="0"/>
              <a:t> </a:t>
            </a:r>
            <a:r>
              <a:rPr lang="sl-SI" dirty="0" smtClean="0"/>
              <a:t>besedilo.</a:t>
            </a:r>
            <a:endParaRPr lang="sl-SI" dirty="0"/>
          </a:p>
          <a:p>
            <a:r>
              <a:rPr lang="sl-SI" b="1" dirty="0" smtClean="0"/>
              <a:t>Glagoli</a:t>
            </a:r>
            <a:r>
              <a:rPr lang="sl-SI" dirty="0" smtClean="0"/>
              <a:t> </a:t>
            </a:r>
            <a:r>
              <a:rPr lang="sl-SI" dirty="0"/>
              <a:t>so po navadi v </a:t>
            </a:r>
            <a:r>
              <a:rPr lang="sl-SI" b="1" dirty="0"/>
              <a:t>1. osebi ednine</a:t>
            </a:r>
            <a:r>
              <a:rPr lang="sl-SI" dirty="0"/>
              <a:t>, </a:t>
            </a:r>
            <a:r>
              <a:rPr lang="sl-SI" b="1" dirty="0"/>
              <a:t>dvojine</a:t>
            </a:r>
            <a:r>
              <a:rPr lang="sl-SI" dirty="0"/>
              <a:t> ali </a:t>
            </a:r>
            <a:r>
              <a:rPr lang="sl-SI" b="1" dirty="0"/>
              <a:t>množine</a:t>
            </a:r>
            <a:r>
              <a:rPr lang="sl-SI" dirty="0"/>
              <a:t> in večinoma </a:t>
            </a:r>
            <a:r>
              <a:rPr lang="sl-SI" dirty="0" smtClean="0"/>
              <a:t>v </a:t>
            </a:r>
            <a:r>
              <a:rPr lang="sl-SI" b="1" dirty="0" smtClean="0"/>
              <a:t>pretekliku</a:t>
            </a:r>
            <a:r>
              <a:rPr lang="sl-SI" dirty="0"/>
              <a:t>, saj sporočevalec pripoveduje o svojih preteklih doživetjih</a:t>
            </a:r>
            <a:r>
              <a:rPr lang="sl-SI" dirty="0" smtClean="0"/>
              <a:t>.</a:t>
            </a:r>
          </a:p>
          <a:p>
            <a:r>
              <a:rPr lang="sl-SI" dirty="0" smtClean="0"/>
              <a:t>Običajno ima </a:t>
            </a:r>
            <a:r>
              <a:rPr lang="sl-SI" b="1" dirty="0" smtClean="0"/>
              <a:t>tridelno </a:t>
            </a:r>
            <a:r>
              <a:rPr lang="sl-SI" b="1" dirty="0"/>
              <a:t>zgradbo</a:t>
            </a:r>
            <a:r>
              <a:rPr lang="sl-SI" dirty="0"/>
              <a:t>. V </a:t>
            </a:r>
            <a:r>
              <a:rPr lang="sl-SI" b="1" dirty="0"/>
              <a:t>uvodu </a:t>
            </a:r>
            <a:r>
              <a:rPr lang="sl-SI" dirty="0"/>
              <a:t>sporočevalec največkrat pove, zakaj se je odločil za obisk določenih krajev, lahko predstavi tudi objektivne podatke o deželi. V </a:t>
            </a:r>
            <a:r>
              <a:rPr lang="sl-SI" b="1" dirty="0"/>
              <a:t>jedru</a:t>
            </a:r>
            <a:r>
              <a:rPr lang="sl-SI" dirty="0"/>
              <a:t> v pravilnem časovnem zaporedju predstavlja svoja doživetja in značilnosti krajev, v </a:t>
            </a:r>
            <a:r>
              <a:rPr lang="sl-SI" b="1" dirty="0"/>
              <a:t>zaključku</a:t>
            </a:r>
            <a:r>
              <a:rPr lang="sl-SI" dirty="0"/>
              <a:t> pa lahko izrazi splošno mnenje o potovanju</a:t>
            </a:r>
            <a:r>
              <a:rPr lang="sl-SI" dirty="0" smtClean="0"/>
              <a:t>.</a:t>
            </a:r>
          </a:p>
          <a:p>
            <a:r>
              <a:rPr lang="sl-SI" dirty="0"/>
              <a:t>Da bi bil potopis za bralce oziroma poslušalce čim bolj privlačen in nazoren, so besedilu pogosto dodane fotografije, zemljevidi ipd.</a:t>
            </a:r>
          </a:p>
          <a:p>
            <a:pPr marL="0" indent="0">
              <a:buNone/>
            </a:pPr>
            <a:endParaRPr lang="sl-SI" dirty="0"/>
          </a:p>
          <a:p>
            <a:endParaRPr lang="sl-SI" dirty="0" smtClean="0"/>
          </a:p>
          <a:p>
            <a:endParaRPr lang="sl-SI" dirty="0"/>
          </a:p>
        </p:txBody>
      </p:sp>
      <p:pic>
        <p:nvPicPr>
          <p:cNvPr id="6" name="Picture 5"/>
          <p:cNvPicPr>
            <a:picLocks noChangeAspect="1"/>
          </p:cNvPicPr>
          <p:nvPr/>
        </p:nvPicPr>
        <p:blipFill>
          <a:blip r:embed="rId2"/>
          <a:stretch>
            <a:fillRect/>
          </a:stretch>
        </p:blipFill>
        <p:spPr>
          <a:xfrm>
            <a:off x="11081656" y="-1"/>
            <a:ext cx="1110344" cy="1001487"/>
          </a:xfrm>
          <a:prstGeom prst="rect">
            <a:avLst/>
          </a:prstGeom>
          <a:solidFill>
            <a:schemeClr val="accent1">
              <a:lumMod val="20000"/>
              <a:lumOff val="80000"/>
            </a:schemeClr>
          </a:solidFill>
        </p:spPr>
      </p:pic>
    </p:spTree>
    <p:extLst>
      <p:ext uri="{BB962C8B-B14F-4D97-AF65-F5344CB8AC3E}">
        <p14:creationId xmlns:p14="http://schemas.microsoft.com/office/powerpoint/2010/main" val="109449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0599"/>
          </a:xfrm>
          <a:solidFill>
            <a:schemeClr val="accent1">
              <a:lumMod val="20000"/>
              <a:lumOff val="80000"/>
            </a:schemeClr>
          </a:solidFill>
        </p:spPr>
        <p:txBody>
          <a:bodyPr>
            <a:noAutofit/>
          </a:bodyPr>
          <a:lstStyle/>
          <a:p>
            <a:pPr algn="ctr"/>
            <a:r>
              <a:rPr lang="sl-SI" b="1" dirty="0" smtClean="0">
                <a:solidFill>
                  <a:srgbClr val="FF0000"/>
                </a:solidFill>
              </a:rPr>
              <a:t>Ponovitev ob miselnem vzorcu</a:t>
            </a:r>
            <a:br>
              <a:rPr lang="sl-SI" b="1" dirty="0" smtClean="0">
                <a:solidFill>
                  <a:srgbClr val="FF0000"/>
                </a:solidFill>
              </a:rPr>
            </a:br>
            <a:r>
              <a:rPr lang="sl-SI" b="1" dirty="0" smtClean="0">
                <a:solidFill>
                  <a:srgbClr val="FF0000"/>
                </a:solidFill>
              </a:rPr>
              <a:t>(lahko si ga prepišeš v zvezek) </a:t>
            </a:r>
            <a:endParaRPr lang="sl-SI"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961540" y="1825625"/>
            <a:ext cx="8268919" cy="4351338"/>
          </a:xfrm>
          <a:prstGeom prst="rect">
            <a:avLst/>
          </a:prstGeom>
        </p:spPr>
      </p:pic>
      <p:pic>
        <p:nvPicPr>
          <p:cNvPr id="5" name="Picture 4"/>
          <p:cNvPicPr>
            <a:picLocks noChangeAspect="1"/>
          </p:cNvPicPr>
          <p:nvPr/>
        </p:nvPicPr>
        <p:blipFill>
          <a:blip r:embed="rId3"/>
          <a:stretch>
            <a:fillRect/>
          </a:stretch>
        </p:blipFill>
        <p:spPr>
          <a:xfrm>
            <a:off x="11082432" y="1"/>
            <a:ext cx="1109568" cy="999831"/>
          </a:xfrm>
          <a:prstGeom prst="rect">
            <a:avLst/>
          </a:prstGeom>
        </p:spPr>
      </p:pic>
    </p:spTree>
    <p:extLst>
      <p:ext uri="{BB962C8B-B14F-4D97-AF65-F5344CB8AC3E}">
        <p14:creationId xmlns:p14="http://schemas.microsoft.com/office/powerpoint/2010/main" val="121429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6428"/>
          </a:xfrm>
          <a:solidFill>
            <a:schemeClr val="accent1">
              <a:lumMod val="20000"/>
              <a:lumOff val="80000"/>
            </a:schemeClr>
          </a:solidFill>
        </p:spPr>
        <p:txBody>
          <a:bodyPr/>
          <a:lstStyle/>
          <a:p>
            <a:pPr algn="ctr"/>
            <a:r>
              <a:rPr lang="sl-SI" b="1" dirty="0" smtClean="0">
                <a:solidFill>
                  <a:srgbClr val="FF0000"/>
                </a:solidFill>
              </a:rPr>
              <a:t>Razlike med potopisom in opisom poti</a:t>
            </a:r>
            <a:endParaRPr lang="sl-SI" b="1"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250371" y="1835944"/>
            <a:ext cx="11709881" cy="4163288"/>
          </a:xfrm>
          <a:prstGeom prst="rect">
            <a:avLst/>
          </a:prstGeom>
        </p:spPr>
      </p:pic>
      <p:pic>
        <p:nvPicPr>
          <p:cNvPr id="4" name="Picture 3"/>
          <p:cNvPicPr>
            <a:picLocks noChangeAspect="1"/>
          </p:cNvPicPr>
          <p:nvPr/>
        </p:nvPicPr>
        <p:blipFill>
          <a:blip r:embed="rId3"/>
          <a:stretch>
            <a:fillRect/>
          </a:stretch>
        </p:blipFill>
        <p:spPr>
          <a:xfrm>
            <a:off x="5712161" y="816429"/>
            <a:ext cx="1668352" cy="1760424"/>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11082432" y="1"/>
            <a:ext cx="1109568" cy="999831"/>
          </a:xfrm>
          <a:prstGeom prst="rect">
            <a:avLst/>
          </a:prstGeom>
        </p:spPr>
      </p:pic>
    </p:spTree>
    <p:extLst>
      <p:ext uri="{BB962C8B-B14F-4D97-AF65-F5344CB8AC3E}">
        <p14:creationId xmlns:p14="http://schemas.microsoft.com/office/powerpoint/2010/main" val="189896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6170"/>
          </a:xfrm>
          <a:solidFill>
            <a:schemeClr val="accent1">
              <a:lumMod val="20000"/>
              <a:lumOff val="80000"/>
            </a:schemeClr>
          </a:solidFill>
        </p:spPr>
        <p:txBody>
          <a:bodyPr/>
          <a:lstStyle/>
          <a:p>
            <a:pPr algn="ctr"/>
            <a:r>
              <a:rPr lang="sl-SI" b="1" dirty="0" smtClean="0"/>
              <a:t>Znani slovenski potopisci</a:t>
            </a:r>
            <a:endParaRPr lang="sl-SI" b="1" dirty="0"/>
          </a:p>
        </p:txBody>
      </p:sp>
      <p:sp>
        <p:nvSpPr>
          <p:cNvPr id="3" name="Content Placeholder 2"/>
          <p:cNvSpPr>
            <a:spLocks noGrp="1"/>
          </p:cNvSpPr>
          <p:nvPr>
            <p:ph idx="1"/>
          </p:nvPr>
        </p:nvSpPr>
        <p:spPr>
          <a:xfrm>
            <a:off x="0" y="794657"/>
            <a:ext cx="12192000" cy="6063343"/>
          </a:xfrm>
          <a:solidFill>
            <a:schemeClr val="accent1">
              <a:lumMod val="20000"/>
              <a:lumOff val="80000"/>
            </a:schemeClr>
          </a:solidFill>
        </p:spPr>
        <p:txBody>
          <a:bodyPr/>
          <a:lstStyle/>
          <a:p>
            <a:pPr marL="0" indent="0">
              <a:buNone/>
            </a:pPr>
            <a:endParaRPr lang="sl-SI" dirty="0"/>
          </a:p>
          <a:p>
            <a:pPr marL="0" indent="0">
              <a:buNone/>
            </a:pPr>
            <a:endParaRPr lang="sl-SI" dirty="0"/>
          </a:p>
        </p:txBody>
      </p:sp>
      <p:pic>
        <p:nvPicPr>
          <p:cNvPr id="7" name="Picture 6" descr="https://upload.wikimedia.org/wikipedia/commons/thumb/f/f5/Alma_Karlin_1920s.jpg/220px-Alma_Karlin_1920s.jpg"/>
          <p:cNvPicPr/>
          <p:nvPr/>
        </p:nvPicPr>
        <p:blipFill>
          <a:blip r:embed="rId2">
            <a:extLst>
              <a:ext uri="{28A0092B-C50C-407E-A947-70E740481C1C}">
                <a14:useLocalDpi xmlns:a14="http://schemas.microsoft.com/office/drawing/2010/main" val="0"/>
              </a:ext>
            </a:extLst>
          </a:blip>
          <a:srcRect/>
          <a:stretch>
            <a:fillRect/>
          </a:stretch>
        </p:blipFill>
        <p:spPr bwMode="auto">
          <a:xfrm>
            <a:off x="674801" y="905078"/>
            <a:ext cx="1872456" cy="2447721"/>
          </a:xfrm>
          <a:prstGeom prst="rect">
            <a:avLst/>
          </a:prstGeom>
          <a:noFill/>
          <a:ln>
            <a:noFill/>
          </a:ln>
        </p:spPr>
      </p:pic>
      <p:pic>
        <p:nvPicPr>
          <p:cNvPr id="8" name="Picture 7" descr="Popotnik Zvone Šeruga in njegove zablode o revščini: Sam ima slabo vest, ko  vidi uboge, a zato je po njegovem kriva RKC - demokracija.s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4860" y="3987117"/>
            <a:ext cx="1990725" cy="1990725"/>
          </a:xfrm>
          <a:prstGeom prst="rect">
            <a:avLst/>
          </a:prstGeom>
          <a:noFill/>
          <a:ln>
            <a:noFill/>
          </a:ln>
        </p:spPr>
      </p:pic>
      <p:pic>
        <p:nvPicPr>
          <p:cNvPr id="9" name="Picture 8" descr="BENKA PULKO V KINU NA GRADU - RTVSLO.si"/>
          <p:cNvPicPr/>
          <p:nvPr/>
        </p:nvPicPr>
        <p:blipFill>
          <a:blip r:embed="rId4">
            <a:extLst>
              <a:ext uri="{28A0092B-C50C-407E-A947-70E740481C1C}">
                <a14:useLocalDpi xmlns:a14="http://schemas.microsoft.com/office/drawing/2010/main" val="0"/>
              </a:ext>
            </a:extLst>
          </a:blip>
          <a:srcRect/>
          <a:stretch>
            <a:fillRect/>
          </a:stretch>
        </p:blipFill>
        <p:spPr bwMode="auto">
          <a:xfrm>
            <a:off x="4106860" y="1066799"/>
            <a:ext cx="3048000" cy="2286000"/>
          </a:xfrm>
          <a:prstGeom prst="rect">
            <a:avLst/>
          </a:prstGeom>
          <a:noFill/>
          <a:ln>
            <a:noFill/>
          </a:ln>
        </p:spPr>
      </p:pic>
      <p:pic>
        <p:nvPicPr>
          <p:cNvPr id="10" name="Picture 9" descr="Arne Hodalič, fotograf in novinar - Moskisvet.co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7257" y="3834717"/>
            <a:ext cx="1647825" cy="2475230"/>
          </a:xfrm>
          <a:prstGeom prst="rect">
            <a:avLst/>
          </a:prstGeom>
          <a:noFill/>
          <a:ln>
            <a:noFill/>
          </a:ln>
        </p:spPr>
      </p:pic>
      <p:sp>
        <p:nvSpPr>
          <p:cNvPr id="5" name="AutoShape 6" descr="Tomo Križnar | BSF - Baza slovenskih film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8" descr="Tomo Križnar | BSF - Baza slovenskih film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3" name="Picture 12" descr="Tomo Križnar | BSF - Baza slovenskih filmov"/>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5585" y="1166267"/>
            <a:ext cx="2730500" cy="1820545"/>
          </a:xfrm>
          <a:prstGeom prst="rect">
            <a:avLst/>
          </a:prstGeom>
          <a:noFill/>
          <a:ln>
            <a:noFill/>
          </a:ln>
        </p:spPr>
      </p:pic>
      <p:pic>
        <p:nvPicPr>
          <p:cNvPr id="11" name="Picture 10"/>
          <p:cNvPicPr>
            <a:picLocks noChangeAspect="1"/>
          </p:cNvPicPr>
          <p:nvPr/>
        </p:nvPicPr>
        <p:blipFill>
          <a:blip r:embed="rId7"/>
          <a:stretch>
            <a:fillRect/>
          </a:stretch>
        </p:blipFill>
        <p:spPr>
          <a:xfrm>
            <a:off x="460375" y="3393733"/>
            <a:ext cx="2638425" cy="247650"/>
          </a:xfrm>
          <a:prstGeom prst="rect">
            <a:avLst/>
          </a:prstGeom>
        </p:spPr>
      </p:pic>
      <p:pic>
        <p:nvPicPr>
          <p:cNvPr id="12" name="Picture 11"/>
          <p:cNvPicPr>
            <a:picLocks noChangeAspect="1"/>
          </p:cNvPicPr>
          <p:nvPr/>
        </p:nvPicPr>
        <p:blipFill>
          <a:blip r:embed="rId8"/>
          <a:stretch>
            <a:fillRect/>
          </a:stretch>
        </p:blipFill>
        <p:spPr>
          <a:xfrm>
            <a:off x="5161869" y="3460408"/>
            <a:ext cx="1323975" cy="266700"/>
          </a:xfrm>
          <a:prstGeom prst="rect">
            <a:avLst/>
          </a:prstGeom>
        </p:spPr>
      </p:pic>
      <p:pic>
        <p:nvPicPr>
          <p:cNvPr id="14" name="Picture 13"/>
          <p:cNvPicPr>
            <a:picLocks noChangeAspect="1"/>
          </p:cNvPicPr>
          <p:nvPr/>
        </p:nvPicPr>
        <p:blipFill>
          <a:blip r:embed="rId9"/>
          <a:stretch>
            <a:fillRect/>
          </a:stretch>
        </p:blipFill>
        <p:spPr>
          <a:xfrm>
            <a:off x="9791697" y="3078795"/>
            <a:ext cx="1438275" cy="276225"/>
          </a:xfrm>
          <a:prstGeom prst="rect">
            <a:avLst/>
          </a:prstGeom>
        </p:spPr>
      </p:pic>
      <p:pic>
        <p:nvPicPr>
          <p:cNvPr id="15" name="Picture 14"/>
          <p:cNvPicPr>
            <a:picLocks noChangeAspect="1"/>
          </p:cNvPicPr>
          <p:nvPr/>
        </p:nvPicPr>
        <p:blipFill>
          <a:blip r:embed="rId10"/>
          <a:stretch>
            <a:fillRect/>
          </a:stretch>
        </p:blipFill>
        <p:spPr>
          <a:xfrm>
            <a:off x="2668585" y="6420866"/>
            <a:ext cx="1438275" cy="238125"/>
          </a:xfrm>
          <a:prstGeom prst="rect">
            <a:avLst/>
          </a:prstGeom>
        </p:spPr>
      </p:pic>
      <p:pic>
        <p:nvPicPr>
          <p:cNvPr id="16" name="Picture 15"/>
          <p:cNvPicPr>
            <a:picLocks noChangeAspect="1"/>
          </p:cNvPicPr>
          <p:nvPr/>
        </p:nvPicPr>
        <p:blipFill>
          <a:blip r:embed="rId11"/>
          <a:stretch>
            <a:fillRect/>
          </a:stretch>
        </p:blipFill>
        <p:spPr>
          <a:xfrm>
            <a:off x="7460116" y="6141695"/>
            <a:ext cx="1466850" cy="276225"/>
          </a:xfrm>
          <a:prstGeom prst="rect">
            <a:avLst/>
          </a:prstGeom>
        </p:spPr>
      </p:pic>
    </p:spTree>
    <p:extLst>
      <p:ext uri="{BB962C8B-B14F-4D97-AF65-F5344CB8AC3E}">
        <p14:creationId xmlns:p14="http://schemas.microsoft.com/office/powerpoint/2010/main" val="92770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6170"/>
          </a:xfrm>
          <a:solidFill>
            <a:schemeClr val="accent1">
              <a:lumMod val="20000"/>
              <a:lumOff val="80000"/>
            </a:schemeClr>
          </a:solidFill>
        </p:spPr>
        <p:txBody>
          <a:bodyPr/>
          <a:lstStyle/>
          <a:p>
            <a:pPr algn="ctr"/>
            <a:r>
              <a:rPr lang="sl-SI" b="1" dirty="0" smtClean="0"/>
              <a:t>Bralni namigi </a:t>
            </a:r>
            <a:endParaRPr lang="sl-SI" b="1" dirty="0"/>
          </a:p>
        </p:txBody>
      </p:sp>
      <p:sp>
        <p:nvSpPr>
          <p:cNvPr id="3" name="Content Placeholder 2"/>
          <p:cNvSpPr>
            <a:spLocks noGrp="1"/>
          </p:cNvSpPr>
          <p:nvPr>
            <p:ph idx="1"/>
          </p:nvPr>
        </p:nvSpPr>
        <p:spPr>
          <a:xfrm>
            <a:off x="0" y="794657"/>
            <a:ext cx="12192000" cy="6063343"/>
          </a:xfrm>
          <a:solidFill>
            <a:schemeClr val="accent1">
              <a:lumMod val="20000"/>
              <a:lumOff val="80000"/>
            </a:schemeClr>
          </a:solidFill>
        </p:spPr>
        <p:txBody>
          <a:bodyPr/>
          <a:lstStyle/>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r>
              <a:rPr lang="sl-SI" dirty="0" smtClean="0"/>
              <a:t>                      </a:t>
            </a:r>
            <a:endParaRPr lang="sl-SI" dirty="0"/>
          </a:p>
        </p:txBody>
      </p:sp>
      <p:sp>
        <p:nvSpPr>
          <p:cNvPr id="5" name="AutoShape 6" descr="Tomo Križnar | BSF - Baza slovenskih film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AutoShape 8" descr="Tomo Križnar | BSF - Baza slovenskih film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4" name="Picture 3"/>
          <p:cNvPicPr>
            <a:picLocks noChangeAspect="1"/>
          </p:cNvPicPr>
          <p:nvPr/>
        </p:nvPicPr>
        <p:blipFill>
          <a:blip r:embed="rId2"/>
          <a:stretch>
            <a:fillRect/>
          </a:stretch>
        </p:blipFill>
        <p:spPr>
          <a:xfrm>
            <a:off x="3550500" y="1796141"/>
            <a:ext cx="2206625" cy="3530600"/>
          </a:xfrm>
          <a:prstGeom prst="rect">
            <a:avLst/>
          </a:prstGeom>
        </p:spPr>
      </p:pic>
      <p:pic>
        <p:nvPicPr>
          <p:cNvPr id="17" name="Picture 16"/>
          <p:cNvPicPr>
            <a:picLocks noChangeAspect="1"/>
          </p:cNvPicPr>
          <p:nvPr/>
        </p:nvPicPr>
        <p:blipFill>
          <a:blip r:embed="rId3"/>
          <a:stretch>
            <a:fillRect/>
          </a:stretch>
        </p:blipFill>
        <p:spPr>
          <a:xfrm>
            <a:off x="6352153" y="1730827"/>
            <a:ext cx="2124075" cy="3333750"/>
          </a:xfrm>
          <a:prstGeom prst="rect">
            <a:avLst/>
          </a:prstGeom>
        </p:spPr>
      </p:pic>
      <p:pic>
        <p:nvPicPr>
          <p:cNvPr id="18" name="Picture 17"/>
          <p:cNvPicPr>
            <a:picLocks noChangeAspect="1"/>
          </p:cNvPicPr>
          <p:nvPr/>
        </p:nvPicPr>
        <p:blipFill>
          <a:blip r:embed="rId4"/>
          <a:stretch>
            <a:fillRect/>
          </a:stretch>
        </p:blipFill>
        <p:spPr>
          <a:xfrm>
            <a:off x="8772354" y="2438305"/>
            <a:ext cx="3221492" cy="3456536"/>
          </a:xfrm>
          <a:prstGeom prst="rect">
            <a:avLst/>
          </a:prstGeom>
        </p:spPr>
      </p:pic>
      <p:pic>
        <p:nvPicPr>
          <p:cNvPr id="19" name="Picture 18"/>
          <p:cNvPicPr>
            <a:picLocks noChangeAspect="1"/>
          </p:cNvPicPr>
          <p:nvPr/>
        </p:nvPicPr>
        <p:blipFill>
          <a:blip r:embed="rId5"/>
          <a:stretch>
            <a:fillRect/>
          </a:stretch>
        </p:blipFill>
        <p:spPr>
          <a:xfrm>
            <a:off x="245382" y="1374452"/>
            <a:ext cx="2857500" cy="4419600"/>
          </a:xfrm>
          <a:prstGeom prst="rect">
            <a:avLst/>
          </a:prstGeom>
        </p:spPr>
      </p:pic>
    </p:spTree>
    <p:extLst>
      <p:ext uri="{BB962C8B-B14F-4D97-AF65-F5344CB8AC3E}">
        <p14:creationId xmlns:p14="http://schemas.microsoft.com/office/powerpoint/2010/main" val="1629055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9970"/>
          </a:xfrm>
          <a:solidFill>
            <a:schemeClr val="accent1">
              <a:lumMod val="20000"/>
              <a:lumOff val="80000"/>
            </a:schemeClr>
          </a:solidFill>
        </p:spPr>
        <p:txBody>
          <a:bodyPr>
            <a:normAutofit/>
          </a:bodyPr>
          <a:lstStyle/>
          <a:p>
            <a:pPr algn="ctr"/>
            <a:r>
              <a:rPr lang="sl-SI" b="1" dirty="0"/>
              <a:t>V</a:t>
            </a:r>
            <a:r>
              <a:rPr lang="sl-SI" b="1" dirty="0" smtClean="0"/>
              <a:t>iri in literatura</a:t>
            </a:r>
            <a:endParaRPr lang="sl-SI" b="1" dirty="0"/>
          </a:p>
        </p:txBody>
      </p:sp>
      <p:sp>
        <p:nvSpPr>
          <p:cNvPr id="3" name="Content Placeholder 2"/>
          <p:cNvSpPr>
            <a:spLocks noGrp="1"/>
          </p:cNvSpPr>
          <p:nvPr>
            <p:ph idx="1"/>
          </p:nvPr>
        </p:nvSpPr>
        <p:spPr>
          <a:xfrm>
            <a:off x="0" y="859970"/>
            <a:ext cx="12192000" cy="5998029"/>
          </a:xfrm>
          <a:solidFill>
            <a:schemeClr val="accent1">
              <a:lumMod val="20000"/>
              <a:lumOff val="80000"/>
            </a:schemeClr>
          </a:solidFill>
        </p:spPr>
        <p:txBody>
          <a:bodyPr>
            <a:normAutofit/>
          </a:bodyPr>
          <a:lstStyle/>
          <a:p>
            <a:r>
              <a:rPr lang="sl-SI" dirty="0" smtClean="0"/>
              <a:t>Nana Cajhen in sod., 2017: Slovenščina za vsak dan 9 – izdaja s plusom. Samostojni delovni zvezek za slovenščino v 9. razredu osnovne šole, 2. del. Ljubljana: Rokus </a:t>
            </a:r>
            <a:r>
              <a:rPr lang="sl-SI" dirty="0" err="1"/>
              <a:t>K</a:t>
            </a:r>
            <a:r>
              <a:rPr lang="sl-SI" dirty="0" err="1" smtClean="0"/>
              <a:t>lett</a:t>
            </a:r>
            <a:r>
              <a:rPr lang="sl-SI" dirty="0" smtClean="0"/>
              <a:t>. </a:t>
            </a:r>
          </a:p>
          <a:p>
            <a:r>
              <a:rPr lang="sl-SI" dirty="0"/>
              <a:t>Nana Cajhen in sod., 2017: Slovenščina za vsak dan </a:t>
            </a:r>
            <a:r>
              <a:rPr lang="sl-SI" dirty="0" smtClean="0"/>
              <a:t>9. Priročnik za učitelje – predstavitev učnih enot. Ljubljana</a:t>
            </a:r>
            <a:r>
              <a:rPr lang="sl-SI" dirty="0"/>
              <a:t>: Rokus </a:t>
            </a:r>
            <a:r>
              <a:rPr lang="sl-SI" dirty="0" err="1"/>
              <a:t>Klett</a:t>
            </a:r>
            <a:r>
              <a:rPr lang="sl-SI" dirty="0"/>
              <a:t>. </a:t>
            </a:r>
            <a:endParaRPr lang="sl-SI" dirty="0" smtClean="0"/>
          </a:p>
          <a:p>
            <a:r>
              <a:rPr lang="sl-SI" dirty="0" smtClean="0"/>
              <a:t>E-učbenik</a:t>
            </a:r>
            <a:r>
              <a:rPr lang="sl-SI" dirty="0"/>
              <a:t>: </a:t>
            </a:r>
            <a:r>
              <a:rPr lang="sl-SI" dirty="0">
                <a:hlinkClick r:id="rId2"/>
              </a:rPr>
              <a:t>https://</a:t>
            </a:r>
            <a:r>
              <a:rPr lang="sl-SI" dirty="0" smtClean="0">
                <a:hlinkClick r:id="rId2"/>
              </a:rPr>
              <a:t>eucbeniki.sio.si/slo9/2225/index1.html</a:t>
            </a:r>
            <a:endParaRPr lang="sl-SI" dirty="0" smtClean="0"/>
          </a:p>
          <a:p>
            <a:r>
              <a:rPr lang="sl-SI" dirty="0" smtClean="0"/>
              <a:t>Potopis – Zvone Šeruga in njegove poti: </a:t>
            </a:r>
            <a:r>
              <a:rPr lang="sl-SI" dirty="0"/>
              <a:t>diplomska naloga: </a:t>
            </a:r>
            <a:r>
              <a:rPr lang="sl-SI" dirty="0">
                <a:hlinkClick r:id="rId3"/>
              </a:rPr>
              <a:t>http://</a:t>
            </a:r>
            <a:r>
              <a:rPr lang="sl-SI" dirty="0" smtClean="0">
                <a:hlinkClick r:id="rId3"/>
              </a:rPr>
              <a:t>dk.fdv.uni-lj.si/dela/Potocar-Barbara.PDF</a:t>
            </a:r>
            <a:r>
              <a:rPr lang="sl-SI" dirty="0" smtClean="0"/>
              <a:t> </a:t>
            </a:r>
          </a:p>
          <a:p>
            <a:r>
              <a:rPr lang="sl-SI" dirty="0">
                <a:hlinkClick r:id="rId4"/>
              </a:rPr>
              <a:t>https://</a:t>
            </a:r>
            <a:r>
              <a:rPr lang="sl-SI" dirty="0" smtClean="0">
                <a:hlinkClick r:id="rId4"/>
              </a:rPr>
              <a:t>www.youtube.com/watch?v=62VRw7fZHdM</a:t>
            </a:r>
            <a:endParaRPr lang="sl-SI" dirty="0" smtClean="0"/>
          </a:p>
          <a:p>
            <a:r>
              <a:rPr lang="sl-SI" dirty="0" smtClean="0">
                <a:hlinkClick r:id="rId5"/>
              </a:rPr>
              <a:t>https</a:t>
            </a:r>
            <a:r>
              <a:rPr lang="sl-SI" dirty="0">
                <a:hlinkClick r:id="rId5"/>
              </a:rPr>
              <a:t>://</a:t>
            </a:r>
            <a:r>
              <a:rPr lang="sl-SI" dirty="0" smtClean="0">
                <a:hlinkClick r:id="rId5"/>
              </a:rPr>
              <a:t>siol.net/novice/svet/kaksno-je-zivljenje-na-65-stopinjah-celzija-foto-video-458248</a:t>
            </a:r>
            <a:endParaRPr lang="sl-SI"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285874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1485"/>
          </a:xfrm>
          <a:solidFill>
            <a:schemeClr val="accent1">
              <a:lumMod val="20000"/>
              <a:lumOff val="80000"/>
            </a:schemeClr>
          </a:solidFill>
        </p:spPr>
        <p:txBody>
          <a:bodyPr/>
          <a:lstStyle/>
          <a:p>
            <a:pPr algn="ctr"/>
            <a:endParaRPr lang="sl-SI" b="1" dirty="0"/>
          </a:p>
        </p:txBody>
      </p:sp>
      <p:sp>
        <p:nvSpPr>
          <p:cNvPr id="3" name="Content Placeholder 2"/>
          <p:cNvSpPr>
            <a:spLocks noGrp="1"/>
          </p:cNvSpPr>
          <p:nvPr>
            <p:ph idx="1"/>
          </p:nvPr>
        </p:nvSpPr>
        <p:spPr>
          <a:xfrm>
            <a:off x="0" y="914400"/>
            <a:ext cx="12192000" cy="5943600"/>
          </a:xfrm>
          <a:solidFill>
            <a:schemeClr val="accent1">
              <a:lumMod val="20000"/>
              <a:lumOff val="80000"/>
            </a:schemeClr>
          </a:solidFill>
        </p:spPr>
        <p:txBody>
          <a:bodyPr/>
          <a:lstStyle/>
          <a:p>
            <a:pPr marL="0" indent="0" algn="ctr">
              <a:buNone/>
            </a:pPr>
            <a:endParaRPr lang="sl-SI" sz="4000" b="1" dirty="0" smtClean="0"/>
          </a:p>
          <a:p>
            <a:pPr marL="0" indent="0" algn="ctr">
              <a:buNone/>
            </a:pPr>
            <a:endParaRPr lang="sl-SI" sz="4000" b="1" dirty="0"/>
          </a:p>
          <a:p>
            <a:pPr marL="0" indent="0" algn="ctr">
              <a:buNone/>
            </a:pPr>
            <a:r>
              <a:rPr lang="sl-SI" sz="4000" b="1" dirty="0" smtClean="0"/>
              <a:t>Sledi navodilom na drsnicah. V zvezek prepiši snov </a:t>
            </a:r>
            <a:r>
              <a:rPr lang="sl-SI" sz="4000" b="1" u="sng" dirty="0" smtClean="0">
                <a:solidFill>
                  <a:srgbClr val="FF0000"/>
                </a:solidFill>
              </a:rPr>
              <a:t>od 12</a:t>
            </a:r>
            <a:r>
              <a:rPr lang="sl-SI" sz="4000" b="1" u="sng" dirty="0">
                <a:solidFill>
                  <a:srgbClr val="FF0000"/>
                </a:solidFill>
                <a:latin typeface="Calibri" panose="020F0502020204030204" pitchFamily="34" charset="0"/>
              </a:rPr>
              <a:t> </a:t>
            </a:r>
            <a:r>
              <a:rPr lang="sl-SI" sz="4000" b="1" u="sng" dirty="0" smtClean="0">
                <a:solidFill>
                  <a:srgbClr val="FF0000"/>
                </a:solidFill>
                <a:latin typeface="Calibri" panose="020F0502020204030204" pitchFamily="34" charset="0"/>
              </a:rPr>
              <a:t>do </a:t>
            </a:r>
            <a:r>
              <a:rPr lang="sl-SI" sz="4000" b="1" u="sng" dirty="0" smtClean="0">
                <a:solidFill>
                  <a:srgbClr val="FF0000"/>
                </a:solidFill>
              </a:rPr>
              <a:t>15 drsnice </a:t>
            </a:r>
            <a:r>
              <a:rPr lang="sl-SI" sz="4000" b="1" dirty="0" smtClean="0"/>
              <a:t>(označene so s            in rdečimi naslovi). </a:t>
            </a:r>
          </a:p>
          <a:p>
            <a:endParaRPr lang="sl-SI" dirty="0" smtClean="0"/>
          </a:p>
          <a:p>
            <a:pPr marL="0" indent="0">
              <a:buNone/>
            </a:pPr>
            <a:endParaRPr lang="sl-SI" dirty="0" smtClean="0"/>
          </a:p>
          <a:p>
            <a:endParaRPr lang="sl-SI" dirty="0" smtClean="0"/>
          </a:p>
          <a:p>
            <a:endParaRPr lang="sl-SI" dirty="0"/>
          </a:p>
        </p:txBody>
      </p:sp>
      <p:pic>
        <p:nvPicPr>
          <p:cNvPr id="4" name="Picture 3"/>
          <p:cNvPicPr>
            <a:picLocks noChangeAspect="1"/>
          </p:cNvPicPr>
          <p:nvPr/>
        </p:nvPicPr>
        <p:blipFill>
          <a:blip r:embed="rId2"/>
          <a:stretch>
            <a:fillRect/>
          </a:stretch>
        </p:blipFill>
        <p:spPr>
          <a:xfrm>
            <a:off x="6520544" y="2884713"/>
            <a:ext cx="1110344" cy="1001487"/>
          </a:xfrm>
          <a:prstGeom prst="rect">
            <a:avLst/>
          </a:prstGeom>
          <a:solidFill>
            <a:schemeClr val="accent1">
              <a:lumMod val="20000"/>
              <a:lumOff val="80000"/>
            </a:schemeClr>
          </a:solidFill>
        </p:spPr>
      </p:pic>
    </p:spTree>
    <p:extLst>
      <p:ext uri="{BB962C8B-B14F-4D97-AF65-F5344CB8AC3E}">
        <p14:creationId xmlns:p14="http://schemas.microsoft.com/office/powerpoint/2010/main" val="361902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1">
              <a:lumMod val="20000"/>
              <a:lumOff val="80000"/>
            </a:schemeClr>
          </a:solidFill>
        </p:spPr>
        <p:txBody>
          <a:bodyPr/>
          <a:lstStyle/>
          <a:p>
            <a:pPr algn="ctr"/>
            <a:r>
              <a:rPr lang="sl-SI" b="1" dirty="0" smtClean="0"/>
              <a:t>Ustno odgovori na vprašanja </a:t>
            </a:r>
            <a:endParaRPr lang="sl-SI" b="1" dirty="0"/>
          </a:p>
        </p:txBody>
      </p:sp>
      <p:sp>
        <p:nvSpPr>
          <p:cNvPr id="3" name="Content Placeholder 2"/>
          <p:cNvSpPr>
            <a:spLocks noGrp="1"/>
          </p:cNvSpPr>
          <p:nvPr>
            <p:ph idx="1"/>
          </p:nvPr>
        </p:nvSpPr>
        <p:spPr>
          <a:xfrm>
            <a:off x="0" y="1690688"/>
            <a:ext cx="12192000" cy="5167311"/>
          </a:xfrm>
          <a:solidFill>
            <a:schemeClr val="accent1">
              <a:lumMod val="20000"/>
              <a:lumOff val="80000"/>
            </a:schemeClr>
          </a:solidFill>
        </p:spPr>
        <p:txBody>
          <a:bodyPr/>
          <a:lstStyle/>
          <a:p>
            <a:endParaRPr lang="sl-SI" dirty="0" smtClean="0"/>
          </a:p>
          <a:p>
            <a:r>
              <a:rPr lang="sl-SI" dirty="0" smtClean="0"/>
              <a:t>Ali prepoznaš kulturne znamenitosti na prvi drsnici? Poimenuj jih in povej, v kateri državi jih najdeš. </a:t>
            </a:r>
          </a:p>
          <a:p>
            <a:r>
              <a:rPr lang="sl-SI" dirty="0" smtClean="0"/>
              <a:t>Si želiš potovati? </a:t>
            </a:r>
          </a:p>
          <a:p>
            <a:r>
              <a:rPr lang="sl-SI" dirty="0" smtClean="0"/>
              <a:t>Kam bi najraje potoval?</a:t>
            </a:r>
          </a:p>
          <a:p>
            <a:r>
              <a:rPr lang="sl-SI" dirty="0" smtClean="0"/>
              <a:t>Poišči te države na zemljevidu.</a:t>
            </a:r>
          </a:p>
        </p:txBody>
      </p:sp>
      <p:pic>
        <p:nvPicPr>
          <p:cNvPr id="4" name="Picture 3"/>
          <p:cNvPicPr>
            <a:picLocks noChangeAspect="1"/>
          </p:cNvPicPr>
          <p:nvPr/>
        </p:nvPicPr>
        <p:blipFill>
          <a:blip r:embed="rId2"/>
          <a:stretch>
            <a:fillRect/>
          </a:stretch>
        </p:blipFill>
        <p:spPr>
          <a:xfrm>
            <a:off x="7596191" y="3008674"/>
            <a:ext cx="3420152" cy="3170195"/>
          </a:xfrm>
          <a:prstGeom prst="rect">
            <a:avLst/>
          </a:prstGeom>
        </p:spPr>
      </p:pic>
    </p:spTree>
    <p:extLst>
      <p:ext uri="{BB962C8B-B14F-4D97-AF65-F5344CB8AC3E}">
        <p14:creationId xmlns:p14="http://schemas.microsoft.com/office/powerpoint/2010/main" val="38320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1">
              <a:lumMod val="20000"/>
              <a:lumOff val="80000"/>
            </a:schemeClr>
          </a:solidFill>
        </p:spPr>
        <p:txBody>
          <a:bodyPr/>
          <a:lstStyle/>
          <a:p>
            <a:pPr marL="0" indent="0" algn="ctr">
              <a:buNone/>
            </a:pPr>
            <a:r>
              <a:rPr lang="sl-SI" sz="4400" b="1" dirty="0" smtClean="0"/>
              <a:t>Preberi nasvete za popotnike in ustno odgovori na vprašanja</a:t>
            </a:r>
          </a:p>
          <a:p>
            <a:pPr algn="r"/>
            <a:r>
              <a:rPr lang="sl-SI" sz="2000" dirty="0" smtClean="0"/>
              <a:t>Kakšni se ti zdijo?</a:t>
            </a:r>
          </a:p>
          <a:p>
            <a:pPr algn="r"/>
            <a:r>
              <a:rPr lang="sl-SI" sz="2000" dirty="0" smtClean="0"/>
              <a:t>Kateri se ti zdi najzanimivejši? Zakaj?</a:t>
            </a:r>
          </a:p>
          <a:p>
            <a:pPr algn="r"/>
            <a:r>
              <a:rPr lang="sl-SI" sz="2000" dirty="0" smtClean="0"/>
              <a:t>Ali poznaš še kakšen nasvet za obnašanje v tujih deželah? </a:t>
            </a:r>
          </a:p>
          <a:p>
            <a:pPr algn="r"/>
            <a:r>
              <a:rPr lang="sl-SI" sz="2000" dirty="0" smtClean="0"/>
              <a:t>Če da, katerega?</a:t>
            </a:r>
          </a:p>
          <a:p>
            <a:pPr algn="r"/>
            <a:r>
              <a:rPr lang="sl-SI" sz="2000" dirty="0" smtClean="0"/>
              <a:t>Kaj bi svetoval tujcu, ki bi prišel v našo </a:t>
            </a:r>
          </a:p>
          <a:p>
            <a:pPr marL="0" indent="0" algn="r">
              <a:buNone/>
            </a:pPr>
            <a:r>
              <a:rPr lang="sl-SI" sz="2000" dirty="0" smtClean="0"/>
              <a:t>državo?</a:t>
            </a:r>
          </a:p>
          <a:p>
            <a:pPr marL="0" indent="0">
              <a:buNone/>
            </a:pPr>
            <a:endParaRPr lang="sl-SI"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436119"/>
            <a:ext cx="6825343" cy="4198044"/>
          </a:xfrm>
          <a:prstGeom prst="rect">
            <a:avLst/>
          </a:prstGeom>
          <a:ln>
            <a:noFill/>
          </a:ln>
          <a:effectLst>
            <a:softEdge rad="112500"/>
          </a:effectLst>
        </p:spPr>
      </p:pic>
    </p:spTree>
    <p:extLst>
      <p:ext uri="{BB962C8B-B14F-4D97-AF65-F5344CB8AC3E}">
        <p14:creationId xmlns:p14="http://schemas.microsoft.com/office/powerpoint/2010/main" val="4125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7942"/>
          </a:xfrm>
          <a:solidFill>
            <a:schemeClr val="accent1">
              <a:lumMod val="20000"/>
              <a:lumOff val="80000"/>
            </a:schemeClr>
          </a:solidFill>
        </p:spPr>
        <p:txBody>
          <a:bodyPr/>
          <a:lstStyle/>
          <a:p>
            <a:pPr algn="ctr"/>
            <a:r>
              <a:rPr lang="sl-SI" b="1" dirty="0" smtClean="0"/>
              <a:t>Na glas preberi besedilo na naslednjih drsnicah</a:t>
            </a:r>
            <a:endParaRPr lang="sl-SI" b="1" dirty="0"/>
          </a:p>
        </p:txBody>
      </p:sp>
      <p:sp>
        <p:nvSpPr>
          <p:cNvPr id="3" name="Content Placeholder 2"/>
          <p:cNvSpPr>
            <a:spLocks noGrp="1"/>
          </p:cNvSpPr>
          <p:nvPr>
            <p:ph idx="1"/>
          </p:nvPr>
        </p:nvSpPr>
        <p:spPr>
          <a:xfrm>
            <a:off x="0" y="957943"/>
            <a:ext cx="12192000" cy="5900056"/>
          </a:xfrm>
          <a:solidFill>
            <a:schemeClr val="accent1">
              <a:lumMod val="20000"/>
              <a:lumOff val="80000"/>
            </a:schemeClr>
          </a:solidFill>
        </p:spPr>
        <p:txBody>
          <a:bodyPr>
            <a:normAutofit/>
          </a:bodyPr>
          <a:lstStyle/>
          <a:p>
            <a:pPr marL="0" indent="0">
              <a:buNone/>
            </a:pPr>
            <a:endParaRPr lang="sl-SI" b="1" dirty="0" smtClean="0"/>
          </a:p>
          <a:p>
            <a:pPr marL="0" indent="0">
              <a:buNone/>
            </a:pPr>
            <a:r>
              <a:rPr lang="sl-SI" b="1" dirty="0" smtClean="0"/>
              <a:t>NEZNANE BESEDE</a:t>
            </a:r>
          </a:p>
          <a:p>
            <a:pPr marL="0" indent="0">
              <a:buNone/>
            </a:pPr>
            <a:r>
              <a:rPr lang="sl-SI" b="1" dirty="0" smtClean="0"/>
              <a:t>Impresivno</a:t>
            </a:r>
            <a:r>
              <a:rPr lang="sl-SI" dirty="0" smtClean="0"/>
              <a:t> – kar vzbuja močan vtis</a:t>
            </a:r>
          </a:p>
          <a:p>
            <a:pPr marL="0" indent="0">
              <a:buNone/>
            </a:pPr>
            <a:r>
              <a:rPr lang="sl-SI" b="1" dirty="0" smtClean="0"/>
              <a:t>Invazija</a:t>
            </a:r>
            <a:r>
              <a:rPr lang="sl-SI" dirty="0" smtClean="0"/>
              <a:t> – vdor vojaških sil v drugo državo</a:t>
            </a:r>
          </a:p>
          <a:p>
            <a:pPr marL="0" indent="0">
              <a:buNone/>
            </a:pPr>
            <a:r>
              <a:rPr lang="sl-SI" b="1" dirty="0" smtClean="0"/>
              <a:t>Zloščiti</a:t>
            </a:r>
            <a:r>
              <a:rPr lang="sl-SI" dirty="0" smtClean="0"/>
              <a:t> – </a:t>
            </a:r>
            <a:r>
              <a:rPr lang="sl-SI" dirty="0"/>
              <a:t>dati površini lesk z mazanjem in drgnjenjem</a:t>
            </a:r>
            <a:endParaRPr lang="sl-SI" dirty="0" smtClean="0"/>
          </a:p>
          <a:p>
            <a:pPr marL="0" indent="0">
              <a:buNone/>
            </a:pPr>
            <a:r>
              <a:rPr lang="sl-SI" b="1" dirty="0" smtClean="0"/>
              <a:t>Civilizacija</a:t>
            </a:r>
            <a:r>
              <a:rPr lang="sl-SI" dirty="0" smtClean="0"/>
              <a:t> – </a:t>
            </a:r>
            <a:r>
              <a:rPr lang="sl-SI" dirty="0"/>
              <a:t>skupek dosežkov, vrednot človeške družbe, zlasti glede na znanstveni in tehnični napredek</a:t>
            </a:r>
            <a:endParaRPr lang="sl-SI" dirty="0" smtClean="0"/>
          </a:p>
          <a:p>
            <a:pPr marL="0" indent="0">
              <a:buNone/>
            </a:pPr>
            <a:r>
              <a:rPr lang="sl-SI" b="1" dirty="0" smtClean="0"/>
              <a:t>Lada</a:t>
            </a:r>
            <a:r>
              <a:rPr lang="sl-SI" dirty="0" smtClean="0"/>
              <a:t> – ruska znamka avtomobilov</a:t>
            </a:r>
          </a:p>
          <a:p>
            <a:pPr marL="0" indent="0">
              <a:buNone/>
            </a:pPr>
            <a:r>
              <a:rPr lang="sl-SI" b="1" dirty="0" smtClean="0"/>
              <a:t>Konjički</a:t>
            </a:r>
            <a:r>
              <a:rPr lang="sl-SI" dirty="0" smtClean="0"/>
              <a:t> – v tem primeru avtomobili</a:t>
            </a:r>
          </a:p>
          <a:p>
            <a:pPr marL="0" indent="0">
              <a:buNone/>
            </a:pPr>
            <a:r>
              <a:rPr lang="sl-SI" b="1" dirty="0" smtClean="0"/>
              <a:t>Multietnično</a:t>
            </a:r>
            <a:r>
              <a:rPr lang="sl-SI" dirty="0" smtClean="0"/>
              <a:t> – večnarodno </a:t>
            </a:r>
          </a:p>
          <a:p>
            <a:pPr marL="0" indent="0">
              <a:buNone/>
            </a:pPr>
            <a:r>
              <a:rPr lang="sl-SI" b="1" dirty="0" smtClean="0"/>
              <a:t>Mošeja</a:t>
            </a:r>
            <a:r>
              <a:rPr lang="sl-SI" dirty="0" smtClean="0"/>
              <a:t> – </a:t>
            </a:r>
            <a:r>
              <a:rPr lang="sl-SI" dirty="0"/>
              <a:t>pri muslimanih stavba, namenjena za verske </a:t>
            </a:r>
            <a:r>
              <a:rPr lang="sl-SI" dirty="0" smtClean="0"/>
              <a:t>obrede</a:t>
            </a:r>
          </a:p>
        </p:txBody>
      </p:sp>
      <p:pic>
        <p:nvPicPr>
          <p:cNvPr id="4" name="Picture 3"/>
          <p:cNvPicPr>
            <a:picLocks noChangeAspect="1"/>
          </p:cNvPicPr>
          <p:nvPr/>
        </p:nvPicPr>
        <p:blipFill>
          <a:blip r:embed="rId2"/>
          <a:stretch>
            <a:fillRect/>
          </a:stretch>
        </p:blipFill>
        <p:spPr>
          <a:xfrm>
            <a:off x="9506857" y="762000"/>
            <a:ext cx="2685143" cy="2013857"/>
          </a:xfrm>
          <a:prstGeom prst="rect">
            <a:avLst/>
          </a:prstGeom>
        </p:spPr>
      </p:pic>
    </p:spTree>
    <p:extLst>
      <p:ext uri="{BB962C8B-B14F-4D97-AF65-F5344CB8AC3E}">
        <p14:creationId xmlns:p14="http://schemas.microsoft.com/office/powerpoint/2010/main" val="373497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12192000" cy="6858000"/>
          </a:xfrm>
        </p:spPr>
        <p:txBody>
          <a:bodyPr>
            <a:normAutofit lnSpcReduction="10000"/>
          </a:bodyPr>
          <a:lstStyle/>
          <a:p>
            <a:pPr marL="0" indent="0" algn="ctr">
              <a:buNone/>
            </a:pPr>
            <a:r>
              <a:rPr lang="sl-SI" b="1" dirty="0"/>
              <a:t>OD SIBIRIJE DO MOSKVE</a:t>
            </a:r>
            <a:r>
              <a:rPr lang="sl-SI" dirty="0"/>
              <a:t/>
            </a:r>
            <a:br>
              <a:rPr lang="sl-SI" dirty="0"/>
            </a:br>
            <a:endParaRPr lang="sl-SI" dirty="0"/>
          </a:p>
          <a:p>
            <a:pPr marL="0" indent="0" algn="just">
              <a:buNone/>
            </a:pPr>
            <a:r>
              <a:rPr lang="sl-SI" dirty="0"/>
              <a:t>Če Rusija ne bi bila tako presneto impresivna že zaradi svoje nepredstavljive velikosti, bi vam najtopleje priporočal: nikar te države ne raziskujte z avtomobilom. Tako pa njene lepote in zgodovina prekašajo tudi nenehno tesnobo za volanom na cestah, ki ponekod to niso.</a:t>
            </a:r>
          </a:p>
          <a:p>
            <a:pPr marL="0" indent="0" algn="just">
              <a:buNone/>
            </a:pPr>
            <a:r>
              <a:rPr lang="sl-SI" dirty="0" smtClean="0"/>
              <a:t>Na </a:t>
            </a:r>
            <a:r>
              <a:rPr lang="sl-SI" dirty="0"/>
              <a:t>pot smo se podali od sibirskega </a:t>
            </a:r>
            <a:r>
              <a:rPr lang="sl-SI" dirty="0" err="1"/>
              <a:t>Tjumna</a:t>
            </a:r>
            <a:r>
              <a:rPr lang="sl-SI" dirty="0"/>
              <a:t> do ruske prestolnice. Dobrih 2500 kilometrov predstavlja zelo majhen delček največje države na svetu. Da, vsak poskus, da bi to veličino vsaj približno opisal z besedami, bi bil brezupen. Zgolj </a:t>
            </a:r>
            <a:r>
              <a:rPr lang="sl-SI" dirty="0" err="1"/>
              <a:t>tjumenska</a:t>
            </a:r>
            <a:r>
              <a:rPr lang="sl-SI" dirty="0"/>
              <a:t> regija je velika za več kakor 60 Slovenij</a:t>
            </a:r>
            <a:r>
              <a:rPr lang="sl-SI" dirty="0" smtClean="0"/>
              <a:t>.</a:t>
            </a:r>
          </a:p>
          <a:p>
            <a:pPr marL="0" indent="0" algn="just">
              <a:buNone/>
            </a:pPr>
            <a:r>
              <a:rPr lang="sl-SI" dirty="0"/>
              <a:t>Mesto, ki mu pravijo vrata v Sibirijo, je kmalu postalo središče trgovskih poti med Sibirijo, Kitajsko in osrednjo Rusijo ter razvilo industrijo. Gospodarski razmah je sledil z nemško invazijo, ko je Stalin odločil industrijo z evropskega dela preseliti čez Ural. Podobo današnjega mesta so narekovala odkritja nafte in zemeljskega plina v bližnji in zelo oddaljeni »okolici«, ki sega od meje s Kazahstanom pa vse do Arktičnega oceana. Naravnega bogastva v </a:t>
            </a:r>
            <a:r>
              <a:rPr lang="sl-SI" dirty="0" err="1"/>
              <a:t>Tjumnu</a:t>
            </a:r>
            <a:r>
              <a:rPr lang="sl-SI" dirty="0"/>
              <a:t> niso pretopili v drage fasade, čeprav je velik del </a:t>
            </a:r>
            <a:r>
              <a:rPr lang="sl-SI" dirty="0" err="1"/>
              <a:t>nabrežine</a:t>
            </a:r>
            <a:r>
              <a:rPr lang="sl-SI" dirty="0"/>
              <a:t> reke Ture ob mestu oblečen v zloščen marmor. </a:t>
            </a:r>
            <a:endParaRPr lang="sl-SI" dirty="0" smtClean="0"/>
          </a:p>
          <a:p>
            <a:pPr marL="0" indent="0">
              <a:buNone/>
            </a:pPr>
            <a:endParaRPr lang="sl-SI" dirty="0"/>
          </a:p>
        </p:txBody>
      </p:sp>
    </p:spTree>
    <p:extLst>
      <p:ext uri="{BB962C8B-B14F-4D97-AF65-F5344CB8AC3E}">
        <p14:creationId xmlns:p14="http://schemas.microsoft.com/office/powerpoint/2010/main" val="153322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just">
              <a:buNone/>
            </a:pPr>
            <a:r>
              <a:rPr lang="sl-SI" dirty="0"/>
              <a:t>Bolj kot v tem smo bogastvo lahko opazovali v mestnih križiščih ter pred bleščečimi bari in nočnimi klubi (ki so precej dražji od slovenskih), kjer so si mnogi dajali duška v večinoma črnih avtomobilih z zelo sumljivo zatemnjenimi stekli.</a:t>
            </a:r>
          </a:p>
          <a:p>
            <a:pPr marL="0" indent="0" algn="just">
              <a:buNone/>
            </a:pPr>
            <a:r>
              <a:rPr lang="sl-SI" dirty="0" smtClean="0"/>
              <a:t>Iz </a:t>
            </a:r>
            <a:r>
              <a:rPr lang="sl-SI" dirty="0" err="1"/>
              <a:t>Tjumna</a:t>
            </a:r>
            <a:r>
              <a:rPr lang="sl-SI" dirty="0"/>
              <a:t> azijsko-evropska meja ni prav daleč. Ker nismo bili prav pozorni, sploh nismo vedeli, kdaj smo zakorakali na Ural. Dimenzija gorovja, ki na dolžini 2500 kilometrov ne preseže 1900 metrov nadmorske višine, naredi prehod proti »civilizaciji« precej spodoben. Tu smo se ustavili </a:t>
            </a:r>
            <a:r>
              <a:rPr lang="sl-SI" dirty="0" err="1"/>
              <a:t>Kungurju</a:t>
            </a:r>
            <a:r>
              <a:rPr lang="sl-SI" dirty="0"/>
              <a:t>, saj nas je bilo kar nekaj takih, ki nas je zanimalo rusko podzemlje.</a:t>
            </a:r>
          </a:p>
          <a:p>
            <a:pPr marL="0" indent="0">
              <a:buNone/>
            </a:pPr>
            <a:endParaRPr lang="sl-SI" dirty="0"/>
          </a:p>
          <a:p>
            <a:pPr marL="0" indent="0" algn="just">
              <a:buNone/>
            </a:pPr>
            <a:r>
              <a:rPr lang="sl-SI" dirty="0" err="1"/>
              <a:t>Kungurska</a:t>
            </a:r>
            <a:r>
              <a:rPr lang="sl-SI" dirty="0"/>
              <a:t> kraška ledena jama je namreč svetovno znana. Na leto jo menda obišče 100.000 obiskovalcev. Od </a:t>
            </a:r>
            <a:r>
              <a:rPr lang="sl-SI" dirty="0" err="1"/>
              <a:t>Kungurja</a:t>
            </a:r>
            <a:r>
              <a:rPr lang="sl-SI" dirty="0"/>
              <a:t> do Ufe smo </a:t>
            </a:r>
            <a:r>
              <a:rPr lang="sl-SI" dirty="0" smtClean="0"/>
              <a:t>prevozili </a:t>
            </a:r>
            <a:r>
              <a:rPr lang="sl-SI" dirty="0"/>
              <a:t>slabih 400 kilometrov. Ker smo zavili z glavne prometne žile proti Moskvi, se je svet zelo spremenil. Promet smo zdaj komajda zaznali. Po prostranstvih </a:t>
            </a:r>
            <a:r>
              <a:rPr lang="sl-SI" dirty="0" err="1"/>
              <a:t>Baškirije</a:t>
            </a:r>
            <a:r>
              <a:rPr lang="sl-SI" dirty="0"/>
              <a:t> smo verjetno za volanom uživali kot še nikoli.</a:t>
            </a:r>
          </a:p>
          <a:p>
            <a:pPr marL="0" indent="0">
              <a:buNone/>
            </a:pPr>
            <a:endParaRPr lang="sl-SI" dirty="0"/>
          </a:p>
        </p:txBody>
      </p:sp>
      <p:pic>
        <p:nvPicPr>
          <p:cNvPr id="4" name="Picture 3" descr="V Rusiji ne boste prišli prav nikamor, če pošteno ne pritisnete na plin in se prepustite ruskim pravilom ig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413910"/>
            <a:ext cx="2455156" cy="1324347"/>
          </a:xfrm>
          <a:prstGeom prst="rect">
            <a:avLst/>
          </a:prstGeom>
          <a:noFill/>
          <a:ln>
            <a:noFill/>
          </a:ln>
        </p:spPr>
      </p:pic>
      <p:pic>
        <p:nvPicPr>
          <p:cNvPr id="5" name="Picture 4"/>
          <p:cNvPicPr>
            <a:picLocks noChangeAspect="1"/>
          </p:cNvPicPr>
          <p:nvPr/>
        </p:nvPicPr>
        <p:blipFill>
          <a:blip r:embed="rId3"/>
          <a:stretch>
            <a:fillRect/>
          </a:stretch>
        </p:blipFill>
        <p:spPr>
          <a:xfrm>
            <a:off x="6011635" y="6237515"/>
            <a:ext cx="5491457" cy="384402"/>
          </a:xfrm>
          <a:prstGeom prst="rect">
            <a:avLst/>
          </a:prstGeom>
        </p:spPr>
      </p:pic>
    </p:spTree>
    <p:extLst>
      <p:ext uri="{BB962C8B-B14F-4D97-AF65-F5344CB8AC3E}">
        <p14:creationId xmlns:p14="http://schemas.microsoft.com/office/powerpoint/2010/main" val="126955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lgn="just">
              <a:buNone/>
            </a:pPr>
            <a:r>
              <a:rPr lang="sl-SI" dirty="0"/>
              <a:t>Če bi si drznil nekako posplošiti pogled skozi okno, bi dejal, da je </a:t>
            </a:r>
            <a:r>
              <a:rPr lang="sl-SI" dirty="0" err="1"/>
              <a:t>Baškirija</a:t>
            </a:r>
            <a:r>
              <a:rPr lang="sl-SI" dirty="0"/>
              <a:t> tipično rusko podeželje. Vasice so nam zdele podobne kot jajce jajcu. Opazovali smo majhne temne hiše nizke gradnje, narejene iz lesa, le okna so se bleščala v živi barvi. Zaradi njihove podobe se nam je zdelo, da v njih že dolgo nihče ne prebiva. Toda televizijski satelitski krožnik na (valoviti) strehi in marsikje »športno« predelana </a:t>
            </a:r>
            <a:r>
              <a:rPr lang="sl-SI" dirty="0" err="1"/>
              <a:t>lada</a:t>
            </a:r>
            <a:r>
              <a:rPr lang="sl-SI" dirty="0"/>
              <a:t> pred hišo sta dala vedeti, da čas teh ruskih vasic nima namena dohajati časa, ki smo ga vajeni drugje.</a:t>
            </a:r>
          </a:p>
          <a:p>
            <a:pPr marL="0" indent="0">
              <a:buNone/>
            </a:pPr>
            <a:endParaRPr lang="sl-SI" dirty="0"/>
          </a:p>
          <a:p>
            <a:pPr marL="0" indent="0" algn="just">
              <a:buNone/>
            </a:pPr>
            <a:r>
              <a:rPr lang="sl-SI" dirty="0" err="1"/>
              <a:t>Baškirska</a:t>
            </a:r>
            <a:r>
              <a:rPr lang="sl-SI" dirty="0"/>
              <a:t> prestolnica Ufa je seveda nasprotje podeželja in tipična predstavnica sodobne Rusije, ki hkrati ne zna skriti sledi bližnje preteklosti. Zastrašujoči veliki stanovanjski bloki, ki si utirajo pot tja visoko pod (in nad) oblake, so nas spominjali na gromozanske ptičje kletke.</a:t>
            </a:r>
          </a:p>
          <a:p>
            <a:pPr marL="0" indent="0">
              <a:buNone/>
            </a:pPr>
            <a:endParaRPr lang="sl-SI" dirty="0"/>
          </a:p>
          <a:p>
            <a:pPr marL="0" indent="0" algn="just">
              <a:buNone/>
            </a:pPr>
            <a:r>
              <a:rPr lang="sl-SI" dirty="0"/>
              <a:t>Vožnja skozi </a:t>
            </a:r>
            <a:r>
              <a:rPr lang="sl-SI" dirty="0" err="1"/>
              <a:t>Tatarstan</a:t>
            </a:r>
            <a:r>
              <a:rPr lang="sl-SI" dirty="0"/>
              <a:t> naslednje jutro je bila pravi oddih od Ufe. Konjički so znova zarezgetali. In se čudili naravi, ki je postajala iz kilometra v kilometer vse bolj nenaravna. Opazovali smo velikanska polja naftnih črpalk, ki so lenobno, a brez predaha iz zemlje srkale rusko državno srebrnino. Mimogrede, zbirajo jo le posvečeni posamezniki, drugi pa od tega nimajo kaj prida. Za spremembo pa se je </a:t>
            </a:r>
            <a:r>
              <a:rPr lang="sl-SI" dirty="0" err="1"/>
              <a:t>impresivnost</a:t>
            </a:r>
            <a:r>
              <a:rPr lang="sl-SI" dirty="0"/>
              <a:t> tatarskega podeželja tokrat vendarle prenesla tudi v prestolnico Kazan.</a:t>
            </a:r>
            <a:endParaRPr lang="sl-SI" dirty="0"/>
          </a:p>
        </p:txBody>
      </p:sp>
    </p:spTree>
    <p:extLst>
      <p:ext uri="{BB962C8B-B14F-4D97-AF65-F5344CB8AC3E}">
        <p14:creationId xmlns:p14="http://schemas.microsoft.com/office/powerpoint/2010/main" val="311211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just">
              <a:buNone/>
            </a:pPr>
            <a:r>
              <a:rPr lang="sl-SI" dirty="0"/>
              <a:t>Brez kančka dvoma gre za eno najlepših mest na svetu. Svojo pestro zgodovino so ob sotočju Volge in </a:t>
            </a:r>
            <a:r>
              <a:rPr lang="sl-SI" dirty="0" err="1"/>
              <a:t>Kazanke</a:t>
            </a:r>
            <a:r>
              <a:rPr lang="sl-SI" dirty="0"/>
              <a:t> nadgradili z multietničnim in muslimansko-krščanskim sožitjem. Od leta 2000 je tudi na Unescovem seznamu svetovne dediščine zaradi trdnjave, ki med drugim obdaja velikansko mošejo. Mesto smo zapustili otožni, saj smo vedeli, da bo Kazan težko preseči</a:t>
            </a:r>
            <a:r>
              <a:rPr lang="sl-SI" dirty="0" smtClean="0"/>
              <a:t>.</a:t>
            </a:r>
          </a:p>
          <a:p>
            <a:pPr marL="0" indent="0" algn="just">
              <a:buNone/>
            </a:pPr>
            <a:r>
              <a:rPr lang="sl-SI" dirty="0"/>
              <a:t>Na poti proti Nižnem Novgorodu pa je bil čas za občudovanje še enega izmed ruskih simbolov – reke Volge. Prav prisiliti se je bilo treba v prepričanje, da gre za vožnjo ob reki in ne morski obali, tako ogromna je.</a:t>
            </a:r>
          </a:p>
          <a:p>
            <a:pPr marL="0" indent="0" algn="just">
              <a:buNone/>
            </a:pPr>
            <a:r>
              <a:rPr lang="sl-SI" dirty="0"/>
              <a:t>Obisk Moskve pred odhodom je bil prekratek za resnejši vtis o eni izmed prestolnic sveta. Pomenljiv je bil vzdih enega od novinarskih kolegov: »Moskva si tako ali tako zasluži svoje poglavje</a:t>
            </a:r>
            <a:r>
              <a:rPr lang="sl-SI" dirty="0" smtClean="0"/>
              <a:t>.«</a:t>
            </a:r>
          </a:p>
          <a:p>
            <a:pPr marL="0" indent="0" algn="r">
              <a:buNone/>
            </a:pPr>
            <a:r>
              <a:rPr lang="sl-SI" sz="1600" dirty="0" smtClean="0"/>
              <a:t>Blaž </a:t>
            </a:r>
            <a:r>
              <a:rPr lang="sl-SI" sz="1600" dirty="0"/>
              <a:t>Močnik</a:t>
            </a:r>
            <a:br>
              <a:rPr lang="sl-SI" sz="1600" dirty="0"/>
            </a:br>
            <a:r>
              <a:rPr lang="sl-SI" sz="1600" dirty="0"/>
              <a:t>Prirejeno po </a:t>
            </a:r>
            <a:r>
              <a:rPr lang="sl-SI" sz="1600" i="1" dirty="0"/>
              <a:t>Delu</a:t>
            </a:r>
            <a:r>
              <a:rPr lang="sl-SI" sz="1600" dirty="0"/>
              <a:t>, 12. 11. 2013</a:t>
            </a:r>
          </a:p>
          <a:p>
            <a:pPr marL="0" indent="0" algn="just">
              <a:buNone/>
            </a:pPr>
            <a:endParaRPr lang="sl-SI" dirty="0"/>
          </a:p>
        </p:txBody>
      </p:sp>
      <p:pic>
        <p:nvPicPr>
          <p:cNvPr id="4" name="Picture 3" descr="Kaza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4042" y="4155541"/>
            <a:ext cx="3447784" cy="2173378"/>
          </a:xfrm>
          <a:prstGeom prst="rect">
            <a:avLst/>
          </a:prstGeom>
          <a:noFill/>
          <a:ln>
            <a:noFill/>
          </a:ln>
        </p:spPr>
      </p:pic>
      <p:pic>
        <p:nvPicPr>
          <p:cNvPr id="5" name="Picture 4"/>
          <p:cNvPicPr>
            <a:picLocks noChangeAspect="1"/>
          </p:cNvPicPr>
          <p:nvPr/>
        </p:nvPicPr>
        <p:blipFill>
          <a:blip r:embed="rId3"/>
          <a:stretch>
            <a:fillRect/>
          </a:stretch>
        </p:blipFill>
        <p:spPr>
          <a:xfrm>
            <a:off x="5208133" y="6507734"/>
            <a:ext cx="447675" cy="171450"/>
          </a:xfrm>
          <a:prstGeom prst="rect">
            <a:avLst/>
          </a:prstGeom>
        </p:spPr>
      </p:pic>
    </p:spTree>
    <p:extLst>
      <p:ext uri="{BB962C8B-B14F-4D97-AF65-F5344CB8AC3E}">
        <p14:creationId xmlns:p14="http://schemas.microsoft.com/office/powerpoint/2010/main" val="62271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5951</TotalTime>
  <Words>966</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Ustno odgovori na vprašanja </vt:lpstr>
      <vt:lpstr>PowerPoint Presentation</vt:lpstr>
      <vt:lpstr>Na glas preberi besedilo na naslednjih drsnicah</vt:lpstr>
      <vt:lpstr>PowerPoint Presentation</vt:lpstr>
      <vt:lpstr>PowerPoint Presentation</vt:lpstr>
      <vt:lpstr>PowerPoint Presentation</vt:lpstr>
      <vt:lpstr>PowerPoint Presentation</vt:lpstr>
      <vt:lpstr>Zanimivost</vt:lpstr>
      <vt:lpstr>PowerPoint Presentation</vt:lpstr>
      <vt:lpstr>Značilnosti potopisa (prepiši v zvezek)</vt:lpstr>
      <vt:lpstr>Ponovitev ob miselnem vzorcu (lahko si ga prepišeš v zvezek) </vt:lpstr>
      <vt:lpstr>Razlike med potopisom in opisom poti</vt:lpstr>
      <vt:lpstr>Znani slovenski potopisci</vt:lpstr>
      <vt:lpstr>Bralni namigi </vt:lpstr>
      <vt:lpstr>Viri in literatura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Jernej</dc:creator>
  <cp:lastModifiedBy>Jernej</cp:lastModifiedBy>
  <cp:revision>55</cp:revision>
  <dcterms:created xsi:type="dcterms:W3CDTF">2021-01-11T20:52:31Z</dcterms:created>
  <dcterms:modified xsi:type="dcterms:W3CDTF">2021-01-17T15:16:20Z</dcterms:modified>
</cp:coreProperties>
</file>