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554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17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49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54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3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264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04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02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524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9000">
              <a:srgbClr val="F8B049"/>
            </a:gs>
            <a:gs pos="21001">
              <a:srgbClr val="F8B049"/>
            </a:gs>
            <a:gs pos="63000">
              <a:srgbClr val="FEE7F2"/>
            </a:gs>
            <a:gs pos="83000">
              <a:srgbClr val="F952A0"/>
            </a:gs>
            <a:gs pos="88000">
              <a:srgbClr val="C50849"/>
            </a:gs>
            <a:gs pos="83000">
              <a:srgbClr val="B43E85"/>
            </a:gs>
            <a:gs pos="87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D309-8247-489D-8CAD-DB78A005CC8B}" type="datetimeFigureOut">
              <a:rPr lang="sl-SI" smtClean="0"/>
              <a:t>6. 12. 2020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812A8-6F82-42E6-BA81-36F073AFF0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0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>
            <a:normAutofit/>
          </a:bodyPr>
          <a:lstStyle/>
          <a:p>
            <a:r>
              <a:rPr lang="sl-SI" sz="4800" b="1" dirty="0">
                <a:solidFill>
                  <a:srgbClr val="FF0000"/>
                </a:solidFill>
              </a:rPr>
              <a:t>NEURADNO PISMO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64088" y="5941431"/>
            <a:ext cx="4608512" cy="936104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Učiteljica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851920" y="45811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december 2020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424" y="6488668"/>
            <a:ext cx="435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1"/>
                </a:solidFill>
              </a:rPr>
              <a:t>Vse slike v PPT so prosto dosegljive na spletu. </a:t>
            </a:r>
          </a:p>
        </p:txBody>
      </p:sp>
    </p:spTree>
    <p:extLst>
      <p:ext uri="{BB962C8B-B14F-4D97-AF65-F5344CB8AC3E}">
        <p14:creationId xmlns:p14="http://schemas.microsoft.com/office/powerpoint/2010/main" val="63314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dirty="0">
                <a:solidFill>
                  <a:srgbClr val="FFFF00"/>
                </a:solidFill>
              </a:rPr>
              <a:t>NALOGA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90465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sl-SI" sz="2100" dirty="0"/>
              <a:t>Prepišite spodnje trditve v zvezek. Če je trditev </a:t>
            </a:r>
            <a:r>
              <a:rPr lang="sl-SI" sz="2100" dirty="0">
                <a:solidFill>
                  <a:srgbClr val="FF0000"/>
                </a:solidFill>
              </a:rPr>
              <a:t>pravilna, obkrožite DA</a:t>
            </a:r>
            <a:r>
              <a:rPr lang="sl-SI" sz="2100" dirty="0"/>
              <a:t>, </a:t>
            </a:r>
            <a:r>
              <a:rPr lang="sl-SI" sz="2100" dirty="0">
                <a:solidFill>
                  <a:srgbClr val="FF0000"/>
                </a:solidFill>
              </a:rPr>
              <a:t>če ni pravilna, obkrožite NE in popravite trditev</a:t>
            </a:r>
            <a:r>
              <a:rPr lang="sl-SI" sz="2100" dirty="0"/>
              <a:t>. Pravilno trditev zapišite pod napačno.</a:t>
            </a:r>
          </a:p>
          <a:p>
            <a:pPr marL="0" indent="0">
              <a:buNone/>
            </a:pPr>
            <a:endParaRPr lang="sl-SI" sz="2100" dirty="0"/>
          </a:p>
          <a:p>
            <a:pPr marL="457200" indent="-457200">
              <a:buAutoNum type="alphaLcParenR"/>
            </a:pPr>
            <a:r>
              <a:rPr lang="sl-SI" sz="2100" dirty="0"/>
              <a:t>V pismu napišem kraj in datum pisanja levo zgoraj.                    DA   NE</a:t>
            </a:r>
          </a:p>
          <a:p>
            <a:pPr marL="457200" indent="-457200">
              <a:buAutoNum type="alphaLcParenR"/>
            </a:pPr>
            <a:r>
              <a:rPr lang="sl-SI" sz="2100" dirty="0"/>
              <a:t>Za nagovorom lahko napišemo klicaj.                                            DA   NE</a:t>
            </a:r>
          </a:p>
          <a:p>
            <a:pPr marL="457200" indent="-457200">
              <a:buAutoNum type="alphaLcParenR"/>
            </a:pPr>
            <a:r>
              <a:rPr lang="sl-SI" sz="2100" dirty="0"/>
              <a:t>Če za nagovorom napišemo vejico, začnemo naslednji </a:t>
            </a:r>
          </a:p>
          <a:p>
            <a:pPr marL="0" indent="0">
              <a:buNone/>
            </a:pPr>
            <a:r>
              <a:rPr lang="sl-SI" sz="2100" dirty="0"/>
              <a:t>       del pisma z veliko začetnico.                                                             DA  NE</a:t>
            </a:r>
          </a:p>
          <a:p>
            <a:pPr marL="0" indent="0">
              <a:buNone/>
            </a:pPr>
            <a:r>
              <a:rPr lang="sl-SI" sz="2100" dirty="0"/>
              <a:t>d)    Podpis pošiljatelja napišemo levo spodaj.                                     DA   NE</a:t>
            </a:r>
          </a:p>
          <a:p>
            <a:pPr marL="457200" indent="-457200">
              <a:buAutoNum type="alphaLcParenR" startAt="5"/>
            </a:pPr>
            <a:r>
              <a:rPr lang="sl-SI" sz="2100" dirty="0"/>
              <a:t>Zgornji, levi in desni rob pisma morajo meriti 2 cm.                   DA   NE</a:t>
            </a:r>
          </a:p>
          <a:p>
            <a:pPr marL="457200" indent="-457200">
              <a:buAutoNum type="alphaLcParenR" startAt="5"/>
            </a:pPr>
            <a:r>
              <a:rPr lang="sl-SI" sz="2100" dirty="0"/>
              <a:t>Podatki o prejemniku morajo biti napisani v levem</a:t>
            </a:r>
          </a:p>
          <a:p>
            <a:pPr marL="0" indent="0">
              <a:buNone/>
            </a:pPr>
            <a:r>
              <a:rPr lang="sl-SI" sz="2100" dirty="0"/>
              <a:t>       zgornjem kotu ovojnice.                                                                    DA   NE</a:t>
            </a:r>
          </a:p>
          <a:p>
            <a:pPr marL="0" indent="0">
              <a:buNone/>
            </a:pPr>
            <a:r>
              <a:rPr lang="sl-SI" sz="2100" dirty="0"/>
              <a:t>g)    Podatki o pošiljatelju  morajo biti napisani v desnem </a:t>
            </a:r>
          </a:p>
          <a:p>
            <a:pPr marL="0" indent="0">
              <a:buNone/>
            </a:pPr>
            <a:r>
              <a:rPr lang="sl-SI" sz="2100" dirty="0"/>
              <a:t>       spodnjem kotu ovojnice.                                                                   DA   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21" y="6127790"/>
            <a:ext cx="757337" cy="75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5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KAJ JE NEURADNO PISMO?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/>
          <a:lstStyle/>
          <a:p>
            <a:r>
              <a:rPr lang="sl-SI" dirty="0"/>
              <a:t>Je pismo, ki ga lahko napišemo </a:t>
            </a:r>
            <a:r>
              <a:rPr lang="sl-SI" b="1" u="sng" dirty="0"/>
              <a:t>prijateljem, sorodnikom, sošolcem in znancem</a:t>
            </a:r>
            <a:r>
              <a:rPr lang="sl-SI" b="1" dirty="0"/>
              <a:t>.</a:t>
            </a:r>
          </a:p>
          <a:p>
            <a:endParaRPr lang="sl-SI" dirty="0"/>
          </a:p>
          <a:p>
            <a:r>
              <a:rPr lang="sl-SI" dirty="0"/>
              <a:t>Osebo v neuradnem pismu običajno </a:t>
            </a:r>
            <a:r>
              <a:rPr lang="sl-SI" b="1" u="sng" dirty="0"/>
              <a:t>tikamo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    „Kako si kaj?“                  „Kako ste kaj?“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Podpišemo se samo z </a:t>
            </a:r>
            <a:r>
              <a:rPr lang="sl-SI" b="1" u="sng" dirty="0"/>
              <a:t>imenom</a:t>
            </a:r>
            <a:r>
              <a:rPr lang="sl-SI" dirty="0"/>
              <a:t>. </a:t>
            </a:r>
          </a:p>
        </p:txBody>
      </p:sp>
      <p:pic>
        <p:nvPicPr>
          <p:cNvPr id="2050" name="Picture 2" descr="https://o.remove.bg/downloads/7d8461ac-4914-4647-a536-0261a7763902/kljukica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53" y="3597811"/>
            <a:ext cx="653277" cy="6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dd5ca417-da2a-4150-9cb5-9411282fb7f4/kri%C5%BEec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4"/>
          <a:stretch/>
        </p:blipFill>
        <p:spPr bwMode="auto">
          <a:xfrm>
            <a:off x="7359529" y="3630073"/>
            <a:ext cx="515597" cy="4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velope gr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74" y="4591291"/>
            <a:ext cx="2206774" cy="22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5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SESTAVNI DELI NEURADNEGA PISMA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4577" r="1384" b="2309"/>
          <a:stretch/>
        </p:blipFill>
        <p:spPr bwMode="auto">
          <a:xfrm>
            <a:off x="0" y="1618425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13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PISANJE PISMA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Pri pisanju pisma moramo biti pozorni na:</a:t>
            </a:r>
          </a:p>
          <a:p>
            <a:pPr>
              <a:buFontTx/>
              <a:buChar char="-"/>
            </a:pPr>
            <a:r>
              <a:rPr lang="sl-SI" u="sng" dirty="0"/>
              <a:t>obliko</a:t>
            </a:r>
            <a:r>
              <a:rPr lang="sl-SI" dirty="0"/>
              <a:t> besedila,</a:t>
            </a:r>
          </a:p>
          <a:p>
            <a:pPr>
              <a:buFontTx/>
              <a:buChar char="-"/>
            </a:pPr>
            <a:r>
              <a:rPr lang="sl-SI" u="sng" dirty="0"/>
              <a:t>čitljivost</a:t>
            </a:r>
            <a:r>
              <a:rPr lang="sl-SI" dirty="0"/>
              <a:t> zapisa,</a:t>
            </a:r>
          </a:p>
          <a:p>
            <a:pPr>
              <a:buFontTx/>
              <a:buChar char="-"/>
            </a:pPr>
            <a:r>
              <a:rPr lang="sl-SI" u="sng" dirty="0"/>
              <a:t>jezikovno pravilnost </a:t>
            </a:r>
            <a:r>
              <a:rPr lang="sl-SI" dirty="0"/>
              <a:t>zapisanih besed.</a:t>
            </a:r>
          </a:p>
          <a:p>
            <a:endParaRPr lang="sl-SI" dirty="0"/>
          </a:p>
        </p:txBody>
      </p:sp>
      <p:pic>
        <p:nvPicPr>
          <p:cNvPr id="9218" name="Picture 2" descr="Za pisanje pisem - Poštar Pavli | Pošta Sloven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3034308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ow letter writing can help children through tough times - Australia 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61780"/>
            <a:ext cx="2592288" cy="14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9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FFFF00"/>
                </a:solidFill>
              </a:rPr>
              <a:t>POŠILJANJE PISMA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4461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Pismo lahko pošljemo po </a:t>
            </a:r>
            <a:r>
              <a:rPr lang="sl-SI" u="sng" dirty="0">
                <a:solidFill>
                  <a:srgbClr val="66FF33"/>
                </a:solidFill>
              </a:rPr>
              <a:t>navadni</a:t>
            </a:r>
            <a:r>
              <a:rPr lang="sl-SI" dirty="0">
                <a:solidFill>
                  <a:srgbClr val="66FF33"/>
                </a:solidFill>
              </a:rPr>
              <a:t> </a:t>
            </a:r>
            <a:r>
              <a:rPr lang="sl-SI" dirty="0"/>
              <a:t>ali </a:t>
            </a:r>
            <a:r>
              <a:rPr lang="sl-SI" u="sng" dirty="0"/>
              <a:t>elektronski pošti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 descr="C:\Users\Aneja\Desktop\O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1979712" y="1747956"/>
            <a:ext cx="5967409" cy="31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38378" y="5085184"/>
            <a:ext cx="859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66FF33"/>
                </a:solidFill>
              </a:rPr>
              <a:t>PRIPOROČENA POŠILJKA </a:t>
            </a:r>
            <a:r>
              <a:rPr lang="sl-SI" sz="2400" dirty="0"/>
              <a:t>= pošiljka, za katero pošta izda potrdilo o prejemu , prejemnik potrdi prejem s podpisom.</a:t>
            </a:r>
          </a:p>
        </p:txBody>
      </p:sp>
    </p:spTree>
    <p:extLst>
      <p:ext uri="{BB962C8B-B14F-4D97-AF65-F5344CB8AC3E}">
        <p14:creationId xmlns:p14="http://schemas.microsoft.com/office/powerpoint/2010/main" val="259200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>
                <a:solidFill>
                  <a:srgbClr val="66FF33"/>
                </a:solidFill>
              </a:rPr>
              <a:t>Elektronska pošta</a:t>
            </a:r>
          </a:p>
        </p:txBody>
      </p:sp>
      <p:pic>
        <p:nvPicPr>
          <p:cNvPr id="5122" name="Picture 2" descr="C:\Users\Aneja\Desktop\elek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2176" r="15047" b="23676"/>
          <a:stretch/>
        </p:blipFill>
        <p:spPr bwMode="auto">
          <a:xfrm>
            <a:off x="0" y="1700808"/>
            <a:ext cx="916795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7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000" b="1" i="0" dirty="0">
                <a:solidFill>
                  <a:srgbClr val="66FF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ZAPIS V ZVEZEK</a:t>
            </a:r>
            <a:br>
              <a:rPr lang="sl-SI" sz="2000" b="1" i="0" dirty="0">
                <a:solidFill>
                  <a:srgbClr val="66FF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b="1" i="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NASLOV: </a:t>
            </a:r>
            <a:r>
              <a:rPr lang="sl-SI" sz="28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NEURADNO PISMO 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/>
              <a:t>Neuradno pismo je pismo, ki ga lahko napišemo prijateljem, sorodnikom, znancem, sošolcem. V njem osebe </a:t>
            </a:r>
            <a:r>
              <a:rPr lang="sl-SI" u="sng" dirty="0">
                <a:solidFill>
                  <a:srgbClr val="FF0000"/>
                </a:solidFill>
              </a:rPr>
              <a:t>tikamo</a:t>
            </a:r>
            <a:r>
              <a:rPr lang="sl-SI" dirty="0"/>
              <a:t>. Na koncu se </a:t>
            </a:r>
            <a:r>
              <a:rPr lang="sl-SI" u="sng" dirty="0">
                <a:solidFill>
                  <a:srgbClr val="FF0000"/>
                </a:solidFill>
              </a:rPr>
              <a:t>podpišemo</a:t>
            </a:r>
            <a:r>
              <a:rPr lang="sl-SI" dirty="0"/>
              <a:t> samo </a:t>
            </a:r>
            <a:r>
              <a:rPr lang="sl-SI" u="sng" dirty="0">
                <a:solidFill>
                  <a:srgbClr val="FF0000"/>
                </a:solidFill>
              </a:rPr>
              <a:t>z imenom</a:t>
            </a:r>
            <a:r>
              <a:rPr lang="sl-SI" dirty="0"/>
              <a:t>, saj nas naslovnik pozna.</a:t>
            </a:r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sl-SI" dirty="0"/>
              <a:t>Pismo lahko </a:t>
            </a:r>
            <a:r>
              <a:rPr lang="sl-SI" u="sng" dirty="0">
                <a:solidFill>
                  <a:srgbClr val="FF0000"/>
                </a:solidFill>
              </a:rPr>
              <a:t>pošljemo po navadni</a:t>
            </a:r>
            <a:r>
              <a:rPr lang="sl-SI" dirty="0"/>
              <a:t> ali po </a:t>
            </a:r>
            <a:r>
              <a:rPr lang="sl-SI" u="sng" dirty="0">
                <a:solidFill>
                  <a:srgbClr val="FF0000"/>
                </a:solidFill>
              </a:rPr>
              <a:t>elektronski pošti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27" y="5157192"/>
            <a:ext cx="1514673" cy="15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38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260648"/>
            <a:ext cx="8445624" cy="6081539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Deli neuradnega pisma: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157192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Aneja\Desktop\D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 r="45063" b="38755"/>
          <a:stretch/>
        </p:blipFill>
        <p:spPr bwMode="auto">
          <a:xfrm>
            <a:off x="395536" y="1052736"/>
            <a:ext cx="6984776" cy="48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4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l"/>
            <a:r>
              <a:rPr lang="sl-SI" dirty="0">
                <a:solidFill>
                  <a:srgbClr val="FF0000"/>
                </a:solidFill>
              </a:rPr>
              <a:t>Pisemska ovojnica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4209" r="2305" b="4724"/>
          <a:stretch/>
        </p:blipFill>
        <p:spPr bwMode="auto">
          <a:xfrm>
            <a:off x="539552" y="908720"/>
            <a:ext cx="6984776" cy="340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39552" y="436510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Na kuverto napišemo: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ime in priimek prejemnika/pošiljatelja,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naslov (ulica in hišna številka),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poštna številka in pošta.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27" y="5157192"/>
            <a:ext cx="1514673" cy="15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1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322</Words>
  <Application>Microsoft Office PowerPoint</Application>
  <PresentationFormat>Diaprojekcija na zaslonu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NEURADNO PISMO</vt:lpstr>
      <vt:lpstr>KAJ JE NEURADNO PISMO?</vt:lpstr>
      <vt:lpstr>SESTAVNI DELI NEURADNEGA PISMA</vt:lpstr>
      <vt:lpstr>PISANJE PISMA</vt:lpstr>
      <vt:lpstr>POŠILJANJE PISMA</vt:lpstr>
      <vt:lpstr>Elektronska pošta</vt:lpstr>
      <vt:lpstr>ZAPIS V ZVEZEK  NASLOV: NEURADNO PISMO </vt:lpstr>
      <vt:lpstr>PowerPointova predstavitev</vt:lpstr>
      <vt:lpstr>Pisemska ovojnica</vt:lpstr>
      <vt:lpstr>NALOGA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Aneja</dc:creator>
  <cp:lastModifiedBy>Marjanca Tanšek</cp:lastModifiedBy>
  <cp:revision>30</cp:revision>
  <dcterms:created xsi:type="dcterms:W3CDTF">2020-11-27T11:55:48Z</dcterms:created>
  <dcterms:modified xsi:type="dcterms:W3CDTF">2020-12-06T17:25:28Z</dcterms:modified>
</cp:coreProperties>
</file>