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348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35" r:id="rId30"/>
    <p:sldId id="336" r:id="rId31"/>
    <p:sldId id="349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5" r:id="rId40"/>
    <p:sldId id="326" r:id="rId41"/>
    <p:sldId id="350" r:id="rId42"/>
    <p:sldId id="308" r:id="rId43"/>
    <p:sldId id="309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51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52" r:id="rId62"/>
    <p:sldId id="288" r:id="rId63"/>
    <p:sldId id="289" r:id="rId64"/>
    <p:sldId id="290" r:id="rId65"/>
    <p:sldId id="291" r:id="rId66"/>
    <p:sldId id="292" r:id="rId67"/>
    <p:sldId id="293" r:id="rId68"/>
    <p:sldId id="294" r:id="rId69"/>
    <p:sldId id="295" r:id="rId70"/>
    <p:sldId id="296" r:id="rId71"/>
    <p:sldId id="353" r:id="rId72"/>
    <p:sldId id="278" r:id="rId73"/>
    <p:sldId id="279" r:id="rId74"/>
    <p:sldId id="280" r:id="rId75"/>
    <p:sldId id="281" r:id="rId76"/>
    <p:sldId id="282" r:id="rId77"/>
    <p:sldId id="283" r:id="rId78"/>
    <p:sldId id="284" r:id="rId79"/>
    <p:sldId id="285" r:id="rId80"/>
    <p:sldId id="286" r:id="rId81"/>
    <p:sldId id="355" r:id="rId82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>
              <a:defRPr/>
            </a:pPr>
            <a:fld id="{F87E8459-20D0-482A-9DB6-F0999C853547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5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FD93B-675C-4F0C-99CA-9E646B6CFE14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179236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FD93B-675C-4F0C-99CA-9E646B6CFE14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096347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FD93B-675C-4F0C-99CA-9E646B6CFE14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1538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FD93B-675C-4F0C-99CA-9E646B6CFE14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037575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FD93B-675C-4F0C-99CA-9E646B6CFE14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181573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FD93B-675C-4F0C-99CA-9E646B6CFE14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37907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C1A5F-C688-4CF0-9D61-D95F2F37AE1E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78061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D0DA75-A5F4-4CF9-B6CE-0FB16182B98D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73015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>
              <a:defRPr/>
            </a:pPr>
            <a:fld id="{276AD0D0-8318-4784-8E03-B39977B48160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49913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0CC1CB-0010-409A-A697-EEB95EBB829D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621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04045-FE58-49C1-BBAE-DA02057EE3F5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440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DBA82-4C46-4390-B5C9-91A7DFB773D8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17096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EB0DC-2D00-4524-8C9B-D51014FC1989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51940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7616C8-0A6B-4714-B63B-899F0447DAFE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04312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C56660-590C-40A4-8A9C-2EAD03D5691C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866228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D331A-2947-4950-9DE4-80B077DBA775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7349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BFD93B-675C-4F0C-99CA-9E646B6CFE14}" type="slidenum">
              <a:rPr lang="sl-SI" altLang="sl-SI" smtClean="0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5076032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  <p:sldLayoutId id="214748387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332656"/>
            <a:ext cx="7772400" cy="2676277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l-SI" altLang="sl-SI" sz="7000" b="0" dirty="0">
                <a:latin typeface="Calibri" panose="020F0502020204030204" pitchFamily="34" charset="0"/>
              </a:rPr>
              <a:t>RAČUNAMO </a:t>
            </a:r>
            <a:br>
              <a:rPr lang="sl-SI" altLang="sl-SI" sz="7000" b="0" dirty="0">
                <a:latin typeface="Calibri" panose="020F0502020204030204" pitchFamily="34" charset="0"/>
              </a:rPr>
            </a:br>
            <a:r>
              <a:rPr lang="sl-SI" altLang="sl-SI" sz="7000" b="0" dirty="0" smtClean="0">
                <a:latin typeface="Calibri" panose="020F0502020204030204" pitchFamily="34" charset="0"/>
              </a:rPr>
              <a:t>do 20</a:t>
            </a:r>
            <a:r>
              <a:rPr lang="sl-SI" altLang="sl-SI" sz="7000" b="0" dirty="0">
                <a:latin typeface="Calibri" panose="020F0502020204030204" pitchFamily="34" charset="0"/>
              </a:rPr>
              <a:t/>
            </a:r>
            <a:br>
              <a:rPr lang="sl-SI" altLang="sl-SI" sz="7000" b="0" dirty="0">
                <a:latin typeface="Calibri" panose="020F0502020204030204" pitchFamily="34" charset="0"/>
              </a:rPr>
            </a:br>
            <a:r>
              <a:rPr lang="sl-SI" altLang="sl-SI" sz="6600" b="0" dirty="0" smtClean="0">
                <a:latin typeface="Calibri" panose="020F0502020204030204" pitchFamily="34" charset="0"/>
              </a:rPr>
              <a:t>z neznanim členom</a:t>
            </a:r>
            <a:endParaRPr lang="sl-SI" altLang="sl-SI" sz="6600" b="0" dirty="0">
              <a:latin typeface="Calibri" panose="020F0502020204030204" pitchFamily="34" charset="0"/>
            </a:endParaRPr>
          </a:p>
        </p:txBody>
      </p:sp>
      <p:sp>
        <p:nvSpPr>
          <p:cNvPr id="3075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724525" y="5084763"/>
            <a:ext cx="2808288" cy="1081087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79512" y="5842684"/>
            <a:ext cx="53292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sl-SI" altLang="sl-SI" sz="1800" dirty="0" smtClean="0"/>
              <a:t>Lilijana Pelc, OŠ Šmartno pri Slovenj Gradcu Prirejeno po predlogi Marije Pisk.</a:t>
            </a:r>
            <a:endParaRPr lang="sl-SI" altLang="sl-SI" sz="1800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1907704" y="3284984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FFFF00"/>
                </a:solidFill>
              </a:rPr>
              <a:t>KLIKNI  NA  GUMBEK  ZA  DIAPROJEKCIJO    </a:t>
            </a:r>
          </a:p>
          <a:p>
            <a:r>
              <a:rPr lang="sl-SI" dirty="0" smtClean="0">
                <a:solidFill>
                  <a:srgbClr val="FFFF00"/>
                </a:solidFill>
              </a:rPr>
              <a:t>IN  LAHKO ZAČNEŠ  Z  VAJO  RAČUNANJA. </a:t>
            </a:r>
            <a:endParaRPr lang="sl-SI" dirty="0">
              <a:solidFill>
                <a:srgbClr val="FFFF00"/>
              </a:solidFill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232" y="3140968"/>
            <a:ext cx="720080" cy="551551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1229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20</a:t>
            </a:r>
          </a:p>
        </p:txBody>
      </p:sp>
      <p:sp>
        <p:nvSpPr>
          <p:cNvPr id="1229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12294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16632"/>
            <a:ext cx="6105525" cy="4752975"/>
          </a:xfrm>
          <a:prstGeom prst="rect">
            <a:avLst/>
          </a:prstGeom>
        </p:spPr>
      </p:pic>
      <p:sp>
        <p:nvSpPr>
          <p:cNvPr id="13315" name="AutoShape 6"/>
          <p:cNvSpPr>
            <a:spLocks noChangeArrowheads="1"/>
          </p:cNvSpPr>
          <p:nvPr/>
        </p:nvSpPr>
        <p:spPr bwMode="auto">
          <a:xfrm>
            <a:off x="5598169" y="3753247"/>
            <a:ext cx="3203575" cy="1511300"/>
          </a:xfrm>
          <a:prstGeom prst="wedgeEllipseCallout">
            <a:avLst>
              <a:gd name="adj1" fmla="val -69953"/>
              <a:gd name="adj2" fmla="val -50998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POGUMNO NAPREJ.</a:t>
            </a:r>
          </a:p>
        </p:txBody>
      </p:sp>
      <p:sp>
        <p:nvSpPr>
          <p:cNvPr id="13316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156176" y="5444331"/>
            <a:ext cx="2087563" cy="11525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  <p:sp>
        <p:nvSpPr>
          <p:cNvPr id="13317" name="AutoShape 8"/>
          <p:cNvSpPr>
            <a:spLocks noChangeArrowheads="1"/>
          </p:cNvSpPr>
          <p:nvPr/>
        </p:nvSpPr>
        <p:spPr bwMode="auto">
          <a:xfrm>
            <a:off x="0" y="3356991"/>
            <a:ext cx="3347864" cy="1727771"/>
          </a:xfrm>
          <a:prstGeom prst="cloudCallout">
            <a:avLst>
              <a:gd name="adj1" fmla="val 5162"/>
              <a:gd name="adj2" fmla="val 73218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ALI BI RAD KONČAL?</a:t>
            </a:r>
          </a:p>
        </p:txBody>
      </p:sp>
      <p:sp>
        <p:nvSpPr>
          <p:cNvPr id="13318" name="AutoShape 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23850" y="5516563"/>
            <a:ext cx="2735263" cy="10080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1434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1434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1434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1536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1536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15366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1638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1638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1639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1741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1741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17414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18436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18437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18438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1946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20</a:t>
            </a:r>
          </a:p>
        </p:txBody>
      </p:sp>
      <p:sp>
        <p:nvSpPr>
          <p:cNvPr id="19461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1946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2048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2048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2048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2150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21509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2151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= 11</a:t>
            </a:r>
          </a:p>
        </p:txBody>
      </p:sp>
      <p:sp>
        <p:nvSpPr>
          <p:cNvPr id="4099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410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4101" name="AutoShape 7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15</a:t>
            </a:r>
          </a:p>
        </p:txBody>
      </p:sp>
      <p:sp>
        <p:nvSpPr>
          <p:cNvPr id="4102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18</a:t>
            </a:r>
          </a:p>
        </p:txBody>
      </p:sp>
      <p:sp>
        <p:nvSpPr>
          <p:cNvPr id="2253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2253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2253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304" y="115887"/>
            <a:ext cx="6105525" cy="4752975"/>
          </a:xfrm>
          <a:prstGeom prst="rect">
            <a:avLst/>
          </a:prstGeom>
        </p:spPr>
      </p:pic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5738811" y="4066792"/>
            <a:ext cx="3203575" cy="1511300"/>
          </a:xfrm>
          <a:prstGeom prst="wedgeEllipseCallout">
            <a:avLst>
              <a:gd name="adj1" fmla="val -67607"/>
              <a:gd name="adj2" fmla="val -59286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POGUMNO NAPREJ.</a:t>
            </a:r>
          </a:p>
        </p:txBody>
      </p:sp>
      <p:sp>
        <p:nvSpPr>
          <p:cNvPr id="2355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296818" y="5689484"/>
            <a:ext cx="2087563" cy="11525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0" y="3429000"/>
            <a:ext cx="3419872" cy="1655762"/>
          </a:xfrm>
          <a:prstGeom prst="cloudCallout">
            <a:avLst>
              <a:gd name="adj1" fmla="val 5162"/>
              <a:gd name="adj2" fmla="val 73218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ALI BI RAD </a:t>
            </a:r>
            <a:r>
              <a:rPr lang="sl-SI" altLang="sl-SI" sz="3000" dirty="0" smtClean="0"/>
              <a:t>KONČAL?</a:t>
            </a:r>
            <a:endParaRPr lang="sl-SI" altLang="sl-SI" sz="3000" dirty="0"/>
          </a:p>
        </p:txBody>
      </p:sp>
      <p:sp>
        <p:nvSpPr>
          <p:cNvPr id="23558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23850" y="5516563"/>
            <a:ext cx="2735263" cy="10080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__ = 8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2458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2458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2458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16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2560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2560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2560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2662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2662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2663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= 5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2765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16</a:t>
            </a:r>
          </a:p>
        </p:txBody>
      </p:sp>
      <p:sp>
        <p:nvSpPr>
          <p:cNvPr id="2765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27654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28676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28677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28678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= 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2970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29701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2970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3072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3072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3072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4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15</a:t>
            </a:r>
          </a:p>
        </p:txBody>
      </p:sp>
      <p:sp>
        <p:nvSpPr>
          <p:cNvPr id="3174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19</a:t>
            </a:r>
          </a:p>
        </p:txBody>
      </p:sp>
      <p:sp>
        <p:nvSpPr>
          <p:cNvPr id="3174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3175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11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= 13</a:t>
            </a:r>
          </a:p>
        </p:txBody>
      </p:sp>
      <p:sp>
        <p:nvSpPr>
          <p:cNvPr id="512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512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512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20</a:t>
            </a:r>
          </a:p>
        </p:txBody>
      </p:sp>
      <p:sp>
        <p:nvSpPr>
          <p:cNvPr id="512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= 9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3277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3277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3277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331788"/>
            <a:ext cx="6105525" cy="4752975"/>
          </a:xfrm>
          <a:prstGeom prst="rect">
            <a:avLst/>
          </a:prstGeom>
        </p:spPr>
      </p:pic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64088" y="3933056"/>
            <a:ext cx="3203575" cy="1511300"/>
          </a:xfrm>
          <a:prstGeom prst="wedgeEllipseCallout">
            <a:avLst>
              <a:gd name="adj1" fmla="val -63306"/>
              <a:gd name="adj2" fmla="val -44368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POGUMNO NAPREJ.</a:t>
            </a:r>
          </a:p>
        </p:txBody>
      </p:sp>
      <p:sp>
        <p:nvSpPr>
          <p:cNvPr id="3379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300192" y="5516563"/>
            <a:ext cx="2087563" cy="11525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0" y="3428999"/>
            <a:ext cx="3563888" cy="1655763"/>
          </a:xfrm>
          <a:prstGeom prst="cloudCallout">
            <a:avLst>
              <a:gd name="adj1" fmla="val 5162"/>
              <a:gd name="adj2" fmla="val 73218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ALI BI RAD KONČAL?</a:t>
            </a:r>
          </a:p>
        </p:txBody>
      </p:sp>
      <p:sp>
        <p:nvSpPr>
          <p:cNvPr id="33798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23850" y="5516563"/>
            <a:ext cx="2735263" cy="10080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- 4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3482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15</a:t>
            </a:r>
          </a:p>
        </p:txBody>
      </p:sp>
      <p:sp>
        <p:nvSpPr>
          <p:cNvPr id="34821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3482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- 7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3584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3584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14</a:t>
            </a:r>
          </a:p>
        </p:txBody>
      </p:sp>
      <p:sp>
        <p:nvSpPr>
          <p:cNvPr id="3584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7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14</a:t>
            </a:r>
          </a:p>
        </p:txBody>
      </p:sp>
      <p:sp>
        <p:nvSpPr>
          <p:cNvPr id="3686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36869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3687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6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9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3789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3789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16</a:t>
            </a:r>
          </a:p>
        </p:txBody>
      </p:sp>
      <p:sp>
        <p:nvSpPr>
          <p:cNvPr id="3789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15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38916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38917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38918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- 5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3994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3994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3994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63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16</a:t>
            </a:r>
          </a:p>
        </p:txBody>
      </p:sp>
      <p:sp>
        <p:nvSpPr>
          <p:cNvPr id="4096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4096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4096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4198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4198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4199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7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= 15</a:t>
            </a:r>
          </a:p>
        </p:txBody>
      </p:sp>
      <p:sp>
        <p:nvSpPr>
          <p:cNvPr id="6147" name="AutoShape 3">
            <a:hlinkClick r:id="" action="ppaction://noaction" highlightClick="1">
              <a:snd r:embed="rId3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6148" name="AutoShape 4">
            <a:hlinkClick r:id="" action="ppaction://noaction" highlightClick="1">
              <a:snd r:embed="rId3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6149" name="AutoShape 5">
            <a:hlinkClick r:id="" action="ppaction://noaction" highlightClick="1">
              <a:snd r:embed="rId3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6150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4301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4301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4301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6687" y="331788"/>
            <a:ext cx="6105525" cy="4752975"/>
          </a:xfrm>
          <a:prstGeom prst="rect">
            <a:avLst/>
          </a:prstGeom>
        </p:spPr>
      </p:pic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5508104" y="4004469"/>
            <a:ext cx="3203575" cy="1511300"/>
          </a:xfrm>
          <a:prstGeom prst="wedgeEllipseCallout">
            <a:avLst>
              <a:gd name="adj1" fmla="val -61742"/>
              <a:gd name="adj2" fmla="val -44368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POGUMNO NAPREJ.</a:t>
            </a:r>
          </a:p>
        </p:txBody>
      </p:sp>
      <p:sp>
        <p:nvSpPr>
          <p:cNvPr id="4403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228184" y="5516563"/>
            <a:ext cx="2087563" cy="11525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0" y="3356991"/>
            <a:ext cx="3419872" cy="1727771"/>
          </a:xfrm>
          <a:prstGeom prst="cloudCallout">
            <a:avLst>
              <a:gd name="adj1" fmla="val 5162"/>
              <a:gd name="adj2" fmla="val 73218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ALI BI RAD KONČAL?</a:t>
            </a:r>
          </a:p>
        </p:txBody>
      </p:sp>
      <p:sp>
        <p:nvSpPr>
          <p:cNvPr id="44038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23850" y="5516563"/>
            <a:ext cx="2735263" cy="10080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9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4506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45061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4506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= 14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4608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4608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4608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4710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47109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4711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13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4813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4813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4813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49156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49157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49158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17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14</a:t>
            </a:r>
          </a:p>
        </p:txBody>
      </p:sp>
      <p:sp>
        <p:nvSpPr>
          <p:cNvPr id="5018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5018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5018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15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= 12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0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5120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5120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5120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= 14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27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5222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19</a:t>
            </a:r>
          </a:p>
        </p:txBody>
      </p:sp>
      <p:sp>
        <p:nvSpPr>
          <p:cNvPr id="52229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5223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12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= 20</a:t>
            </a:r>
          </a:p>
        </p:txBody>
      </p:sp>
      <p:sp>
        <p:nvSpPr>
          <p:cNvPr id="7171" name="AutoShape 3">
            <a:hlinkClick r:id="" action="ppaction://noaction" highlightClick="1">
              <a:snd r:embed="rId3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71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7173" name="AutoShape 5">
            <a:hlinkClick r:id="" action="ppaction://noaction" highlightClick="1">
              <a:snd r:embed="rId3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7174" name="AutoShape 6">
            <a:hlinkClick r:id="" action="ppaction://noaction" highlightClick="1">
              <a:snd r:embed="rId3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6</a:t>
            </a:r>
          </a:p>
        </p:txBody>
      </p:sp>
      <p:sp>
        <p:nvSpPr>
          <p:cNvPr id="5325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5325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5325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5325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6687" y="115887"/>
            <a:ext cx="6105525" cy="4752975"/>
          </a:xfrm>
          <a:prstGeom prst="rect">
            <a:avLst/>
          </a:prstGeom>
        </p:spPr>
      </p:pic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292080" y="3861048"/>
            <a:ext cx="3203575" cy="1511300"/>
          </a:xfrm>
          <a:prstGeom prst="wedgeEllipseCallout">
            <a:avLst>
              <a:gd name="adj1" fmla="val -55877"/>
              <a:gd name="adj2" fmla="val -44368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POGUMNO NAPREJ.</a:t>
            </a:r>
          </a:p>
        </p:txBody>
      </p:sp>
      <p:sp>
        <p:nvSpPr>
          <p:cNvPr id="5427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228184" y="5516563"/>
            <a:ext cx="2087563" cy="11525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0" y="3501007"/>
            <a:ext cx="3707904" cy="1583755"/>
          </a:xfrm>
          <a:prstGeom prst="cloudCallout">
            <a:avLst>
              <a:gd name="adj1" fmla="val 5162"/>
              <a:gd name="adj2" fmla="val 73218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ALI BI RAD KONČAL?</a:t>
            </a:r>
          </a:p>
        </p:txBody>
      </p:sp>
      <p:sp>
        <p:nvSpPr>
          <p:cNvPr id="54278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23850" y="5516563"/>
            <a:ext cx="2735263" cy="10080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29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5530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5530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5530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= 18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2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5632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5632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5632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347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5734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57349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5735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37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5837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15</a:t>
            </a:r>
          </a:p>
        </p:txBody>
      </p:sp>
      <p:sp>
        <p:nvSpPr>
          <p:cNvPr id="5837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5837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395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59396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59397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59398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+ 6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41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6042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17</a:t>
            </a:r>
          </a:p>
        </p:txBody>
      </p:sp>
      <p:sp>
        <p:nvSpPr>
          <p:cNvPr id="60421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60422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+ 5 = 13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43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6144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6144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18</a:t>
            </a:r>
          </a:p>
        </p:txBody>
      </p:sp>
      <p:sp>
        <p:nvSpPr>
          <p:cNvPr id="6144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 4 = 11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46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6246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15</a:t>
            </a:r>
          </a:p>
        </p:txBody>
      </p:sp>
      <p:sp>
        <p:nvSpPr>
          <p:cNvPr id="624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6247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8196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8197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8198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6349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6349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6349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15887"/>
            <a:ext cx="6105525" cy="4752975"/>
          </a:xfrm>
          <a:prstGeom prst="rect">
            <a:avLst/>
          </a:prstGeom>
        </p:spPr>
      </p:pic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5364088" y="3789040"/>
            <a:ext cx="3203575" cy="1511300"/>
          </a:xfrm>
          <a:prstGeom prst="wedgeEllipseCallout">
            <a:avLst>
              <a:gd name="adj1" fmla="val -57832"/>
              <a:gd name="adj2" fmla="val -46025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POGUMNO NAPREJ.</a:t>
            </a:r>
          </a:p>
        </p:txBody>
      </p:sp>
      <p:sp>
        <p:nvSpPr>
          <p:cNvPr id="6451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156176" y="5509874"/>
            <a:ext cx="2087563" cy="11525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0" y="3356991"/>
            <a:ext cx="3347864" cy="1727771"/>
          </a:xfrm>
          <a:prstGeom prst="cloudCallout">
            <a:avLst>
              <a:gd name="adj1" fmla="val 5162"/>
              <a:gd name="adj2" fmla="val 73218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ALI BI RAD KONČAL?</a:t>
            </a:r>
          </a:p>
        </p:txBody>
      </p:sp>
      <p:sp>
        <p:nvSpPr>
          <p:cNvPr id="64518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23850" y="5516563"/>
            <a:ext cx="2735263" cy="10080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8</a:t>
            </a:r>
          </a:p>
        </p:txBody>
      </p:sp>
      <p:sp>
        <p:nvSpPr>
          <p:cNvPr id="65539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6554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65541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16</a:t>
            </a:r>
          </a:p>
        </p:txBody>
      </p:sp>
      <p:sp>
        <p:nvSpPr>
          <p:cNvPr id="6554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= 6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56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6656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16</a:t>
            </a:r>
          </a:p>
        </p:txBody>
      </p:sp>
      <p:sp>
        <p:nvSpPr>
          <p:cNvPr id="6656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6656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14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58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6758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67589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16</a:t>
            </a:r>
          </a:p>
        </p:txBody>
      </p:sp>
      <p:sp>
        <p:nvSpPr>
          <p:cNvPr id="6759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= 9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61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6861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6861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6861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= 6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635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69636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69637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69638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65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7066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70661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7066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= 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68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7168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7168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71686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= 8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70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14</a:t>
            </a:r>
          </a:p>
        </p:txBody>
      </p:sp>
      <p:sp>
        <p:nvSpPr>
          <p:cNvPr id="7270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7270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7271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922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9221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922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__ = 9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731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7373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7373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73734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6198" y="115887"/>
            <a:ext cx="6105525" cy="4752975"/>
          </a:xfrm>
          <a:prstGeom prst="rect">
            <a:avLst/>
          </a:prstGeom>
        </p:spPr>
      </p:pic>
      <p:sp>
        <p:nvSpPr>
          <p:cNvPr id="74755" name="AutoShape 3"/>
          <p:cNvSpPr>
            <a:spLocks noChangeArrowheads="1"/>
          </p:cNvSpPr>
          <p:nvPr/>
        </p:nvSpPr>
        <p:spPr bwMode="auto">
          <a:xfrm>
            <a:off x="5364088" y="3861048"/>
            <a:ext cx="3203575" cy="1511300"/>
          </a:xfrm>
          <a:prstGeom prst="wedgeEllipseCallout">
            <a:avLst>
              <a:gd name="adj1" fmla="val -60960"/>
              <a:gd name="adj2" fmla="val -55971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POGUMNO NAPREJ.</a:t>
            </a:r>
          </a:p>
        </p:txBody>
      </p:sp>
      <p:sp>
        <p:nvSpPr>
          <p:cNvPr id="7475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84168" y="5497424"/>
            <a:ext cx="2087563" cy="11525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  <p:sp>
        <p:nvSpPr>
          <p:cNvPr id="74757" name="AutoShape 5"/>
          <p:cNvSpPr>
            <a:spLocks noChangeArrowheads="1"/>
          </p:cNvSpPr>
          <p:nvPr/>
        </p:nvSpPr>
        <p:spPr bwMode="auto">
          <a:xfrm>
            <a:off x="0" y="3428999"/>
            <a:ext cx="3275856" cy="1655763"/>
          </a:xfrm>
          <a:prstGeom prst="cloudCallout">
            <a:avLst>
              <a:gd name="adj1" fmla="val 5162"/>
              <a:gd name="adj2" fmla="val 73218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ALI BI RAD KONČAL?</a:t>
            </a:r>
          </a:p>
        </p:txBody>
      </p:sp>
      <p:sp>
        <p:nvSpPr>
          <p:cNvPr id="74758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23850" y="5516563"/>
            <a:ext cx="2735263" cy="10080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77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16</a:t>
            </a:r>
          </a:p>
        </p:txBody>
      </p:sp>
      <p:sp>
        <p:nvSpPr>
          <p:cNvPr id="7578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7578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14</a:t>
            </a:r>
          </a:p>
        </p:txBody>
      </p:sp>
      <p:sp>
        <p:nvSpPr>
          <p:cNvPr id="75782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15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- 6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80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7680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7680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76806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16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82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14</a:t>
            </a:r>
          </a:p>
        </p:txBody>
      </p:sp>
      <p:sp>
        <p:nvSpPr>
          <p:cNvPr id="7782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7782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7783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3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- 4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851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7885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7885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78854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3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- 8 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875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7987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14</a:t>
            </a:r>
          </a:p>
        </p:txBody>
      </p:sp>
      <p:sp>
        <p:nvSpPr>
          <p:cNvPr id="79877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79878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- 5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899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80900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80901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80902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14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2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13</a:t>
            </a:r>
          </a:p>
        </p:txBody>
      </p:sp>
      <p:sp>
        <p:nvSpPr>
          <p:cNvPr id="8192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8192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81926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- 6 = 4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47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8294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8294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8295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= 12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10244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10245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10246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 - 8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971" name="AutoShape 3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12</a:t>
            </a:r>
          </a:p>
        </p:txBody>
      </p:sp>
      <p:sp>
        <p:nvSpPr>
          <p:cNvPr id="83972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83973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8397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11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288" y="34713"/>
            <a:ext cx="6105525" cy="4752975"/>
          </a:xfrm>
          <a:prstGeom prst="rect">
            <a:avLst/>
          </a:prstGeom>
        </p:spPr>
      </p:pic>
      <p:sp>
        <p:nvSpPr>
          <p:cNvPr id="84995" name="AutoShape 3"/>
          <p:cNvSpPr>
            <a:spLocks noChangeArrowheads="1"/>
          </p:cNvSpPr>
          <p:nvPr/>
        </p:nvSpPr>
        <p:spPr bwMode="auto">
          <a:xfrm>
            <a:off x="5940152" y="3603519"/>
            <a:ext cx="2843212" cy="2736850"/>
          </a:xfrm>
          <a:prstGeom prst="wedgeEllipseCallout">
            <a:avLst>
              <a:gd name="adj1" fmla="val -78018"/>
              <a:gd name="adj2" fmla="val -42605"/>
            </a:avLst>
          </a:prstGeom>
          <a:solidFill>
            <a:srgbClr val="0070C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/>
              <a:t>BRAVO.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/>
              <a:t>PRIŠEL SI DO KONCA.</a:t>
            </a:r>
          </a:p>
        </p:txBody>
      </p:sp>
      <p:sp>
        <p:nvSpPr>
          <p:cNvPr id="84996" name="AutoShape 5"/>
          <p:cNvSpPr>
            <a:spLocks noChangeArrowheads="1"/>
          </p:cNvSpPr>
          <p:nvPr/>
        </p:nvSpPr>
        <p:spPr bwMode="auto">
          <a:xfrm>
            <a:off x="144737" y="3528007"/>
            <a:ext cx="2768599" cy="2812362"/>
          </a:xfrm>
          <a:prstGeom prst="cloudCallout">
            <a:avLst>
              <a:gd name="adj1" fmla="val 55582"/>
              <a:gd name="adj2" fmla="val 51871"/>
            </a:avLst>
          </a:prstGeom>
          <a:solidFill>
            <a:srgbClr val="0070C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3000" dirty="0"/>
              <a:t>ALI BI RAD ZAČEL ZNOVA?</a:t>
            </a:r>
          </a:p>
        </p:txBody>
      </p:sp>
      <p:sp>
        <p:nvSpPr>
          <p:cNvPr id="84997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226994" y="5589240"/>
            <a:ext cx="2735262" cy="10080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20713"/>
            <a:ext cx="9144000" cy="2008187"/>
          </a:xfrm>
        </p:spPr>
        <p:txBody>
          <a:bodyPr/>
          <a:lstStyle/>
          <a:p>
            <a:pPr eaLnBrk="1" hangingPunct="1">
              <a:defRPr/>
            </a:pPr>
            <a:r>
              <a:rPr lang="sl-SI" altLang="sl-SI" sz="11000" dirty="0" smtClean="0"/>
              <a:t> </a:t>
            </a:r>
            <a:r>
              <a:rPr lang="sl-SI" altLang="sl-SI" sz="11000" dirty="0" smtClean="0"/>
              <a:t> </a:t>
            </a:r>
            <a:r>
              <a:rPr lang="sl-SI" altLang="sl-SI" sz="1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__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sl-SI" altLang="sl-SI" sz="1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sl-SI" altLang="sl-SI" sz="1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5288" y="4652963"/>
            <a:ext cx="1728787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11268" name="AutoShape 4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2555875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11269" name="AutoShape 5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457200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11270" name="AutoShape 6">
            <a:hlinkClick r:id="" action="ppaction://noaction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6877050" y="4652963"/>
            <a:ext cx="1728788" cy="158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5000" b="1">
                <a:solidFill>
                  <a:schemeClr val="bg2"/>
                </a:solidFill>
              </a:rPr>
              <a:t>20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zje">
  <a:themeElements>
    <a:clrScheme name="Vezje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Vezj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ezj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Override1.xml><?xml version="1.0" encoding="utf-8"?>
<a:themeOverride xmlns:a="http://schemas.openxmlformats.org/drawingml/2006/main">
  <a:clrScheme name="Vezje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2.xml><?xml version="1.0" encoding="utf-8"?>
<a:themeOverride xmlns:a="http://schemas.openxmlformats.org/drawingml/2006/main">
  <a:clrScheme name="Vezje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816</Words>
  <Application>Microsoft Office PowerPoint</Application>
  <PresentationFormat>Diaprojekcija na zaslonu (4:3)</PresentationFormat>
  <Paragraphs>381</Paragraphs>
  <Slides>81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81</vt:i4>
      </vt:variant>
    </vt:vector>
  </HeadingPairs>
  <TitlesOfParts>
    <vt:vector size="86" baseType="lpstr">
      <vt:lpstr>Arial</vt:lpstr>
      <vt:lpstr>Arial Black</vt:lpstr>
      <vt:lpstr>Wingdings</vt:lpstr>
      <vt:lpstr>Calibri</vt:lpstr>
      <vt:lpstr>Vezje</vt:lpstr>
      <vt:lpstr>RAČUNAMO  do 20 z neznanim členom</vt:lpstr>
      <vt:lpstr>  4  + __ = 11</vt:lpstr>
      <vt:lpstr>  11 + __ = 13</vt:lpstr>
      <vt:lpstr>  7  + __ = 15</vt:lpstr>
      <vt:lpstr>  12 + __ = 20</vt:lpstr>
      <vt:lpstr>  9 + __ = 14</vt:lpstr>
      <vt:lpstr>  7 + __ = 16</vt:lpstr>
      <vt:lpstr>  3 + __ = 12</vt:lpstr>
      <vt:lpstr>  6 + __ = 14</vt:lpstr>
      <vt:lpstr>  8 + __ = 12</vt:lpstr>
      <vt:lpstr>PowerPointova predstavitev</vt:lpstr>
      <vt:lpstr>  __ + 9 = 15</vt:lpstr>
      <vt:lpstr>  __ + 3 = 11</vt:lpstr>
      <vt:lpstr>  __ + 6 = 13</vt:lpstr>
      <vt:lpstr>  __ + 8 = 16</vt:lpstr>
      <vt:lpstr>  __ + 7 = 13</vt:lpstr>
      <vt:lpstr>  __ + 9 = 11</vt:lpstr>
      <vt:lpstr>  __ + 5 = 13</vt:lpstr>
      <vt:lpstr>  __ + 9 = 17</vt:lpstr>
      <vt:lpstr>  __ + 7 = 11</vt:lpstr>
      <vt:lpstr>PowerPointova predstavitev</vt:lpstr>
      <vt:lpstr>  14 - __ = 8</vt:lpstr>
      <vt:lpstr>  11 - __ = 7</vt:lpstr>
      <vt:lpstr>  15 - __ = 8</vt:lpstr>
      <vt:lpstr>  11 - __ = 5</vt:lpstr>
      <vt:lpstr>  19 - __ = 9</vt:lpstr>
      <vt:lpstr>  12 - __ = 7</vt:lpstr>
      <vt:lpstr>  14 - __ = 7</vt:lpstr>
      <vt:lpstr>  13 - __ = 7</vt:lpstr>
      <vt:lpstr>  16 - __ = 9</vt:lpstr>
      <vt:lpstr>PowerPointova predstavitev</vt:lpstr>
      <vt:lpstr>   __ - 4 = 11</vt:lpstr>
      <vt:lpstr>   __ - 7 = 7</vt:lpstr>
      <vt:lpstr>   __ - 6 = 8</vt:lpstr>
      <vt:lpstr>   __ - 6 = 6</vt:lpstr>
      <vt:lpstr>   __ - 8 = 3</vt:lpstr>
      <vt:lpstr>   __ - 5 = 7</vt:lpstr>
      <vt:lpstr>   __ - 4 = 12</vt:lpstr>
      <vt:lpstr>   __ - 8 = 5</vt:lpstr>
      <vt:lpstr>   __ -  9 = 9</vt:lpstr>
      <vt:lpstr>PowerPointova predstavitev</vt:lpstr>
      <vt:lpstr>  7 + __ = 10</vt:lpstr>
      <vt:lpstr>  6 + __ = 14</vt:lpstr>
      <vt:lpstr>  7 + __ = 15</vt:lpstr>
      <vt:lpstr>  2 + __ = 11</vt:lpstr>
      <vt:lpstr>  8 + __ = 15</vt:lpstr>
      <vt:lpstr>  9 + __ = 14</vt:lpstr>
      <vt:lpstr>  8 + __ = 12</vt:lpstr>
      <vt:lpstr>  5 + __ = 14</vt:lpstr>
      <vt:lpstr>  6 + __ = 6</vt:lpstr>
      <vt:lpstr>PowerPointova predstavitev</vt:lpstr>
      <vt:lpstr>  __ + 8 = 14</vt:lpstr>
      <vt:lpstr>  __ + 9 = 18</vt:lpstr>
      <vt:lpstr>  __ + 7 = 13</vt:lpstr>
      <vt:lpstr>  __ +  2 = 13</vt:lpstr>
      <vt:lpstr>  __ + 9 = 17</vt:lpstr>
      <vt:lpstr>  __ + 6 = 11</vt:lpstr>
      <vt:lpstr>  __ + 5 = 13</vt:lpstr>
      <vt:lpstr>  __ +  4 = 11</vt:lpstr>
      <vt:lpstr>  __ + 3 = 12</vt:lpstr>
      <vt:lpstr>PowerPointova predstavitev</vt:lpstr>
      <vt:lpstr>  15 - __ = 8</vt:lpstr>
      <vt:lpstr>  12 - __ = 6</vt:lpstr>
      <vt:lpstr>  17 - __ = 8</vt:lpstr>
      <vt:lpstr>  11 - __ = 9</vt:lpstr>
      <vt:lpstr>  14 - __ = 6</vt:lpstr>
      <vt:lpstr>  12 - __ = 9</vt:lpstr>
      <vt:lpstr>  13 - __ = 7</vt:lpstr>
      <vt:lpstr>  16 - __ = 8</vt:lpstr>
      <vt:lpstr>  18 - __ = 9</vt:lpstr>
      <vt:lpstr>PowerPointova predstavitev</vt:lpstr>
      <vt:lpstr>  __ - 9 = 5</vt:lpstr>
      <vt:lpstr>  __ - 6 = 10</vt:lpstr>
      <vt:lpstr>  __ - 8 = 5</vt:lpstr>
      <vt:lpstr>  __ - 4 = 7</vt:lpstr>
      <vt:lpstr>  __ - 8 = 6</vt:lpstr>
      <vt:lpstr>  __ - 5 = 9</vt:lpstr>
      <vt:lpstr>  __ - 7 = 5</vt:lpstr>
      <vt:lpstr>  __ - 6 = 4</vt:lpstr>
      <vt:lpstr>  __ - 8 = 3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RAČUNAMO  DO 20 S PREHODOM</dc:title>
  <dc:creator>Hyperion</dc:creator>
  <cp:lastModifiedBy>Pelc Lilijana</cp:lastModifiedBy>
  <cp:revision>21</cp:revision>
  <dcterms:created xsi:type="dcterms:W3CDTF">2008-06-18T18:50:28Z</dcterms:created>
  <dcterms:modified xsi:type="dcterms:W3CDTF">2016-03-13T20:20:31Z</dcterms:modified>
</cp:coreProperties>
</file>