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4" r:id="rId29"/>
    <p:sldId id="283" r:id="rId30"/>
    <p:sldId id="285" r:id="rId3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732981"/>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Uredite slog podnaslova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6. 11. 2025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9496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6. 11. 2025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52954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6. 11. 2025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169581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18B14963-8144-4B39-B038-2C734AB51435}" type="datetimeFigureOut">
              <a:rPr lang="sl-SI" smtClean="0"/>
              <a:t>6. 11. 2025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9633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18B14963-8144-4B39-B038-2C734AB51435}" type="datetimeFigureOut">
              <a:rPr lang="sl-SI" smtClean="0"/>
              <a:t>6. 11. 2025</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2610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18B14963-8144-4B39-B038-2C734AB51435}" type="datetimeFigureOut">
              <a:rPr lang="sl-SI" smtClean="0"/>
              <a:t>6. 11. 2025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84904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18B14963-8144-4B39-B038-2C734AB51435}" type="datetimeFigureOut">
              <a:rPr lang="sl-SI" smtClean="0"/>
              <a:t>6. 11. 2025</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942565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18B14963-8144-4B39-B038-2C734AB51435}" type="datetimeFigureOut">
              <a:rPr lang="sl-SI" smtClean="0"/>
              <a:t>6. 11. 2025</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60255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18B14963-8144-4B39-B038-2C734AB51435}" type="datetimeFigureOut">
              <a:rPr lang="sl-SI" smtClean="0"/>
              <a:t>6. 11. 2025</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0831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6. 11. 2025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271619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18B14963-8144-4B39-B038-2C734AB51435}" type="datetimeFigureOut">
              <a:rPr lang="sl-SI" smtClean="0"/>
              <a:t>6. 11. 2025</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E55290-EFF2-4364-9046-12E03CA33FFB}" type="slidenum">
              <a:rPr lang="sl-SI" smtClean="0"/>
              <a:t>‹#›</a:t>
            </a:fld>
            <a:endParaRPr lang="sl-SI"/>
          </a:p>
        </p:txBody>
      </p:sp>
    </p:spTree>
    <p:extLst>
      <p:ext uri="{BB962C8B-B14F-4D97-AF65-F5344CB8AC3E}">
        <p14:creationId xmlns:p14="http://schemas.microsoft.com/office/powerpoint/2010/main" val="393442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14963-8144-4B39-B038-2C734AB51435}" type="datetimeFigureOut">
              <a:rPr lang="sl-SI" smtClean="0"/>
              <a:t>6. 11. 2025</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55290-EFF2-4364-9046-12E03CA33FFB}" type="slidenum">
              <a:rPr lang="sl-SI" smtClean="0"/>
              <a:t>‹#›</a:t>
            </a:fld>
            <a:endParaRPr lang="sl-SI"/>
          </a:p>
        </p:txBody>
      </p:sp>
    </p:spTree>
    <p:extLst>
      <p:ext uri="{BB962C8B-B14F-4D97-AF65-F5344CB8AC3E}">
        <p14:creationId xmlns:p14="http://schemas.microsoft.com/office/powerpoint/2010/main" val="28508136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v.si/assets/ministrstva/MKGP/DOKUMENTI/HRANA/SHEME-KAKOVOSTI/SPECIFIKACIJE-EVROPSKA-KOMISIJA/Specifikacija_KK_spr._februar_2017.pdf"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778894" y="457200"/>
            <a:ext cx="9833343" cy="2387600"/>
          </a:xfrm>
        </p:spPr>
        <p:txBody>
          <a:bodyPr>
            <a:normAutofit/>
          </a:bodyPr>
          <a:lstStyle/>
          <a:p>
            <a:pPr algn="l"/>
            <a:r>
              <a:rPr lang="sl-SI" dirty="0">
                <a:solidFill>
                  <a:srgbClr val="732981"/>
                </a:solidFill>
              </a:rPr>
              <a:t>KKŽ – meso in mesni izdelki</a:t>
            </a:r>
            <a:endParaRPr lang="sl-SI" sz="3600" u="sng" dirty="0">
              <a:solidFill>
                <a:srgbClr val="732981"/>
              </a:solidFill>
            </a:endParaRPr>
          </a:p>
        </p:txBody>
      </p:sp>
      <p:sp>
        <p:nvSpPr>
          <p:cNvPr id="3" name="Podnaslov 2"/>
          <p:cNvSpPr>
            <a:spLocks noGrp="1"/>
          </p:cNvSpPr>
          <p:nvPr>
            <p:ph type="subTitle" idx="1"/>
          </p:nvPr>
        </p:nvSpPr>
        <p:spPr>
          <a:xfrm>
            <a:off x="778894" y="2985414"/>
            <a:ext cx="9833343" cy="3025919"/>
          </a:xfrm>
        </p:spPr>
        <p:txBody>
          <a:bodyPr>
            <a:normAutofit lnSpcReduction="10000"/>
          </a:bodyPr>
          <a:lstStyle/>
          <a:p>
            <a:pPr algn="l"/>
            <a:r>
              <a:rPr lang="sl-SI" dirty="0"/>
              <a:t>Pravilnik o kakovosti mesa klavne živine in divjadi</a:t>
            </a:r>
          </a:p>
          <a:p>
            <a:pPr algn="l"/>
            <a:endParaRPr lang="sl-SI" dirty="0"/>
          </a:p>
          <a:p>
            <a:pPr algn="l"/>
            <a:endParaRPr lang="sl-SI" dirty="0"/>
          </a:p>
          <a:p>
            <a:pPr algn="l"/>
            <a:endParaRPr lang="sl-SI" dirty="0"/>
          </a:p>
          <a:p>
            <a:pPr algn="l"/>
            <a:endParaRPr lang="sl-SI" dirty="0"/>
          </a:p>
          <a:p>
            <a:pPr algn="l"/>
            <a:endParaRPr lang="sl-SI" dirty="0"/>
          </a:p>
          <a:p>
            <a:pPr algn="l"/>
            <a:r>
              <a:rPr lang="sl-SI" sz="2000" i="1" dirty="0">
                <a:solidFill>
                  <a:srgbClr val="0070C0"/>
                </a:solidFill>
              </a:rPr>
              <a:t>Pripravila: Barbara Zajc Tekavec</a:t>
            </a:r>
          </a:p>
          <a:p>
            <a:pPr algn="l"/>
            <a:endParaRPr lang="sl-SI" dirty="0"/>
          </a:p>
          <a:p>
            <a:pPr algn="l"/>
            <a:endParaRPr lang="sl-SI" dirty="0"/>
          </a:p>
          <a:p>
            <a:pPr algn="l"/>
            <a:endParaRPr lang="sl-SI" dirty="0"/>
          </a:p>
        </p:txBody>
      </p:sp>
      <p:pic>
        <p:nvPicPr>
          <p:cNvPr id="6" name="Slika 5">
            <a:extLst>
              <a:ext uri="{FF2B5EF4-FFF2-40B4-BE49-F238E27FC236}">
                <a16:creationId xmlns:a16="http://schemas.microsoft.com/office/drawing/2014/main" id="{6257DFAD-2A8A-525D-C4F6-D69EDDA36953}"/>
              </a:ext>
            </a:extLst>
          </p:cNvPr>
          <p:cNvPicPr>
            <a:picLocks noChangeAspect="1"/>
          </p:cNvPicPr>
          <p:nvPr/>
        </p:nvPicPr>
        <p:blipFill>
          <a:blip r:embed="rId3"/>
          <a:srcRect b="28665"/>
          <a:stretch>
            <a:fillRect/>
          </a:stretch>
        </p:blipFill>
        <p:spPr>
          <a:xfrm>
            <a:off x="4328892" y="3407003"/>
            <a:ext cx="7084214" cy="2604330"/>
          </a:xfrm>
          <a:prstGeom prst="rect">
            <a:avLst/>
          </a:prstGeom>
        </p:spPr>
      </p:pic>
    </p:spTree>
    <p:extLst>
      <p:ext uri="{BB962C8B-B14F-4D97-AF65-F5344CB8AC3E}">
        <p14:creationId xmlns:p14="http://schemas.microsoft.com/office/powerpoint/2010/main" val="414764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5025EC-C1FD-A747-F892-762DED5B467E}"/>
              </a:ext>
            </a:extLst>
          </p:cNvPr>
          <p:cNvSpPr>
            <a:spLocks noGrp="1"/>
          </p:cNvSpPr>
          <p:nvPr>
            <p:ph type="title"/>
          </p:nvPr>
        </p:nvSpPr>
        <p:spPr/>
        <p:txBody>
          <a:bodyPr>
            <a:normAutofit/>
          </a:bodyPr>
          <a:lstStyle/>
          <a:p>
            <a:r>
              <a:rPr lang="sl-SI" sz="3600" dirty="0">
                <a:solidFill>
                  <a:srgbClr val="00B050"/>
                </a:solidFill>
              </a:rPr>
              <a:t>a. </a:t>
            </a:r>
            <a:r>
              <a:rPr lang="sl-SI" sz="3600" b="1" dirty="0">
                <a:solidFill>
                  <a:srgbClr val="00B050"/>
                </a:solidFill>
              </a:rPr>
              <a:t>Barjene</a:t>
            </a:r>
            <a:r>
              <a:rPr lang="sl-SI" sz="3600" dirty="0">
                <a:solidFill>
                  <a:srgbClr val="00B050"/>
                </a:solidFill>
              </a:rPr>
              <a:t> klobase</a:t>
            </a:r>
          </a:p>
        </p:txBody>
      </p:sp>
      <p:sp>
        <p:nvSpPr>
          <p:cNvPr id="3" name="Označba mesta vsebine 2">
            <a:extLst>
              <a:ext uri="{FF2B5EF4-FFF2-40B4-BE49-F238E27FC236}">
                <a16:creationId xmlns:a16="http://schemas.microsoft.com/office/drawing/2014/main" id="{DECFB0B1-10E7-3326-BC1A-DE83DF6AC974}"/>
              </a:ext>
            </a:extLst>
          </p:cNvPr>
          <p:cNvSpPr>
            <a:spLocks noGrp="1"/>
          </p:cNvSpPr>
          <p:nvPr>
            <p:ph idx="1"/>
          </p:nvPr>
        </p:nvSpPr>
        <p:spPr/>
        <p:txBody>
          <a:bodyPr>
            <a:normAutofit fontScale="92500" lnSpcReduction="10000"/>
          </a:bodyPr>
          <a:lstStyle/>
          <a:p>
            <a:pPr marL="0" indent="0" algn="just">
              <a:buNone/>
            </a:pPr>
            <a:r>
              <a:rPr lang="sl-SI" dirty="0"/>
              <a:t>se lahko označijo mesni izdelki, proizvedeni iz:</a:t>
            </a:r>
          </a:p>
          <a:p>
            <a:pPr lvl="2" algn="just"/>
            <a:r>
              <a:rPr lang="sl-SI" b="1" dirty="0">
                <a:solidFill>
                  <a:srgbClr val="0070C0"/>
                </a:solidFill>
              </a:rPr>
              <a:t>mesne emulzije </a:t>
            </a:r>
            <a:r>
              <a:rPr lang="sl-SI" dirty="0"/>
              <a:t>in drugih sestavin živalskega izvora</a:t>
            </a:r>
          </a:p>
          <a:p>
            <a:pPr lvl="2" algn="just"/>
            <a:r>
              <a:rPr lang="sl-SI" b="1" dirty="0">
                <a:solidFill>
                  <a:srgbClr val="0070C0"/>
                </a:solidFill>
              </a:rPr>
              <a:t>soli</a:t>
            </a:r>
          </a:p>
          <a:p>
            <a:pPr lvl="2" algn="just"/>
            <a:r>
              <a:rPr lang="sl-SI" b="1" dirty="0">
                <a:solidFill>
                  <a:srgbClr val="0070C0"/>
                </a:solidFill>
              </a:rPr>
              <a:t>aditivov</a:t>
            </a:r>
          </a:p>
          <a:p>
            <a:pPr lvl="2" algn="just"/>
            <a:r>
              <a:rPr lang="sl-SI" b="1" dirty="0">
                <a:solidFill>
                  <a:srgbClr val="0070C0"/>
                </a:solidFill>
              </a:rPr>
              <a:t>začimb, začimbnih ekstraktov, arom</a:t>
            </a:r>
          </a:p>
          <a:p>
            <a:pPr lvl="2" algn="just"/>
            <a:r>
              <a:rPr lang="sl-SI" b="1" dirty="0">
                <a:solidFill>
                  <a:srgbClr val="0070C0"/>
                </a:solidFill>
              </a:rPr>
              <a:t>vode, ledu</a:t>
            </a:r>
          </a:p>
          <a:p>
            <a:pPr lvl="2" algn="just"/>
            <a:r>
              <a:rPr lang="sl-SI" b="1" dirty="0">
                <a:solidFill>
                  <a:srgbClr val="0070C0"/>
                </a:solidFill>
              </a:rPr>
              <a:t>tehnoloških dodatkov </a:t>
            </a:r>
            <a:r>
              <a:rPr lang="sl-SI" dirty="0"/>
              <a:t>ter dodatnih sestavin</a:t>
            </a:r>
          </a:p>
          <a:p>
            <a:pPr lvl="2" algn="just"/>
            <a:r>
              <a:rPr lang="sl-SI" dirty="0"/>
              <a:t>polnjeni v naravne ali umetne ovitke</a:t>
            </a:r>
          </a:p>
          <a:p>
            <a:pPr marL="0" indent="0" algn="just">
              <a:buNone/>
            </a:pPr>
            <a:r>
              <a:rPr lang="sl-SI" dirty="0"/>
              <a:t>Barjene klobase so toplotno obdelane </a:t>
            </a:r>
            <a:r>
              <a:rPr lang="sl-SI" b="1" dirty="0">
                <a:solidFill>
                  <a:srgbClr val="FF6600"/>
                </a:solidFill>
              </a:rPr>
              <a:t>z ali brez dimljenja.</a:t>
            </a:r>
          </a:p>
          <a:p>
            <a:pPr marL="0" indent="0" algn="just">
              <a:buNone/>
            </a:pPr>
            <a:r>
              <a:rPr lang="sl-SI" b="1" dirty="0">
                <a:solidFill>
                  <a:srgbClr val="00B050"/>
                </a:solidFill>
              </a:rPr>
              <a:t>Tradicionalna </a:t>
            </a:r>
            <a:r>
              <a:rPr lang="sl-SI" dirty="0"/>
              <a:t>poimenovanja za barjene klobase so npr.:</a:t>
            </a:r>
          </a:p>
          <a:p>
            <a:pPr lvl="2" algn="just"/>
            <a:r>
              <a:rPr lang="sl-SI" dirty="0">
                <a:solidFill>
                  <a:srgbClr val="00B050"/>
                </a:solidFill>
              </a:rPr>
              <a:t>hrenovka</a:t>
            </a:r>
          </a:p>
          <a:p>
            <a:pPr lvl="2" algn="just"/>
            <a:r>
              <a:rPr lang="sl-SI" dirty="0"/>
              <a:t>posebna klobasa ali </a:t>
            </a:r>
            <a:r>
              <a:rPr lang="sl-SI" dirty="0">
                <a:solidFill>
                  <a:srgbClr val="00B050"/>
                </a:solidFill>
              </a:rPr>
              <a:t>posebna </a:t>
            </a:r>
          </a:p>
          <a:p>
            <a:pPr lvl="2" algn="just"/>
            <a:r>
              <a:rPr lang="sl-SI" dirty="0"/>
              <a:t>pariška klobasa ali </a:t>
            </a:r>
            <a:r>
              <a:rPr lang="sl-SI" dirty="0">
                <a:solidFill>
                  <a:srgbClr val="00B050"/>
                </a:solidFill>
              </a:rPr>
              <a:t>pariška</a:t>
            </a:r>
          </a:p>
          <a:p>
            <a:endParaRPr lang="sl-SI" dirty="0"/>
          </a:p>
        </p:txBody>
      </p:sp>
    </p:spTree>
    <p:extLst>
      <p:ext uri="{BB962C8B-B14F-4D97-AF65-F5344CB8AC3E}">
        <p14:creationId xmlns:p14="http://schemas.microsoft.com/office/powerpoint/2010/main" val="19769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E501B28-D6A0-CB3A-08A0-AEB15134B8CA}"/>
              </a:ext>
            </a:extLst>
          </p:cNvPr>
          <p:cNvSpPr>
            <a:spLocks noGrp="1"/>
          </p:cNvSpPr>
          <p:nvPr>
            <p:ph idx="1"/>
          </p:nvPr>
        </p:nvSpPr>
        <p:spPr>
          <a:xfrm>
            <a:off x="838200" y="546847"/>
            <a:ext cx="9847729" cy="5630116"/>
          </a:xfrm>
        </p:spPr>
        <p:txBody>
          <a:bodyPr>
            <a:normAutofit/>
          </a:bodyPr>
          <a:lstStyle/>
          <a:p>
            <a:pPr algn="just">
              <a:buFontTx/>
              <a:buChar char="-"/>
            </a:pPr>
            <a:r>
              <a:rPr lang="sl-SI" dirty="0"/>
              <a:t>vsebuje </a:t>
            </a:r>
            <a:r>
              <a:rPr lang="sl-SI" i="1" dirty="0"/>
              <a:t>najmanj</a:t>
            </a:r>
            <a:r>
              <a:rPr lang="sl-SI" dirty="0"/>
              <a:t> </a:t>
            </a:r>
            <a:r>
              <a:rPr lang="sl-SI" b="1" dirty="0">
                <a:solidFill>
                  <a:srgbClr val="00B050"/>
                </a:solidFill>
              </a:rPr>
              <a:t>75</a:t>
            </a:r>
            <a:r>
              <a:rPr lang="sl-SI" dirty="0">
                <a:solidFill>
                  <a:srgbClr val="00B050"/>
                </a:solidFill>
              </a:rPr>
              <a:t> % mesnega testa </a:t>
            </a:r>
            <a:r>
              <a:rPr lang="sl-SI" dirty="0"/>
              <a:t>iz govejega in prašičjega mesa in </a:t>
            </a:r>
            <a:r>
              <a:rPr lang="sl-SI" i="1" dirty="0"/>
              <a:t>največ </a:t>
            </a:r>
            <a:r>
              <a:rPr lang="sl-SI" b="1" dirty="0">
                <a:solidFill>
                  <a:srgbClr val="0070C0"/>
                </a:solidFill>
              </a:rPr>
              <a:t>25</a:t>
            </a:r>
            <a:r>
              <a:rPr lang="sl-SI" dirty="0">
                <a:solidFill>
                  <a:srgbClr val="0070C0"/>
                </a:solidFill>
              </a:rPr>
              <a:t> % slanine</a:t>
            </a:r>
          </a:p>
          <a:p>
            <a:pPr algn="just">
              <a:buFontTx/>
              <a:buChar char="-"/>
            </a:pPr>
            <a:r>
              <a:rPr lang="sl-SI" dirty="0"/>
              <a:t>hrenovka mora vsebovati </a:t>
            </a:r>
            <a:r>
              <a:rPr lang="sl-SI" i="1" dirty="0"/>
              <a:t>najmanj</a:t>
            </a:r>
            <a:r>
              <a:rPr lang="sl-SI" dirty="0"/>
              <a:t> </a:t>
            </a:r>
            <a:r>
              <a:rPr lang="sl-SI" b="1" dirty="0">
                <a:solidFill>
                  <a:srgbClr val="FF6600"/>
                </a:solidFill>
              </a:rPr>
              <a:t>8</a:t>
            </a:r>
            <a:r>
              <a:rPr lang="sl-SI" dirty="0">
                <a:solidFill>
                  <a:srgbClr val="FF6600"/>
                </a:solidFill>
              </a:rPr>
              <a:t> % mesnih beljakovin </a:t>
            </a:r>
            <a:r>
              <a:rPr lang="sl-SI" dirty="0"/>
              <a:t>(brez beljakovin veziva) in </a:t>
            </a:r>
            <a:r>
              <a:rPr lang="sl-SI" i="1" dirty="0"/>
              <a:t>največ</a:t>
            </a:r>
            <a:r>
              <a:rPr lang="sl-SI" dirty="0"/>
              <a:t> </a:t>
            </a:r>
            <a:r>
              <a:rPr lang="sl-SI" b="1" dirty="0">
                <a:solidFill>
                  <a:srgbClr val="0070C0"/>
                </a:solidFill>
              </a:rPr>
              <a:t>30 </a:t>
            </a:r>
            <a:r>
              <a:rPr lang="sl-SI" dirty="0">
                <a:solidFill>
                  <a:srgbClr val="0070C0"/>
                </a:solidFill>
              </a:rPr>
              <a:t>% maščob</a:t>
            </a:r>
          </a:p>
          <a:p>
            <a:pPr marL="971550" lvl="1" indent="-514350" algn="just">
              <a:buAutoNum type="alphaLcParenR"/>
            </a:pPr>
            <a:r>
              <a:rPr lang="sl-SI" dirty="0">
                <a:solidFill>
                  <a:srgbClr val="0070C0"/>
                </a:solidFill>
              </a:rPr>
              <a:t>Pariška klobasa (2r: 60 mm)</a:t>
            </a:r>
          </a:p>
          <a:p>
            <a:pPr marL="971550" lvl="1" indent="-514350" algn="just">
              <a:buAutoNum type="alphaLcParenR"/>
            </a:pPr>
            <a:r>
              <a:rPr lang="sl-SI" dirty="0">
                <a:solidFill>
                  <a:srgbClr val="0070C0"/>
                </a:solidFill>
              </a:rPr>
              <a:t>Hrenovka (2r: 18 – 26 mm)</a:t>
            </a:r>
          </a:p>
          <a:p>
            <a:pPr marL="971550" lvl="1" indent="-514350" algn="just">
              <a:buAutoNum type="alphaLcParenR"/>
            </a:pPr>
            <a:r>
              <a:rPr lang="sl-SI" dirty="0">
                <a:solidFill>
                  <a:srgbClr val="0070C0"/>
                </a:solidFill>
              </a:rPr>
              <a:t>Posebna klobasa (2r: 40 mm)</a:t>
            </a:r>
          </a:p>
        </p:txBody>
      </p:sp>
      <p:pic>
        <p:nvPicPr>
          <p:cNvPr id="6" name="Slika 5">
            <a:extLst>
              <a:ext uri="{FF2B5EF4-FFF2-40B4-BE49-F238E27FC236}">
                <a16:creationId xmlns:a16="http://schemas.microsoft.com/office/drawing/2014/main" id="{3254D0F5-60F9-EF2C-166C-8CA895343750}"/>
              </a:ext>
            </a:extLst>
          </p:cNvPr>
          <p:cNvPicPr>
            <a:picLocks noChangeAspect="1"/>
          </p:cNvPicPr>
          <p:nvPr/>
        </p:nvPicPr>
        <p:blipFill>
          <a:blip r:embed="rId2"/>
          <a:srcRect l="7909" t="8889" r="11045" b="22091"/>
          <a:stretch>
            <a:fillRect/>
          </a:stretch>
        </p:blipFill>
        <p:spPr>
          <a:xfrm>
            <a:off x="493058" y="3722435"/>
            <a:ext cx="3155577" cy="2687330"/>
          </a:xfrm>
          <a:prstGeom prst="rect">
            <a:avLst/>
          </a:prstGeom>
        </p:spPr>
      </p:pic>
      <p:pic>
        <p:nvPicPr>
          <p:cNvPr id="7" name="Slika 6">
            <a:extLst>
              <a:ext uri="{FF2B5EF4-FFF2-40B4-BE49-F238E27FC236}">
                <a16:creationId xmlns:a16="http://schemas.microsoft.com/office/drawing/2014/main" id="{5245A60F-0D75-1329-E38A-BE4D1C10FD6C}"/>
              </a:ext>
            </a:extLst>
          </p:cNvPr>
          <p:cNvPicPr>
            <a:picLocks noChangeAspect="1"/>
          </p:cNvPicPr>
          <p:nvPr/>
        </p:nvPicPr>
        <p:blipFill>
          <a:blip r:embed="rId3"/>
          <a:srcRect l="22610" t="17019" r="9007" b="13075"/>
          <a:stretch>
            <a:fillRect/>
          </a:stretch>
        </p:blipFill>
        <p:spPr>
          <a:xfrm>
            <a:off x="6786282" y="2389074"/>
            <a:ext cx="3334871" cy="2263890"/>
          </a:xfrm>
          <a:prstGeom prst="rect">
            <a:avLst/>
          </a:prstGeom>
        </p:spPr>
      </p:pic>
      <p:pic>
        <p:nvPicPr>
          <p:cNvPr id="8" name="Slika 7">
            <a:extLst>
              <a:ext uri="{FF2B5EF4-FFF2-40B4-BE49-F238E27FC236}">
                <a16:creationId xmlns:a16="http://schemas.microsoft.com/office/drawing/2014/main" id="{E9DDEA06-88D1-CE12-3BA2-212544322D1B}"/>
              </a:ext>
            </a:extLst>
          </p:cNvPr>
          <p:cNvPicPr>
            <a:picLocks noChangeAspect="1"/>
          </p:cNvPicPr>
          <p:nvPr/>
        </p:nvPicPr>
        <p:blipFill>
          <a:blip r:embed="rId4"/>
          <a:stretch>
            <a:fillRect/>
          </a:stretch>
        </p:blipFill>
        <p:spPr>
          <a:xfrm>
            <a:off x="5204246" y="4696074"/>
            <a:ext cx="2859272" cy="1597290"/>
          </a:xfrm>
          <a:prstGeom prst="rect">
            <a:avLst/>
          </a:prstGeom>
        </p:spPr>
      </p:pic>
    </p:spTree>
    <p:extLst>
      <p:ext uri="{BB962C8B-B14F-4D97-AF65-F5344CB8AC3E}">
        <p14:creationId xmlns:p14="http://schemas.microsoft.com/office/powerpoint/2010/main" val="328463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84970A0-58BC-10BF-7A13-5C75F6E0D901}"/>
              </a:ext>
            </a:extLst>
          </p:cNvPr>
          <p:cNvSpPr>
            <a:spLocks noGrp="1"/>
          </p:cNvSpPr>
          <p:nvPr>
            <p:ph type="title"/>
          </p:nvPr>
        </p:nvSpPr>
        <p:spPr/>
        <p:txBody>
          <a:bodyPr/>
          <a:lstStyle/>
          <a:p>
            <a:r>
              <a:rPr lang="sl-SI" b="1" dirty="0">
                <a:solidFill>
                  <a:srgbClr val="7030A0"/>
                </a:solidFill>
              </a:rPr>
              <a:t>b) Poltrajne </a:t>
            </a:r>
            <a:r>
              <a:rPr lang="sl-SI" dirty="0">
                <a:solidFill>
                  <a:srgbClr val="7030A0"/>
                </a:solidFill>
              </a:rPr>
              <a:t>klobase</a:t>
            </a:r>
          </a:p>
        </p:txBody>
      </p:sp>
      <p:sp>
        <p:nvSpPr>
          <p:cNvPr id="3" name="Označba mesta vsebine 2">
            <a:extLst>
              <a:ext uri="{FF2B5EF4-FFF2-40B4-BE49-F238E27FC236}">
                <a16:creationId xmlns:a16="http://schemas.microsoft.com/office/drawing/2014/main" id="{8FE96C40-6C55-FDB8-A42D-F4C8EEE7C5F9}"/>
              </a:ext>
            </a:extLst>
          </p:cNvPr>
          <p:cNvSpPr>
            <a:spLocks noGrp="1"/>
          </p:cNvSpPr>
          <p:nvPr>
            <p:ph idx="1"/>
          </p:nvPr>
        </p:nvSpPr>
        <p:spPr/>
        <p:txBody>
          <a:bodyPr>
            <a:normAutofit fontScale="92500" lnSpcReduction="20000"/>
          </a:bodyPr>
          <a:lstStyle/>
          <a:p>
            <a:pPr marL="0" indent="0" algn="just">
              <a:buNone/>
            </a:pPr>
            <a:r>
              <a:rPr lang="sl-SI" dirty="0"/>
              <a:t>se lahko označijo mesni izdelki, proizvedeni iz:</a:t>
            </a:r>
          </a:p>
          <a:p>
            <a:pPr lvl="2" algn="just"/>
            <a:r>
              <a:rPr lang="sl-SI" b="1" dirty="0" err="1">
                <a:solidFill>
                  <a:srgbClr val="0070C0"/>
                </a:solidFill>
              </a:rPr>
              <a:t>Razdetega</a:t>
            </a:r>
            <a:r>
              <a:rPr lang="sl-SI" b="1" dirty="0">
                <a:solidFill>
                  <a:srgbClr val="0070C0"/>
                </a:solidFill>
              </a:rPr>
              <a:t> mesa, slanine, mesnega testa </a:t>
            </a:r>
            <a:r>
              <a:rPr lang="sl-SI" dirty="0"/>
              <a:t>in drugih sestavin živalskega izvora</a:t>
            </a:r>
          </a:p>
          <a:p>
            <a:pPr lvl="2" algn="just"/>
            <a:r>
              <a:rPr lang="sl-SI" b="1" dirty="0">
                <a:solidFill>
                  <a:srgbClr val="0070C0"/>
                </a:solidFill>
              </a:rPr>
              <a:t>soli</a:t>
            </a:r>
          </a:p>
          <a:p>
            <a:pPr lvl="2" algn="just"/>
            <a:r>
              <a:rPr lang="sl-SI" b="1" dirty="0">
                <a:solidFill>
                  <a:srgbClr val="0070C0"/>
                </a:solidFill>
              </a:rPr>
              <a:t>aditivov</a:t>
            </a:r>
          </a:p>
          <a:p>
            <a:pPr lvl="2" algn="just"/>
            <a:r>
              <a:rPr lang="sl-SI" b="1" dirty="0">
                <a:solidFill>
                  <a:srgbClr val="0070C0"/>
                </a:solidFill>
              </a:rPr>
              <a:t>začimb, začimbnih ekstraktov, arom</a:t>
            </a:r>
          </a:p>
          <a:p>
            <a:pPr lvl="2" algn="just"/>
            <a:r>
              <a:rPr lang="sl-SI" b="1" dirty="0">
                <a:solidFill>
                  <a:srgbClr val="0070C0"/>
                </a:solidFill>
              </a:rPr>
              <a:t>vode, ledu</a:t>
            </a:r>
          </a:p>
          <a:p>
            <a:pPr lvl="2" algn="just"/>
            <a:r>
              <a:rPr lang="sl-SI" b="1" dirty="0">
                <a:solidFill>
                  <a:srgbClr val="0070C0"/>
                </a:solidFill>
              </a:rPr>
              <a:t>tehnoloških dodatkov </a:t>
            </a:r>
            <a:r>
              <a:rPr lang="sl-SI" dirty="0"/>
              <a:t>ter dodatnih sestavin</a:t>
            </a:r>
          </a:p>
          <a:p>
            <a:pPr lvl="2" algn="just"/>
            <a:r>
              <a:rPr lang="sl-SI" dirty="0"/>
              <a:t>polnjeni v naravne ali umetne ovitke</a:t>
            </a:r>
          </a:p>
          <a:p>
            <a:pPr marL="0" indent="0" algn="just">
              <a:buNone/>
            </a:pPr>
            <a:r>
              <a:rPr lang="sl-SI" dirty="0"/>
              <a:t>Poltrajne klobase so toplotno obdelane </a:t>
            </a:r>
            <a:r>
              <a:rPr lang="sl-SI" b="1" dirty="0">
                <a:solidFill>
                  <a:srgbClr val="FF6600"/>
                </a:solidFill>
              </a:rPr>
              <a:t>z ali brez dimljenja.</a:t>
            </a:r>
          </a:p>
          <a:p>
            <a:pPr marL="0" indent="0" algn="just">
              <a:buNone/>
            </a:pPr>
            <a:r>
              <a:rPr lang="sl-SI" b="1" dirty="0">
                <a:solidFill>
                  <a:srgbClr val="00B050"/>
                </a:solidFill>
              </a:rPr>
              <a:t>Tradicionalna </a:t>
            </a:r>
            <a:r>
              <a:rPr lang="sl-SI" dirty="0"/>
              <a:t>poimenovanja </a:t>
            </a:r>
            <a:r>
              <a:rPr lang="sl-SI"/>
              <a:t>za poltrajne </a:t>
            </a:r>
            <a:r>
              <a:rPr lang="sl-SI" dirty="0"/>
              <a:t>klobase so npr.:</a:t>
            </a:r>
          </a:p>
          <a:p>
            <a:pPr lvl="2" algn="just"/>
            <a:r>
              <a:rPr lang="sl-SI" dirty="0">
                <a:solidFill>
                  <a:srgbClr val="00B050"/>
                </a:solidFill>
              </a:rPr>
              <a:t>tirolska</a:t>
            </a:r>
          </a:p>
          <a:p>
            <a:pPr lvl="2" algn="just"/>
            <a:r>
              <a:rPr lang="sl-SI" dirty="0">
                <a:solidFill>
                  <a:srgbClr val="00B050"/>
                </a:solidFill>
              </a:rPr>
              <a:t>Ljubljanska</a:t>
            </a:r>
          </a:p>
          <a:p>
            <a:pPr lvl="2" algn="just"/>
            <a:r>
              <a:rPr lang="sl-SI" dirty="0">
                <a:solidFill>
                  <a:srgbClr val="00B050"/>
                </a:solidFill>
              </a:rPr>
              <a:t>Šunkarica</a:t>
            </a:r>
          </a:p>
          <a:p>
            <a:pPr lvl="2" algn="just"/>
            <a:r>
              <a:rPr lang="sl-SI" dirty="0">
                <a:solidFill>
                  <a:srgbClr val="00B050"/>
                </a:solidFill>
              </a:rPr>
              <a:t>Kranjska klobasa </a:t>
            </a:r>
          </a:p>
        </p:txBody>
      </p:sp>
    </p:spTree>
    <p:extLst>
      <p:ext uri="{BB962C8B-B14F-4D97-AF65-F5344CB8AC3E}">
        <p14:creationId xmlns:p14="http://schemas.microsoft.com/office/powerpoint/2010/main" val="699619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4A8BD070-1C9E-2F0A-CE69-5A05F1FC5722}"/>
              </a:ext>
            </a:extLst>
          </p:cNvPr>
          <p:cNvGraphicFramePr>
            <a:graphicFrameLocks noGrp="1"/>
          </p:cNvGraphicFramePr>
          <p:nvPr>
            <p:extLst>
              <p:ext uri="{D42A27DB-BD31-4B8C-83A1-F6EECF244321}">
                <p14:modId xmlns:p14="http://schemas.microsoft.com/office/powerpoint/2010/main" val="1601180739"/>
              </p:ext>
            </p:extLst>
          </p:nvPr>
        </p:nvGraphicFramePr>
        <p:xfrm>
          <a:off x="519953" y="719664"/>
          <a:ext cx="11134165" cy="4397014"/>
        </p:xfrm>
        <a:graphic>
          <a:graphicData uri="http://schemas.openxmlformats.org/drawingml/2006/table">
            <a:tbl>
              <a:tblPr firstRow="1" bandRow="1">
                <a:tableStyleId>{5C22544A-7EE6-4342-B048-85BDC9FD1C3A}</a:tableStyleId>
              </a:tblPr>
              <a:tblGrid>
                <a:gridCol w="2226833">
                  <a:extLst>
                    <a:ext uri="{9D8B030D-6E8A-4147-A177-3AD203B41FA5}">
                      <a16:colId xmlns:a16="http://schemas.microsoft.com/office/drawing/2014/main" val="2013222214"/>
                    </a:ext>
                  </a:extLst>
                </a:gridCol>
                <a:gridCol w="2226833">
                  <a:extLst>
                    <a:ext uri="{9D8B030D-6E8A-4147-A177-3AD203B41FA5}">
                      <a16:colId xmlns:a16="http://schemas.microsoft.com/office/drawing/2014/main" val="1833730342"/>
                    </a:ext>
                  </a:extLst>
                </a:gridCol>
                <a:gridCol w="2226833">
                  <a:extLst>
                    <a:ext uri="{9D8B030D-6E8A-4147-A177-3AD203B41FA5}">
                      <a16:colId xmlns:a16="http://schemas.microsoft.com/office/drawing/2014/main" val="826628160"/>
                    </a:ext>
                  </a:extLst>
                </a:gridCol>
                <a:gridCol w="2226833">
                  <a:extLst>
                    <a:ext uri="{9D8B030D-6E8A-4147-A177-3AD203B41FA5}">
                      <a16:colId xmlns:a16="http://schemas.microsoft.com/office/drawing/2014/main" val="3308024994"/>
                    </a:ext>
                  </a:extLst>
                </a:gridCol>
                <a:gridCol w="2226833">
                  <a:extLst>
                    <a:ext uri="{9D8B030D-6E8A-4147-A177-3AD203B41FA5}">
                      <a16:colId xmlns:a16="http://schemas.microsoft.com/office/drawing/2014/main" val="4176943085"/>
                    </a:ext>
                  </a:extLst>
                </a:gridCol>
              </a:tblGrid>
              <a:tr h="830854">
                <a:tc>
                  <a:txBody>
                    <a:bodyPr/>
                    <a:lstStyle/>
                    <a:p>
                      <a:r>
                        <a:rPr lang="sl-SI" dirty="0"/>
                        <a:t>%</a:t>
                      </a:r>
                    </a:p>
                  </a:txBody>
                  <a:tcPr/>
                </a:tc>
                <a:tc>
                  <a:txBody>
                    <a:bodyPr/>
                    <a:lstStyle/>
                    <a:p>
                      <a:r>
                        <a:rPr lang="sl-SI" dirty="0"/>
                        <a:t>Goveje meso</a:t>
                      </a:r>
                    </a:p>
                  </a:txBody>
                  <a:tcPr/>
                </a:tc>
                <a:tc>
                  <a:txBody>
                    <a:bodyPr/>
                    <a:lstStyle/>
                    <a:p>
                      <a:r>
                        <a:rPr lang="sl-SI" dirty="0"/>
                        <a:t>Svinjsko/ prašičje meso</a:t>
                      </a:r>
                    </a:p>
                  </a:txBody>
                  <a:tcPr/>
                </a:tc>
                <a:tc>
                  <a:txBody>
                    <a:bodyPr/>
                    <a:lstStyle/>
                    <a:p>
                      <a:r>
                        <a:rPr lang="sl-SI" dirty="0"/>
                        <a:t>Trda slanina</a:t>
                      </a:r>
                    </a:p>
                  </a:txBody>
                  <a:tcPr/>
                </a:tc>
                <a:tc>
                  <a:txBody>
                    <a:bodyPr/>
                    <a:lstStyle/>
                    <a:p>
                      <a:r>
                        <a:rPr lang="sl-SI" dirty="0"/>
                        <a:t>Mesno testo</a:t>
                      </a:r>
                    </a:p>
                  </a:txBody>
                  <a:tcPr/>
                </a:tc>
                <a:extLst>
                  <a:ext uri="{0D108BD9-81ED-4DB2-BD59-A6C34878D82A}">
                    <a16:rowId xmlns:a16="http://schemas.microsoft.com/office/drawing/2014/main" val="3958823495"/>
                  </a:ext>
                </a:extLst>
              </a:tr>
              <a:tr h="830854">
                <a:tc>
                  <a:txBody>
                    <a:bodyPr/>
                    <a:lstStyle/>
                    <a:p>
                      <a:r>
                        <a:rPr lang="sl-SI" b="1" dirty="0"/>
                        <a:t>Tirolska </a:t>
                      </a:r>
                    </a:p>
                    <a:p>
                      <a:pPr marL="285750" indent="-285750">
                        <a:buFontTx/>
                        <a:buChar char="-"/>
                      </a:pPr>
                      <a:r>
                        <a:rPr lang="sl-SI" dirty="0"/>
                        <a:t>kumina, česen</a:t>
                      </a:r>
                    </a:p>
                    <a:p>
                      <a:pPr marL="285750" indent="-285750">
                        <a:buFontTx/>
                        <a:buChar char="-"/>
                      </a:pPr>
                      <a:r>
                        <a:rPr lang="sl-SI" dirty="0"/>
                        <a:t>ovitek črne barve</a:t>
                      </a:r>
                    </a:p>
                  </a:txBody>
                  <a:tcPr/>
                </a:tc>
                <a:tc>
                  <a:txBody>
                    <a:bodyPr/>
                    <a:lstStyle/>
                    <a:p>
                      <a:endParaRPr lang="sl-SI" dirty="0"/>
                    </a:p>
                  </a:txBody>
                  <a:tcPr/>
                </a:tc>
                <a:tc>
                  <a:txBody>
                    <a:bodyPr/>
                    <a:lstStyle/>
                    <a:p>
                      <a:r>
                        <a:rPr lang="sl-SI" dirty="0"/>
                        <a:t>45 (najmanj 8 mm)</a:t>
                      </a:r>
                    </a:p>
                  </a:txBody>
                  <a:tcPr/>
                </a:tc>
                <a:tc>
                  <a:txBody>
                    <a:bodyPr/>
                    <a:lstStyle/>
                    <a:p>
                      <a:r>
                        <a:rPr lang="sl-SI" dirty="0"/>
                        <a:t>25</a:t>
                      </a:r>
                    </a:p>
                  </a:txBody>
                  <a:tcPr/>
                </a:tc>
                <a:tc>
                  <a:txBody>
                    <a:bodyPr/>
                    <a:lstStyle/>
                    <a:p>
                      <a:r>
                        <a:rPr lang="sl-SI" dirty="0"/>
                        <a:t>30 (70 % govejega ali prašičjega mesa in 30 % vode)</a:t>
                      </a:r>
                    </a:p>
                  </a:txBody>
                  <a:tcPr/>
                </a:tc>
                <a:extLst>
                  <a:ext uri="{0D108BD9-81ED-4DB2-BD59-A6C34878D82A}">
                    <a16:rowId xmlns:a16="http://schemas.microsoft.com/office/drawing/2014/main" val="1800211743"/>
                  </a:ext>
                </a:extLst>
              </a:tr>
              <a:tr h="830854">
                <a:tc>
                  <a:txBody>
                    <a:bodyPr/>
                    <a:lstStyle/>
                    <a:p>
                      <a:r>
                        <a:rPr lang="sl-SI" b="1" dirty="0"/>
                        <a:t>Ljubljanska</a:t>
                      </a:r>
                    </a:p>
                    <a:p>
                      <a:pPr marL="285750" indent="-285750">
                        <a:buFontTx/>
                        <a:buChar char="-"/>
                      </a:pPr>
                      <a:r>
                        <a:rPr lang="sl-SI" dirty="0"/>
                        <a:t>piment, ingver</a:t>
                      </a:r>
                    </a:p>
                    <a:p>
                      <a:pPr marL="285750" indent="-285750">
                        <a:buFontTx/>
                        <a:buChar char="-"/>
                      </a:pPr>
                      <a:r>
                        <a:rPr lang="sl-SI" dirty="0"/>
                        <a:t>ovitki rjave barve</a:t>
                      </a:r>
                    </a:p>
                  </a:txBody>
                  <a:tcPr/>
                </a:tc>
                <a:tc>
                  <a:txBody>
                    <a:bodyPr/>
                    <a:lstStyle/>
                    <a:p>
                      <a:r>
                        <a:rPr lang="sl-SI" dirty="0"/>
                        <a:t>25</a:t>
                      </a:r>
                    </a:p>
                  </a:txBody>
                  <a:tcPr/>
                </a:tc>
                <a:tc>
                  <a:txBody>
                    <a:bodyPr/>
                    <a:lstStyle/>
                    <a:p>
                      <a:endParaRPr lang="sl-SI" dirty="0"/>
                    </a:p>
                  </a:txBody>
                  <a:tcPr/>
                </a:tc>
                <a:tc>
                  <a:txBody>
                    <a:bodyPr/>
                    <a:lstStyle/>
                    <a:p>
                      <a:r>
                        <a:rPr lang="sl-SI" dirty="0"/>
                        <a:t>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30 (70 % govejega ali prašičjega mesa in 30 % vode)</a:t>
                      </a:r>
                    </a:p>
                  </a:txBody>
                  <a:tcPr/>
                </a:tc>
                <a:extLst>
                  <a:ext uri="{0D108BD9-81ED-4DB2-BD59-A6C34878D82A}">
                    <a16:rowId xmlns:a16="http://schemas.microsoft.com/office/drawing/2014/main" val="2614999380"/>
                  </a:ext>
                </a:extLst>
              </a:tr>
              <a:tr h="830854">
                <a:tc>
                  <a:txBody>
                    <a:bodyPr/>
                    <a:lstStyle/>
                    <a:p>
                      <a:r>
                        <a:rPr lang="sl-SI" b="1" dirty="0"/>
                        <a:t>Šunkarica</a:t>
                      </a:r>
                    </a:p>
                    <a:p>
                      <a:pPr marL="285750" indent="-285750">
                        <a:buFontTx/>
                        <a:buChar char="-"/>
                      </a:pPr>
                      <a:r>
                        <a:rPr lang="sl-SI" dirty="0"/>
                        <a:t>Koriander</a:t>
                      </a:r>
                    </a:p>
                    <a:p>
                      <a:pPr marL="285750" indent="-285750">
                        <a:buFontTx/>
                        <a:buChar char="-"/>
                      </a:pPr>
                      <a:r>
                        <a:rPr lang="sl-SI" sz="1800" b="0" i="0" kern="1200" dirty="0">
                          <a:solidFill>
                            <a:schemeClr val="dk1"/>
                          </a:solidFill>
                          <a:effectLst/>
                          <a:latin typeface="+mn-lt"/>
                          <a:ea typeface="+mn-ea"/>
                          <a:cs typeface="+mn-cs"/>
                        </a:rPr>
                        <a:t>najmanj 16 % mesnih beljakovin, od tega do 2 % beljakovin veziva</a:t>
                      </a:r>
                      <a:endParaRPr lang="sl-SI" dirty="0"/>
                    </a:p>
                  </a:txBody>
                  <a:tcPr/>
                </a:tc>
                <a:tc>
                  <a:txBody>
                    <a:bodyPr/>
                    <a:lstStyle/>
                    <a:p>
                      <a:r>
                        <a:rPr lang="sl-SI" sz="1800" b="0" i="0" kern="1200" dirty="0">
                          <a:solidFill>
                            <a:schemeClr val="dk1"/>
                          </a:solidFill>
                          <a:effectLst/>
                          <a:latin typeface="+mn-lt"/>
                          <a:ea typeface="+mn-ea"/>
                          <a:cs typeface="+mn-cs"/>
                        </a:rPr>
                        <a:t>z grobo zrezanega razsoljenega prašičjega mesa stegna ali plečeta na kose, večje od 20 mm</a:t>
                      </a:r>
                      <a:endParaRPr lang="sl-SI" dirty="0"/>
                    </a:p>
                  </a:txBody>
                  <a:tcPr/>
                </a:tc>
                <a:tc>
                  <a:txBody>
                    <a:bodyPr/>
                    <a:lstStyle/>
                    <a:p>
                      <a:r>
                        <a:rPr lang="sl-SI" dirty="0"/>
                        <a:t>10</a:t>
                      </a:r>
                    </a:p>
                  </a:txBody>
                  <a:tcPr/>
                </a:tc>
                <a:tc>
                  <a:txBody>
                    <a:bodyPr/>
                    <a:lstStyle/>
                    <a:p>
                      <a:r>
                        <a:rPr lang="sl-SI" dirty="0"/>
                        <a:t>10</a:t>
                      </a:r>
                    </a:p>
                  </a:txBody>
                  <a:tcPr/>
                </a:tc>
                <a:tc>
                  <a:txBody>
                    <a:bodyPr/>
                    <a:lstStyle/>
                    <a:p>
                      <a:endParaRPr lang="sl-SI" dirty="0"/>
                    </a:p>
                  </a:txBody>
                  <a:tcPr/>
                </a:tc>
                <a:extLst>
                  <a:ext uri="{0D108BD9-81ED-4DB2-BD59-A6C34878D82A}">
                    <a16:rowId xmlns:a16="http://schemas.microsoft.com/office/drawing/2014/main" val="3648025421"/>
                  </a:ext>
                </a:extLst>
              </a:tr>
            </a:tbl>
          </a:graphicData>
        </a:graphic>
      </p:graphicFrame>
      <p:pic>
        <p:nvPicPr>
          <p:cNvPr id="6" name="Slika 5">
            <a:extLst>
              <a:ext uri="{FF2B5EF4-FFF2-40B4-BE49-F238E27FC236}">
                <a16:creationId xmlns:a16="http://schemas.microsoft.com/office/drawing/2014/main" id="{2B8A2DF2-D79D-8DC8-617E-C57FAFBC2531}"/>
              </a:ext>
            </a:extLst>
          </p:cNvPr>
          <p:cNvPicPr>
            <a:picLocks noChangeAspect="1"/>
          </p:cNvPicPr>
          <p:nvPr/>
        </p:nvPicPr>
        <p:blipFill>
          <a:blip r:embed="rId2"/>
          <a:stretch>
            <a:fillRect/>
          </a:stretch>
        </p:blipFill>
        <p:spPr>
          <a:xfrm>
            <a:off x="2452368" y="5093444"/>
            <a:ext cx="1628514" cy="1628514"/>
          </a:xfrm>
          <a:prstGeom prst="rect">
            <a:avLst/>
          </a:prstGeom>
        </p:spPr>
      </p:pic>
      <p:pic>
        <p:nvPicPr>
          <p:cNvPr id="7" name="Slika 6">
            <a:extLst>
              <a:ext uri="{FF2B5EF4-FFF2-40B4-BE49-F238E27FC236}">
                <a16:creationId xmlns:a16="http://schemas.microsoft.com/office/drawing/2014/main" id="{A5F35F71-E392-3419-5A25-399BF58CAB39}"/>
              </a:ext>
            </a:extLst>
          </p:cNvPr>
          <p:cNvPicPr>
            <a:picLocks noChangeAspect="1"/>
          </p:cNvPicPr>
          <p:nvPr/>
        </p:nvPicPr>
        <p:blipFill>
          <a:blip r:embed="rId3"/>
          <a:srcRect t="26138"/>
          <a:stretch>
            <a:fillRect/>
          </a:stretch>
        </p:blipFill>
        <p:spPr>
          <a:xfrm>
            <a:off x="4724399" y="5116678"/>
            <a:ext cx="3270885" cy="1605280"/>
          </a:xfrm>
          <a:prstGeom prst="rect">
            <a:avLst/>
          </a:prstGeom>
        </p:spPr>
      </p:pic>
      <p:pic>
        <p:nvPicPr>
          <p:cNvPr id="8" name="Slika 7">
            <a:extLst>
              <a:ext uri="{FF2B5EF4-FFF2-40B4-BE49-F238E27FC236}">
                <a16:creationId xmlns:a16="http://schemas.microsoft.com/office/drawing/2014/main" id="{C1A56501-E88E-E314-0A07-9654001FD18A}"/>
              </a:ext>
            </a:extLst>
          </p:cNvPr>
          <p:cNvPicPr>
            <a:picLocks noChangeAspect="1"/>
          </p:cNvPicPr>
          <p:nvPr/>
        </p:nvPicPr>
        <p:blipFill>
          <a:blip r:embed="rId4"/>
          <a:stretch>
            <a:fillRect/>
          </a:stretch>
        </p:blipFill>
        <p:spPr>
          <a:xfrm>
            <a:off x="8495104" y="5145832"/>
            <a:ext cx="1779570" cy="1599360"/>
          </a:xfrm>
          <a:prstGeom prst="rect">
            <a:avLst/>
          </a:prstGeom>
        </p:spPr>
      </p:pic>
    </p:spTree>
    <p:extLst>
      <p:ext uri="{BB962C8B-B14F-4D97-AF65-F5344CB8AC3E}">
        <p14:creationId xmlns:p14="http://schemas.microsoft.com/office/powerpoint/2010/main" val="967581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AFE151E5-D461-4F7C-5952-564FCD1C965D}"/>
              </a:ext>
            </a:extLst>
          </p:cNvPr>
          <p:cNvPicPr>
            <a:picLocks noChangeAspect="1"/>
          </p:cNvPicPr>
          <p:nvPr/>
        </p:nvPicPr>
        <p:blipFill>
          <a:blip r:embed="rId2"/>
          <a:stretch>
            <a:fillRect/>
          </a:stretch>
        </p:blipFill>
        <p:spPr>
          <a:xfrm>
            <a:off x="5154706" y="1825625"/>
            <a:ext cx="5725646" cy="3875485"/>
          </a:xfrm>
          <a:prstGeom prst="rect">
            <a:avLst/>
          </a:prstGeom>
        </p:spPr>
      </p:pic>
      <p:sp>
        <p:nvSpPr>
          <p:cNvPr id="2" name="Naslov 1">
            <a:extLst>
              <a:ext uri="{FF2B5EF4-FFF2-40B4-BE49-F238E27FC236}">
                <a16:creationId xmlns:a16="http://schemas.microsoft.com/office/drawing/2014/main" id="{580C5C91-6986-52CC-7C95-87CEF9B1CE5A}"/>
              </a:ext>
            </a:extLst>
          </p:cNvPr>
          <p:cNvSpPr>
            <a:spLocks noGrp="1"/>
          </p:cNvSpPr>
          <p:nvPr>
            <p:ph type="title"/>
          </p:nvPr>
        </p:nvSpPr>
        <p:spPr/>
        <p:txBody>
          <a:bodyPr/>
          <a:lstStyle/>
          <a:p>
            <a:r>
              <a:rPr lang="sl-SI" dirty="0">
                <a:solidFill>
                  <a:srgbClr val="7030A0"/>
                </a:solidFill>
              </a:rPr>
              <a:t>Kranjska klobasa</a:t>
            </a:r>
          </a:p>
        </p:txBody>
      </p:sp>
      <p:sp>
        <p:nvSpPr>
          <p:cNvPr id="3" name="Označba mesta vsebine 2">
            <a:extLst>
              <a:ext uri="{FF2B5EF4-FFF2-40B4-BE49-F238E27FC236}">
                <a16:creationId xmlns:a16="http://schemas.microsoft.com/office/drawing/2014/main" id="{8D450715-3C5E-007E-058A-0352954F78CC}"/>
              </a:ext>
            </a:extLst>
          </p:cNvPr>
          <p:cNvSpPr>
            <a:spLocks noGrp="1"/>
          </p:cNvSpPr>
          <p:nvPr>
            <p:ph idx="1"/>
          </p:nvPr>
        </p:nvSpPr>
        <p:spPr/>
        <p:txBody>
          <a:bodyPr>
            <a:normAutofit fontScale="92500" lnSpcReduction="10000"/>
          </a:bodyPr>
          <a:lstStyle/>
          <a:p>
            <a:r>
              <a:rPr lang="sl-SI" dirty="0"/>
              <a:t>80 % </a:t>
            </a:r>
            <a:r>
              <a:rPr lang="sl-SI" dirty="0" err="1"/>
              <a:t>razdetega</a:t>
            </a:r>
            <a:r>
              <a:rPr lang="sl-SI" dirty="0"/>
              <a:t> mesa: 85 % svinjskega in 15 % govejega</a:t>
            </a:r>
          </a:p>
          <a:p>
            <a:r>
              <a:rPr lang="sl-SI" dirty="0"/>
              <a:t>20 % trde slanine</a:t>
            </a:r>
          </a:p>
          <a:p>
            <a:endParaRPr lang="sl-SI" dirty="0"/>
          </a:p>
          <a:p>
            <a:endParaRPr lang="sl-SI" dirty="0"/>
          </a:p>
          <a:p>
            <a:endParaRPr lang="sl-SI" dirty="0"/>
          </a:p>
          <a:p>
            <a:endParaRPr lang="sl-SI" dirty="0"/>
          </a:p>
          <a:p>
            <a:endParaRPr lang="sl-SI" dirty="0"/>
          </a:p>
          <a:p>
            <a:r>
              <a:rPr lang="sl-SI" dirty="0">
                <a:hlinkClick r:id="rId3"/>
              </a:rPr>
              <a:t>https://www.gov.si/assets/ministrstva/MKGP/DOKUMENTI/HRANA/SHEME-KAKOVOSTI/SPECIFIKACIJE-EVROPSKA-KOMISIJA/Specifikacija_KK_spr._februar_2017.pdf</a:t>
            </a:r>
            <a:endParaRPr lang="sl-SI" dirty="0"/>
          </a:p>
          <a:p>
            <a:endParaRPr lang="sl-SI" dirty="0"/>
          </a:p>
        </p:txBody>
      </p:sp>
      <p:pic>
        <p:nvPicPr>
          <p:cNvPr id="5" name="Slika 4">
            <a:extLst>
              <a:ext uri="{FF2B5EF4-FFF2-40B4-BE49-F238E27FC236}">
                <a16:creationId xmlns:a16="http://schemas.microsoft.com/office/drawing/2014/main" id="{57E65524-0491-4604-9444-E42112691948}"/>
              </a:ext>
            </a:extLst>
          </p:cNvPr>
          <p:cNvPicPr>
            <a:picLocks noChangeAspect="1"/>
          </p:cNvPicPr>
          <p:nvPr/>
        </p:nvPicPr>
        <p:blipFill>
          <a:blip r:embed="rId4"/>
          <a:stretch>
            <a:fillRect/>
          </a:stretch>
        </p:blipFill>
        <p:spPr>
          <a:xfrm>
            <a:off x="1748673" y="2740566"/>
            <a:ext cx="4086795" cy="1609950"/>
          </a:xfrm>
          <a:prstGeom prst="rect">
            <a:avLst/>
          </a:prstGeom>
        </p:spPr>
      </p:pic>
    </p:spTree>
    <p:extLst>
      <p:ext uri="{BB962C8B-B14F-4D97-AF65-F5344CB8AC3E}">
        <p14:creationId xmlns:p14="http://schemas.microsoft.com/office/powerpoint/2010/main" val="551383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E14511-ECE9-7B98-E919-F5F712D5AB10}"/>
              </a:ext>
            </a:extLst>
          </p:cNvPr>
          <p:cNvSpPr>
            <a:spLocks noGrp="1"/>
          </p:cNvSpPr>
          <p:nvPr>
            <p:ph type="title"/>
          </p:nvPr>
        </p:nvSpPr>
        <p:spPr/>
        <p:txBody>
          <a:bodyPr/>
          <a:lstStyle/>
          <a:p>
            <a:r>
              <a:rPr lang="sl-SI" b="1" dirty="0">
                <a:solidFill>
                  <a:srgbClr val="FF6600"/>
                </a:solidFill>
              </a:rPr>
              <a:t>c) </a:t>
            </a:r>
            <a:r>
              <a:rPr lang="sl-SI" b="1" dirty="0" err="1">
                <a:solidFill>
                  <a:srgbClr val="FF6600"/>
                </a:solidFill>
              </a:rPr>
              <a:t>Hladetinaste</a:t>
            </a:r>
            <a:r>
              <a:rPr lang="sl-SI" b="1" dirty="0">
                <a:solidFill>
                  <a:srgbClr val="FF6600"/>
                </a:solidFill>
              </a:rPr>
              <a:t> </a:t>
            </a:r>
            <a:r>
              <a:rPr lang="sl-SI" dirty="0">
                <a:solidFill>
                  <a:srgbClr val="FF6600"/>
                </a:solidFill>
              </a:rPr>
              <a:t>klobase</a:t>
            </a:r>
          </a:p>
        </p:txBody>
      </p:sp>
      <p:sp>
        <p:nvSpPr>
          <p:cNvPr id="3" name="Označba mesta vsebine 2">
            <a:extLst>
              <a:ext uri="{FF2B5EF4-FFF2-40B4-BE49-F238E27FC236}">
                <a16:creationId xmlns:a16="http://schemas.microsoft.com/office/drawing/2014/main" id="{A0E49621-ABBD-7C7A-838D-E33BE702B3D1}"/>
              </a:ext>
            </a:extLst>
          </p:cNvPr>
          <p:cNvSpPr>
            <a:spLocks noGrp="1"/>
          </p:cNvSpPr>
          <p:nvPr>
            <p:ph idx="1"/>
          </p:nvPr>
        </p:nvSpPr>
        <p:spPr/>
        <p:txBody>
          <a:bodyPr/>
          <a:lstStyle/>
          <a:p>
            <a:pPr marL="0" indent="0" algn="just">
              <a:buNone/>
            </a:pPr>
            <a:r>
              <a:rPr lang="sl-SI" dirty="0"/>
              <a:t>mesni izdelek, v katerem so </a:t>
            </a:r>
            <a:r>
              <a:rPr lang="sl-SI" dirty="0">
                <a:solidFill>
                  <a:srgbClr val="FF6600"/>
                </a:solidFill>
              </a:rPr>
              <a:t>mišično in maščobno tkivo </a:t>
            </a:r>
            <a:r>
              <a:rPr lang="sl-SI" dirty="0"/>
              <a:t>ter dodatne sestavine </a:t>
            </a:r>
            <a:r>
              <a:rPr lang="sl-SI" dirty="0">
                <a:solidFill>
                  <a:srgbClr val="FF6600"/>
                </a:solidFill>
              </a:rPr>
              <a:t>povezani z </a:t>
            </a:r>
            <a:r>
              <a:rPr lang="sl-SI" b="1" dirty="0">
                <a:solidFill>
                  <a:srgbClr val="FF6600"/>
                </a:solidFill>
              </a:rPr>
              <a:t>naravno želatino</a:t>
            </a:r>
            <a:r>
              <a:rPr lang="sl-SI" dirty="0">
                <a:solidFill>
                  <a:srgbClr val="FF6600"/>
                </a:solidFill>
              </a:rPr>
              <a:t>, </a:t>
            </a:r>
            <a:r>
              <a:rPr lang="sl-SI" dirty="0"/>
              <a:t>pridobljeno z vlažno toplotno obdelavo surovin z več veziva (koža, kite, tetive) ali z </a:t>
            </a:r>
            <a:r>
              <a:rPr lang="sl-SI" b="1" dirty="0">
                <a:solidFill>
                  <a:srgbClr val="FF6600"/>
                </a:solidFill>
              </a:rPr>
              <a:t>dodano</a:t>
            </a:r>
            <a:r>
              <a:rPr lang="sl-SI" dirty="0"/>
              <a:t> želatino</a:t>
            </a:r>
          </a:p>
          <a:p>
            <a:pPr marL="0" indent="0" algn="just">
              <a:buNone/>
            </a:pPr>
            <a:r>
              <a:rPr lang="sl-SI" dirty="0"/>
              <a:t>Tradicionalni poimenovanji za </a:t>
            </a:r>
            <a:r>
              <a:rPr lang="sl-SI" dirty="0" err="1"/>
              <a:t>hladetinaste</a:t>
            </a:r>
            <a:r>
              <a:rPr lang="sl-SI" dirty="0"/>
              <a:t> klobase sta:</a:t>
            </a:r>
          </a:p>
          <a:p>
            <a:pPr lvl="1" algn="just">
              <a:buFontTx/>
              <a:buChar char="-"/>
            </a:pPr>
            <a:r>
              <a:rPr lang="sl-SI" b="1" dirty="0">
                <a:solidFill>
                  <a:srgbClr val="00B050"/>
                </a:solidFill>
              </a:rPr>
              <a:t>Tlačenka: </a:t>
            </a:r>
            <a:r>
              <a:rPr lang="sl-SI" dirty="0"/>
              <a:t>najmanj </a:t>
            </a:r>
            <a:r>
              <a:rPr lang="sl-SI" b="1" dirty="0">
                <a:solidFill>
                  <a:srgbClr val="FF0000"/>
                </a:solidFill>
              </a:rPr>
              <a:t>50 %</a:t>
            </a:r>
            <a:r>
              <a:rPr lang="sl-SI" dirty="0"/>
              <a:t> mesa kuhanih prašičjih glav ali razsoljenega prašičjega mesa in prašičjih jezikov, kožic in juhe</a:t>
            </a:r>
            <a:endParaRPr lang="sl-SI" b="1" dirty="0">
              <a:solidFill>
                <a:srgbClr val="00B050"/>
              </a:solidFill>
            </a:endParaRPr>
          </a:p>
          <a:p>
            <a:pPr lvl="1" algn="just">
              <a:buFontTx/>
              <a:buChar char="-"/>
            </a:pPr>
            <a:r>
              <a:rPr lang="sl-SI" b="1" dirty="0">
                <a:solidFill>
                  <a:srgbClr val="00B050"/>
                </a:solidFill>
              </a:rPr>
              <a:t>Žolca: </a:t>
            </a:r>
            <a:r>
              <a:rPr lang="sl-SI" dirty="0"/>
              <a:t> mesni izdelek, proizveden kot tlačenka, le da mora vsebovati najmanj </a:t>
            </a:r>
            <a:r>
              <a:rPr lang="sl-SI" b="1" dirty="0">
                <a:solidFill>
                  <a:srgbClr val="FF0000"/>
                </a:solidFill>
              </a:rPr>
              <a:t>30 % </a:t>
            </a:r>
            <a:r>
              <a:rPr lang="sl-SI" dirty="0"/>
              <a:t>mesa ali mesnine</a:t>
            </a:r>
            <a:endParaRPr lang="sl-SI" b="1" dirty="0">
              <a:solidFill>
                <a:srgbClr val="00B050"/>
              </a:solidFill>
            </a:endParaRPr>
          </a:p>
          <a:p>
            <a:endParaRPr lang="sl-SI" dirty="0"/>
          </a:p>
        </p:txBody>
      </p:sp>
      <p:pic>
        <p:nvPicPr>
          <p:cNvPr id="4" name="Slika 3">
            <a:extLst>
              <a:ext uri="{FF2B5EF4-FFF2-40B4-BE49-F238E27FC236}">
                <a16:creationId xmlns:a16="http://schemas.microsoft.com/office/drawing/2014/main" id="{61AAC69E-B859-C865-0752-DE4121906130}"/>
              </a:ext>
            </a:extLst>
          </p:cNvPr>
          <p:cNvPicPr>
            <a:picLocks noChangeAspect="1"/>
          </p:cNvPicPr>
          <p:nvPr/>
        </p:nvPicPr>
        <p:blipFill>
          <a:blip r:embed="rId2"/>
          <a:stretch>
            <a:fillRect/>
          </a:stretch>
        </p:blipFill>
        <p:spPr>
          <a:xfrm>
            <a:off x="1640840" y="4968519"/>
            <a:ext cx="2250440" cy="1665326"/>
          </a:xfrm>
          <a:prstGeom prst="rect">
            <a:avLst/>
          </a:prstGeom>
        </p:spPr>
      </p:pic>
      <p:pic>
        <p:nvPicPr>
          <p:cNvPr id="5" name="Slika 4">
            <a:extLst>
              <a:ext uri="{FF2B5EF4-FFF2-40B4-BE49-F238E27FC236}">
                <a16:creationId xmlns:a16="http://schemas.microsoft.com/office/drawing/2014/main" id="{FA48DCEE-89E3-01EE-6422-BDCC03A03768}"/>
              </a:ext>
            </a:extLst>
          </p:cNvPr>
          <p:cNvPicPr>
            <a:picLocks noChangeAspect="1"/>
          </p:cNvPicPr>
          <p:nvPr/>
        </p:nvPicPr>
        <p:blipFill>
          <a:blip r:embed="rId3"/>
          <a:stretch>
            <a:fillRect/>
          </a:stretch>
        </p:blipFill>
        <p:spPr>
          <a:xfrm>
            <a:off x="4857115" y="4677261"/>
            <a:ext cx="2477770" cy="1956584"/>
          </a:xfrm>
          <a:prstGeom prst="rect">
            <a:avLst/>
          </a:prstGeom>
        </p:spPr>
      </p:pic>
    </p:spTree>
    <p:extLst>
      <p:ext uri="{BB962C8B-B14F-4D97-AF65-F5344CB8AC3E}">
        <p14:creationId xmlns:p14="http://schemas.microsoft.com/office/powerpoint/2010/main" val="808323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F149B8-2414-CC7C-29D6-EF2EE180606B}"/>
              </a:ext>
            </a:extLst>
          </p:cNvPr>
          <p:cNvSpPr>
            <a:spLocks noGrp="1"/>
          </p:cNvSpPr>
          <p:nvPr>
            <p:ph type="title"/>
          </p:nvPr>
        </p:nvSpPr>
        <p:spPr/>
        <p:txBody>
          <a:bodyPr/>
          <a:lstStyle/>
          <a:p>
            <a:r>
              <a:rPr lang="sl-SI" dirty="0">
                <a:solidFill>
                  <a:srgbClr val="7030A0"/>
                </a:solidFill>
              </a:rPr>
              <a:t>d) </a:t>
            </a:r>
            <a:r>
              <a:rPr lang="sl-SI" b="1" dirty="0">
                <a:solidFill>
                  <a:srgbClr val="7030A0"/>
                </a:solidFill>
              </a:rPr>
              <a:t>Kuhane</a:t>
            </a:r>
            <a:r>
              <a:rPr lang="sl-SI" dirty="0">
                <a:solidFill>
                  <a:srgbClr val="7030A0"/>
                </a:solidFill>
              </a:rPr>
              <a:t> klobase</a:t>
            </a:r>
          </a:p>
        </p:txBody>
      </p:sp>
      <p:sp>
        <p:nvSpPr>
          <p:cNvPr id="3" name="Označba mesta vsebine 2">
            <a:extLst>
              <a:ext uri="{FF2B5EF4-FFF2-40B4-BE49-F238E27FC236}">
                <a16:creationId xmlns:a16="http://schemas.microsoft.com/office/drawing/2014/main" id="{95D6C1E4-153F-9DAE-AB96-2949CED5810A}"/>
              </a:ext>
            </a:extLst>
          </p:cNvPr>
          <p:cNvSpPr>
            <a:spLocks noGrp="1"/>
          </p:cNvSpPr>
          <p:nvPr>
            <p:ph idx="1"/>
          </p:nvPr>
        </p:nvSpPr>
        <p:spPr/>
        <p:txBody>
          <a:bodyPr>
            <a:normAutofit fontScale="92500" lnSpcReduction="10000"/>
          </a:bodyPr>
          <a:lstStyle/>
          <a:p>
            <a:pPr marL="0" indent="0" algn="just">
              <a:buNone/>
            </a:pPr>
            <a:r>
              <a:rPr lang="sl-SI" dirty="0"/>
              <a:t>se lahko poimenuje mesni izdelek iz:</a:t>
            </a:r>
          </a:p>
          <a:p>
            <a:pPr lvl="1" algn="just">
              <a:buFontTx/>
              <a:buChar char="-"/>
            </a:pPr>
            <a:r>
              <a:rPr lang="sl-SI" dirty="0"/>
              <a:t>kuhanega </a:t>
            </a:r>
            <a:r>
              <a:rPr lang="sl-SI" b="1" dirty="0">
                <a:solidFill>
                  <a:srgbClr val="00B050"/>
                </a:solidFill>
              </a:rPr>
              <a:t>mesa</a:t>
            </a:r>
          </a:p>
          <a:p>
            <a:pPr lvl="1" algn="just">
              <a:buFontTx/>
              <a:buChar char="-"/>
            </a:pPr>
            <a:r>
              <a:rPr lang="sl-SI" b="1" dirty="0">
                <a:solidFill>
                  <a:srgbClr val="00B050"/>
                </a:solidFill>
              </a:rPr>
              <a:t>drobovine</a:t>
            </a:r>
          </a:p>
          <a:p>
            <a:pPr lvl="1" algn="just">
              <a:buFontTx/>
              <a:buChar char="-"/>
            </a:pPr>
            <a:r>
              <a:rPr lang="sl-SI" b="1" dirty="0">
                <a:solidFill>
                  <a:srgbClr val="00B050"/>
                </a:solidFill>
              </a:rPr>
              <a:t>kožic</a:t>
            </a:r>
          </a:p>
          <a:p>
            <a:pPr lvl="1" algn="just">
              <a:buFontTx/>
              <a:buChar char="-"/>
            </a:pPr>
            <a:r>
              <a:rPr lang="sl-SI" b="1" dirty="0">
                <a:solidFill>
                  <a:srgbClr val="00B050"/>
                </a:solidFill>
              </a:rPr>
              <a:t>dodatnih sestavin,</a:t>
            </a:r>
            <a:r>
              <a:rPr lang="sl-SI" dirty="0"/>
              <a:t> soli, začimb, začimbnih ekstraktov, aditivov, arom in tehnoloških dodatkov</a:t>
            </a:r>
          </a:p>
          <a:p>
            <a:pPr marL="0" indent="0" algn="just">
              <a:buNone/>
            </a:pPr>
            <a:r>
              <a:rPr lang="sl-SI" dirty="0"/>
              <a:t>Stopnja </a:t>
            </a:r>
            <a:r>
              <a:rPr lang="sl-SI" dirty="0" err="1"/>
              <a:t>razdetosti</a:t>
            </a:r>
            <a:r>
              <a:rPr lang="sl-SI" dirty="0"/>
              <a:t> nadeva je lahko </a:t>
            </a:r>
            <a:r>
              <a:rPr lang="sl-SI" dirty="0">
                <a:solidFill>
                  <a:srgbClr val="FF6600"/>
                </a:solidFill>
              </a:rPr>
              <a:t>od grobe do povsem homogene.</a:t>
            </a:r>
          </a:p>
          <a:p>
            <a:pPr marL="0" indent="0" algn="just">
              <a:buNone/>
            </a:pPr>
            <a:r>
              <a:rPr lang="sl-SI" dirty="0"/>
              <a:t>Nadev klobase se polni v naravne ali umetne ovitke. </a:t>
            </a:r>
          </a:p>
          <a:p>
            <a:pPr marL="0" indent="0" algn="just">
              <a:buNone/>
            </a:pPr>
            <a:r>
              <a:rPr lang="sl-SI" dirty="0"/>
              <a:t>Po polnjenju se jih kuha (pasterizira). </a:t>
            </a:r>
          </a:p>
          <a:p>
            <a:pPr marL="0" indent="0" algn="just">
              <a:buNone/>
            </a:pPr>
            <a:r>
              <a:rPr lang="sl-SI" dirty="0"/>
              <a:t>Tekstura je od </a:t>
            </a:r>
            <a:r>
              <a:rPr lang="sl-SI" dirty="0" err="1"/>
              <a:t>narezljive</a:t>
            </a:r>
            <a:r>
              <a:rPr lang="sl-SI" dirty="0"/>
              <a:t> do mazave.</a:t>
            </a:r>
          </a:p>
          <a:p>
            <a:pPr marL="0" indent="0" algn="just">
              <a:buNone/>
            </a:pPr>
            <a:r>
              <a:rPr lang="sl-SI" dirty="0"/>
              <a:t>Predstavniki: krvavice, paštete v ovitku, mesni sir</a:t>
            </a:r>
          </a:p>
          <a:p>
            <a:endParaRPr lang="sl-SI" dirty="0"/>
          </a:p>
        </p:txBody>
      </p:sp>
    </p:spTree>
    <p:extLst>
      <p:ext uri="{BB962C8B-B14F-4D97-AF65-F5344CB8AC3E}">
        <p14:creationId xmlns:p14="http://schemas.microsoft.com/office/powerpoint/2010/main" val="2475964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4981D654-A9CF-F7F0-123A-53BCEF2E36DE}"/>
              </a:ext>
            </a:extLst>
          </p:cNvPr>
          <p:cNvPicPr>
            <a:picLocks noChangeAspect="1"/>
          </p:cNvPicPr>
          <p:nvPr/>
        </p:nvPicPr>
        <p:blipFill>
          <a:blip r:embed="rId2"/>
          <a:stretch>
            <a:fillRect/>
          </a:stretch>
        </p:blipFill>
        <p:spPr>
          <a:xfrm>
            <a:off x="7306236" y="365125"/>
            <a:ext cx="4571999" cy="3186112"/>
          </a:xfrm>
          <a:prstGeom prst="rect">
            <a:avLst/>
          </a:prstGeom>
        </p:spPr>
      </p:pic>
      <p:sp>
        <p:nvSpPr>
          <p:cNvPr id="2" name="Naslov 1">
            <a:extLst>
              <a:ext uri="{FF2B5EF4-FFF2-40B4-BE49-F238E27FC236}">
                <a16:creationId xmlns:a16="http://schemas.microsoft.com/office/drawing/2014/main" id="{12463154-B4DA-8CA8-DC66-62813F8BE1C2}"/>
              </a:ext>
            </a:extLst>
          </p:cNvPr>
          <p:cNvSpPr>
            <a:spLocks noGrp="1"/>
          </p:cNvSpPr>
          <p:nvPr>
            <p:ph type="title"/>
          </p:nvPr>
        </p:nvSpPr>
        <p:spPr/>
        <p:txBody>
          <a:bodyPr/>
          <a:lstStyle/>
          <a:p>
            <a:r>
              <a:rPr lang="sl-SI" dirty="0">
                <a:solidFill>
                  <a:srgbClr val="7030A0"/>
                </a:solidFill>
              </a:rPr>
              <a:t>Pašteta</a:t>
            </a:r>
          </a:p>
        </p:txBody>
      </p:sp>
      <p:sp>
        <p:nvSpPr>
          <p:cNvPr id="3" name="Označba mesta vsebine 2">
            <a:extLst>
              <a:ext uri="{FF2B5EF4-FFF2-40B4-BE49-F238E27FC236}">
                <a16:creationId xmlns:a16="http://schemas.microsoft.com/office/drawing/2014/main" id="{12D821C6-43DA-4078-8494-B2C7F34322C3}"/>
              </a:ext>
            </a:extLst>
          </p:cNvPr>
          <p:cNvSpPr>
            <a:spLocks noGrp="1"/>
          </p:cNvSpPr>
          <p:nvPr>
            <p:ph idx="1"/>
          </p:nvPr>
        </p:nvSpPr>
        <p:spPr/>
        <p:txBody>
          <a:bodyPr>
            <a:normAutofit fontScale="92500" lnSpcReduction="10000"/>
          </a:bodyPr>
          <a:lstStyle/>
          <a:p>
            <a:pPr marL="0" indent="0">
              <a:buNone/>
            </a:pPr>
            <a:r>
              <a:rPr lang="sl-SI" dirty="0"/>
              <a:t>mesni izdelek, ki je izdelan iz:</a:t>
            </a:r>
          </a:p>
          <a:p>
            <a:pPr lvl="1"/>
            <a:r>
              <a:rPr lang="sl-SI" dirty="0"/>
              <a:t>mesa</a:t>
            </a:r>
          </a:p>
          <a:p>
            <a:pPr lvl="1"/>
            <a:r>
              <a:rPr lang="sl-SI" dirty="0"/>
              <a:t>slanine ali druge maščobe živalskega ali rastlinskega izvora</a:t>
            </a:r>
          </a:p>
          <a:p>
            <a:pPr lvl="1"/>
            <a:r>
              <a:rPr lang="sl-SI" dirty="0"/>
              <a:t>bujona ali vode</a:t>
            </a:r>
          </a:p>
          <a:p>
            <a:pPr lvl="1"/>
            <a:r>
              <a:rPr lang="sl-SI" dirty="0"/>
              <a:t>drobovine (jeter)</a:t>
            </a:r>
          </a:p>
          <a:p>
            <a:pPr lvl="1"/>
            <a:r>
              <a:rPr lang="sl-SI" dirty="0"/>
              <a:t>kožic</a:t>
            </a:r>
          </a:p>
          <a:p>
            <a:pPr lvl="1" algn="just"/>
            <a:r>
              <a:rPr lang="sl-SI" dirty="0"/>
              <a:t>dodatnih sestavin, aditivov, začimb in tehnoloških dodatkov</a:t>
            </a:r>
          </a:p>
          <a:p>
            <a:pPr marL="0" indent="0" algn="just">
              <a:buNone/>
            </a:pPr>
            <a:r>
              <a:rPr lang="sl-SI" dirty="0"/>
              <a:t>Stopnja </a:t>
            </a:r>
            <a:r>
              <a:rPr lang="sl-SI" dirty="0" err="1"/>
              <a:t>razdetosti</a:t>
            </a:r>
            <a:r>
              <a:rPr lang="sl-SI" dirty="0"/>
              <a:t> nadeva je fina in homogena.</a:t>
            </a:r>
          </a:p>
          <a:p>
            <a:pPr marL="0" indent="0" algn="just">
              <a:buNone/>
            </a:pPr>
            <a:r>
              <a:rPr lang="sl-SI" sz="1700" dirty="0"/>
              <a:t>Biti mora homogene, gladke teksture brez vidne strukture mišičnega in maščobnega tkiva, brez izločene maščobe ali želeja, mazave teksture, skladnega vonja in okusa, brez zažganih in drugih tujih priokusov. Nadev (emulzija) se polni v naravne ali umetne ovitke ali v drugo embalažo.</a:t>
            </a:r>
          </a:p>
          <a:p>
            <a:pPr lvl="1" algn="just"/>
            <a:r>
              <a:rPr lang="sl-SI" dirty="0"/>
              <a:t>največ </a:t>
            </a:r>
            <a:r>
              <a:rPr lang="sl-SI" b="1" dirty="0">
                <a:solidFill>
                  <a:srgbClr val="FF0000"/>
                </a:solidFill>
              </a:rPr>
              <a:t>35 %</a:t>
            </a:r>
            <a:r>
              <a:rPr lang="sl-SI" dirty="0"/>
              <a:t> maščob</a:t>
            </a:r>
          </a:p>
          <a:p>
            <a:pPr lvl="1" algn="just"/>
            <a:r>
              <a:rPr lang="sl-SI" b="1" dirty="0"/>
              <a:t>jetrna pašteta:</a:t>
            </a:r>
            <a:r>
              <a:rPr lang="sl-SI" dirty="0"/>
              <a:t> najmanj </a:t>
            </a:r>
            <a:r>
              <a:rPr lang="sl-SI" dirty="0">
                <a:solidFill>
                  <a:srgbClr val="FF0000"/>
                </a:solidFill>
              </a:rPr>
              <a:t>15 % </a:t>
            </a:r>
            <a:r>
              <a:rPr lang="sl-SI" dirty="0"/>
              <a:t>jeter</a:t>
            </a:r>
          </a:p>
          <a:p>
            <a:endParaRPr lang="sl-SI" dirty="0"/>
          </a:p>
        </p:txBody>
      </p:sp>
    </p:spTree>
    <p:extLst>
      <p:ext uri="{BB962C8B-B14F-4D97-AF65-F5344CB8AC3E}">
        <p14:creationId xmlns:p14="http://schemas.microsoft.com/office/powerpoint/2010/main" val="103182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439FA4D6-E052-313D-A741-72A91B8ADED0}"/>
              </a:ext>
            </a:extLst>
          </p:cNvPr>
          <p:cNvPicPr>
            <a:picLocks noChangeAspect="1"/>
          </p:cNvPicPr>
          <p:nvPr/>
        </p:nvPicPr>
        <p:blipFill>
          <a:blip r:embed="rId2"/>
          <a:stretch>
            <a:fillRect/>
          </a:stretch>
        </p:blipFill>
        <p:spPr>
          <a:xfrm>
            <a:off x="5636846" y="2227384"/>
            <a:ext cx="2243015" cy="2243015"/>
          </a:xfrm>
          <a:prstGeom prst="rect">
            <a:avLst/>
          </a:prstGeom>
        </p:spPr>
      </p:pic>
      <p:sp>
        <p:nvSpPr>
          <p:cNvPr id="2" name="Naslov 1">
            <a:extLst>
              <a:ext uri="{FF2B5EF4-FFF2-40B4-BE49-F238E27FC236}">
                <a16:creationId xmlns:a16="http://schemas.microsoft.com/office/drawing/2014/main" id="{F75AB21B-2539-3133-901A-317335065FD6}"/>
              </a:ext>
            </a:extLst>
          </p:cNvPr>
          <p:cNvSpPr>
            <a:spLocks noGrp="1"/>
          </p:cNvSpPr>
          <p:nvPr>
            <p:ph type="title"/>
          </p:nvPr>
        </p:nvSpPr>
        <p:spPr/>
        <p:txBody>
          <a:bodyPr/>
          <a:lstStyle/>
          <a:p>
            <a:r>
              <a:rPr lang="sl-SI" dirty="0">
                <a:solidFill>
                  <a:schemeClr val="accent6">
                    <a:lumMod val="75000"/>
                  </a:schemeClr>
                </a:solidFill>
              </a:rPr>
              <a:t>e) </a:t>
            </a:r>
            <a:r>
              <a:rPr lang="sl-SI" b="1" dirty="0">
                <a:solidFill>
                  <a:schemeClr val="accent6">
                    <a:lumMod val="75000"/>
                  </a:schemeClr>
                </a:solidFill>
              </a:rPr>
              <a:t>Prekajeno</a:t>
            </a:r>
            <a:r>
              <a:rPr lang="sl-SI" dirty="0">
                <a:solidFill>
                  <a:schemeClr val="accent6">
                    <a:lumMod val="75000"/>
                  </a:schemeClr>
                </a:solidFill>
              </a:rPr>
              <a:t> meso</a:t>
            </a:r>
          </a:p>
        </p:txBody>
      </p:sp>
      <p:sp>
        <p:nvSpPr>
          <p:cNvPr id="3" name="Označba mesta vsebine 2">
            <a:extLst>
              <a:ext uri="{FF2B5EF4-FFF2-40B4-BE49-F238E27FC236}">
                <a16:creationId xmlns:a16="http://schemas.microsoft.com/office/drawing/2014/main" id="{BC292DF6-FBE2-6105-5CE1-D08AC3E8CE04}"/>
              </a:ext>
            </a:extLst>
          </p:cNvPr>
          <p:cNvSpPr>
            <a:spLocks noGrp="1"/>
          </p:cNvSpPr>
          <p:nvPr>
            <p:ph idx="1"/>
          </p:nvPr>
        </p:nvSpPr>
        <p:spPr/>
        <p:txBody>
          <a:bodyPr>
            <a:normAutofit/>
          </a:bodyPr>
          <a:lstStyle/>
          <a:p>
            <a:pPr marL="0" indent="0" algn="just">
              <a:buNone/>
            </a:pPr>
            <a:r>
              <a:rPr lang="sl-SI" dirty="0"/>
              <a:t>Kot prekajeno meso se lahko poimenuje mesni izdelek, pridobljen s:</a:t>
            </a:r>
          </a:p>
          <a:p>
            <a:pPr marL="971550" lvl="1" indent="-514350" algn="just">
              <a:buFont typeface="+mj-lt"/>
              <a:buAutoNum type="arabicPeriod"/>
            </a:pPr>
            <a:r>
              <a:rPr lang="sl-SI" dirty="0"/>
              <a:t>soljenjem ali razsoljevanjem večjih (integralnih) kosov mesa</a:t>
            </a:r>
          </a:p>
          <a:p>
            <a:pPr marL="971550" lvl="1" indent="-514350" algn="just">
              <a:buFont typeface="+mj-lt"/>
              <a:buAutoNum type="arabicPeriod"/>
            </a:pPr>
            <a:r>
              <a:rPr lang="sl-SI" dirty="0"/>
              <a:t>prekajevanjem </a:t>
            </a:r>
          </a:p>
          <a:p>
            <a:pPr marL="971550" lvl="1" indent="-514350" algn="just">
              <a:buFont typeface="+mj-lt"/>
              <a:buAutoNum type="arabicPeriod"/>
            </a:pPr>
            <a:r>
              <a:rPr lang="sl-SI" dirty="0"/>
              <a:t>in toplotno obdelan</a:t>
            </a:r>
          </a:p>
          <a:p>
            <a:pPr marL="0" indent="0" algn="just">
              <a:buNone/>
            </a:pPr>
            <a:r>
              <a:rPr lang="sl-SI" dirty="0"/>
              <a:t>Izdelek je pripravljen za uživanje.</a:t>
            </a:r>
          </a:p>
          <a:p>
            <a:pPr marL="0" indent="0" algn="just">
              <a:buNone/>
            </a:pPr>
            <a:r>
              <a:rPr lang="sl-SI" dirty="0"/>
              <a:t>Predstavniki: </a:t>
            </a:r>
          </a:p>
          <a:p>
            <a:pPr lvl="2" algn="just"/>
            <a:r>
              <a:rPr lang="sl-SI" dirty="0">
                <a:solidFill>
                  <a:srgbClr val="732981"/>
                </a:solidFill>
              </a:rPr>
              <a:t>Šunka (svinjsko stegno)</a:t>
            </a:r>
          </a:p>
          <a:p>
            <a:pPr lvl="2" algn="just"/>
            <a:r>
              <a:rPr lang="sl-SI" dirty="0">
                <a:solidFill>
                  <a:srgbClr val="00B050"/>
                </a:solidFill>
              </a:rPr>
              <a:t>Pleče</a:t>
            </a:r>
          </a:p>
          <a:p>
            <a:pPr lvl="2" algn="just"/>
            <a:r>
              <a:rPr lang="sl-SI" dirty="0">
                <a:solidFill>
                  <a:srgbClr val="0070C0"/>
                </a:solidFill>
              </a:rPr>
              <a:t>Hrbet</a:t>
            </a:r>
          </a:p>
          <a:p>
            <a:pPr lvl="2" algn="just"/>
            <a:r>
              <a:rPr lang="sl-SI" dirty="0">
                <a:solidFill>
                  <a:srgbClr val="FF6600"/>
                </a:solidFill>
              </a:rPr>
              <a:t>Krača (golen)</a:t>
            </a:r>
          </a:p>
        </p:txBody>
      </p:sp>
      <p:pic>
        <p:nvPicPr>
          <p:cNvPr id="5" name="Slika 4">
            <a:extLst>
              <a:ext uri="{FF2B5EF4-FFF2-40B4-BE49-F238E27FC236}">
                <a16:creationId xmlns:a16="http://schemas.microsoft.com/office/drawing/2014/main" id="{E0672FA9-B672-BCDD-48EC-FAC85566A66C}"/>
              </a:ext>
            </a:extLst>
          </p:cNvPr>
          <p:cNvPicPr>
            <a:picLocks noChangeAspect="1"/>
          </p:cNvPicPr>
          <p:nvPr/>
        </p:nvPicPr>
        <p:blipFill>
          <a:blip r:embed="rId3"/>
          <a:stretch>
            <a:fillRect/>
          </a:stretch>
        </p:blipFill>
        <p:spPr>
          <a:xfrm>
            <a:off x="8348174" y="2686050"/>
            <a:ext cx="3076575" cy="1485900"/>
          </a:xfrm>
          <a:prstGeom prst="rect">
            <a:avLst/>
          </a:prstGeom>
        </p:spPr>
      </p:pic>
      <p:pic>
        <p:nvPicPr>
          <p:cNvPr id="6" name="Slika 5">
            <a:extLst>
              <a:ext uri="{FF2B5EF4-FFF2-40B4-BE49-F238E27FC236}">
                <a16:creationId xmlns:a16="http://schemas.microsoft.com/office/drawing/2014/main" id="{0CD5FA9D-6413-57FB-0B17-40F0B65BB96A}"/>
              </a:ext>
            </a:extLst>
          </p:cNvPr>
          <p:cNvPicPr>
            <a:picLocks noChangeAspect="1"/>
          </p:cNvPicPr>
          <p:nvPr/>
        </p:nvPicPr>
        <p:blipFill>
          <a:blip r:embed="rId4"/>
          <a:srcRect t="9930" b="21027"/>
          <a:stretch>
            <a:fillRect/>
          </a:stretch>
        </p:blipFill>
        <p:spPr>
          <a:xfrm>
            <a:off x="5428317" y="4470399"/>
            <a:ext cx="2660072" cy="1836615"/>
          </a:xfrm>
          <a:prstGeom prst="rect">
            <a:avLst/>
          </a:prstGeom>
        </p:spPr>
      </p:pic>
      <p:pic>
        <p:nvPicPr>
          <p:cNvPr id="7" name="Slika 6">
            <a:extLst>
              <a:ext uri="{FF2B5EF4-FFF2-40B4-BE49-F238E27FC236}">
                <a16:creationId xmlns:a16="http://schemas.microsoft.com/office/drawing/2014/main" id="{B0ED3052-55C1-6CB4-69AD-DB4D57D36CE1}"/>
              </a:ext>
            </a:extLst>
          </p:cNvPr>
          <p:cNvPicPr>
            <a:picLocks noChangeAspect="1"/>
          </p:cNvPicPr>
          <p:nvPr/>
        </p:nvPicPr>
        <p:blipFill>
          <a:blip r:embed="rId5"/>
          <a:stretch>
            <a:fillRect/>
          </a:stretch>
        </p:blipFill>
        <p:spPr>
          <a:xfrm>
            <a:off x="8387594" y="4001294"/>
            <a:ext cx="2667000" cy="2667000"/>
          </a:xfrm>
          <a:prstGeom prst="rect">
            <a:avLst/>
          </a:prstGeom>
        </p:spPr>
      </p:pic>
      <p:cxnSp>
        <p:nvCxnSpPr>
          <p:cNvPr id="9" name="Raven puščični povezovalnik 8">
            <a:extLst>
              <a:ext uri="{FF2B5EF4-FFF2-40B4-BE49-F238E27FC236}">
                <a16:creationId xmlns:a16="http://schemas.microsoft.com/office/drawing/2014/main" id="{47908E53-B61A-32D9-40CB-6A40E21C2181}"/>
              </a:ext>
            </a:extLst>
          </p:cNvPr>
          <p:cNvCxnSpPr/>
          <p:nvPr/>
        </p:nvCxnSpPr>
        <p:spPr>
          <a:xfrm flipV="1">
            <a:off x="4618892" y="4001294"/>
            <a:ext cx="1141046" cy="52381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ven puščični povezovalnik 10">
            <a:extLst>
              <a:ext uri="{FF2B5EF4-FFF2-40B4-BE49-F238E27FC236}">
                <a16:creationId xmlns:a16="http://schemas.microsoft.com/office/drawing/2014/main" id="{3841BA05-D9E0-6A3B-7555-4F943327C719}"/>
              </a:ext>
            </a:extLst>
          </p:cNvPr>
          <p:cNvCxnSpPr/>
          <p:nvPr/>
        </p:nvCxnSpPr>
        <p:spPr>
          <a:xfrm flipV="1">
            <a:off x="2797908" y="4001294"/>
            <a:ext cx="6447692" cy="99273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a:extLst>
              <a:ext uri="{FF2B5EF4-FFF2-40B4-BE49-F238E27FC236}">
                <a16:creationId xmlns:a16="http://schemas.microsoft.com/office/drawing/2014/main" id="{A7B68456-3554-805D-FA65-9DB3C5A54681}"/>
              </a:ext>
            </a:extLst>
          </p:cNvPr>
          <p:cNvCxnSpPr>
            <a:cxnSpLocks/>
          </p:cNvCxnSpPr>
          <p:nvPr/>
        </p:nvCxnSpPr>
        <p:spPr>
          <a:xfrm>
            <a:off x="2766646" y="5334794"/>
            <a:ext cx="2661671"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ven puščični povezovalnik 14">
            <a:extLst>
              <a:ext uri="{FF2B5EF4-FFF2-40B4-BE49-F238E27FC236}">
                <a16:creationId xmlns:a16="http://schemas.microsoft.com/office/drawing/2014/main" id="{575CDE3A-81F2-8875-F42F-195DA5B9F437}"/>
              </a:ext>
            </a:extLst>
          </p:cNvPr>
          <p:cNvCxnSpPr>
            <a:cxnSpLocks/>
          </p:cNvCxnSpPr>
          <p:nvPr/>
        </p:nvCxnSpPr>
        <p:spPr>
          <a:xfrm flipV="1">
            <a:off x="3446585" y="5705079"/>
            <a:ext cx="4941009" cy="39229"/>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58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550271-84AA-8283-6BA4-4C04E9F7D139}"/>
              </a:ext>
            </a:extLst>
          </p:cNvPr>
          <p:cNvSpPr>
            <a:spLocks noGrp="1"/>
          </p:cNvSpPr>
          <p:nvPr>
            <p:ph type="title"/>
          </p:nvPr>
        </p:nvSpPr>
        <p:spPr/>
        <p:txBody>
          <a:bodyPr/>
          <a:lstStyle/>
          <a:p>
            <a:r>
              <a:rPr lang="sl-SI" dirty="0">
                <a:solidFill>
                  <a:srgbClr val="002060"/>
                </a:solidFill>
              </a:rPr>
              <a:t>f) </a:t>
            </a:r>
            <a:r>
              <a:rPr lang="sl-SI" b="1" dirty="0">
                <a:solidFill>
                  <a:srgbClr val="002060"/>
                </a:solidFill>
              </a:rPr>
              <a:t>Konzervirano </a:t>
            </a:r>
            <a:r>
              <a:rPr lang="sl-SI" dirty="0">
                <a:solidFill>
                  <a:srgbClr val="002060"/>
                </a:solidFill>
              </a:rPr>
              <a:t>meso</a:t>
            </a:r>
          </a:p>
        </p:txBody>
      </p:sp>
      <p:sp>
        <p:nvSpPr>
          <p:cNvPr id="3" name="Označba mesta vsebine 2">
            <a:extLst>
              <a:ext uri="{FF2B5EF4-FFF2-40B4-BE49-F238E27FC236}">
                <a16:creationId xmlns:a16="http://schemas.microsoft.com/office/drawing/2014/main" id="{8CC25DE2-2B99-0EB3-9BFB-9764FE81DA63}"/>
              </a:ext>
            </a:extLst>
          </p:cNvPr>
          <p:cNvSpPr>
            <a:spLocks noGrp="1"/>
          </p:cNvSpPr>
          <p:nvPr>
            <p:ph idx="1"/>
          </p:nvPr>
        </p:nvSpPr>
        <p:spPr/>
        <p:txBody>
          <a:bodyPr>
            <a:normAutofit lnSpcReduction="10000"/>
          </a:bodyPr>
          <a:lstStyle/>
          <a:p>
            <a:pPr marL="0" indent="0" algn="just">
              <a:buNone/>
            </a:pPr>
            <a:r>
              <a:rPr lang="sl-SI" dirty="0"/>
              <a:t>se lahko poimenujejo mesni izdelki iz:</a:t>
            </a:r>
          </a:p>
          <a:p>
            <a:pPr algn="just"/>
            <a:r>
              <a:rPr lang="sl-SI" dirty="0">
                <a:solidFill>
                  <a:srgbClr val="7030A0"/>
                </a:solidFill>
              </a:rPr>
              <a:t>celih (integralnih) </a:t>
            </a:r>
            <a:r>
              <a:rPr lang="sl-SI" dirty="0"/>
              <a:t>kosov mesa brez kosti, s pripadajočo kožo in podkožnim maščobnim tkivom ali brez njih, </a:t>
            </a:r>
            <a:r>
              <a:rPr lang="sl-SI" dirty="0">
                <a:solidFill>
                  <a:srgbClr val="0070C0"/>
                </a:solidFill>
              </a:rPr>
              <a:t>iz zrezanega mesa, </a:t>
            </a:r>
            <a:r>
              <a:rPr lang="sl-SI" dirty="0"/>
              <a:t>maščobnega tkiva, kože, drobovine, z dodatnimi sestavinami, soljo, začimbami, začimbnimi ekstrakti, aromami, aditivi in tehnološkimi dodatki</a:t>
            </a:r>
          </a:p>
          <a:p>
            <a:pPr marL="0" indent="0" algn="just">
              <a:buNone/>
            </a:pPr>
            <a:r>
              <a:rPr lang="sl-SI" dirty="0"/>
              <a:t>Meso je </a:t>
            </a:r>
            <a:r>
              <a:rPr lang="sl-SI" dirty="0">
                <a:solidFill>
                  <a:srgbClr val="00B050"/>
                </a:solidFill>
              </a:rPr>
              <a:t>razsoljeno, gneteno in masirano, lahko </a:t>
            </a:r>
            <a:r>
              <a:rPr lang="sl-SI" dirty="0"/>
              <a:t>je tudi zmerno hladno ali toplo </a:t>
            </a:r>
            <a:r>
              <a:rPr lang="sl-SI" dirty="0">
                <a:solidFill>
                  <a:srgbClr val="00B050"/>
                </a:solidFill>
              </a:rPr>
              <a:t>dimljeno. </a:t>
            </a:r>
          </a:p>
          <a:p>
            <a:pPr marL="0" indent="0" algn="just">
              <a:buNone/>
            </a:pPr>
            <a:r>
              <a:rPr lang="sl-SI" dirty="0"/>
              <a:t>Mesni izdelki so </a:t>
            </a:r>
            <a:r>
              <a:rPr lang="sl-SI" dirty="0">
                <a:solidFill>
                  <a:srgbClr val="C00000"/>
                </a:solidFill>
              </a:rPr>
              <a:t>toplotno obdelani (pasterizirani) </a:t>
            </a:r>
            <a:r>
              <a:rPr lang="sl-SI" dirty="0"/>
              <a:t>z vlažnimi ali suhimi postopki v posebnih kalupih (ter po toplotni obdelavi prepakirani) ali pa direktno v hermetično zaprti embalaži ali ovitkih.</a:t>
            </a:r>
          </a:p>
        </p:txBody>
      </p:sp>
    </p:spTree>
    <p:extLst>
      <p:ext uri="{BB962C8B-B14F-4D97-AF65-F5344CB8AC3E}">
        <p14:creationId xmlns:p14="http://schemas.microsoft.com/office/powerpoint/2010/main" val="4120752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ABFA64D-7A8C-4214-8309-FEA56BE28BC3}"/>
              </a:ext>
            </a:extLst>
          </p:cNvPr>
          <p:cNvSpPr>
            <a:spLocks noGrp="1"/>
          </p:cNvSpPr>
          <p:nvPr>
            <p:ph type="title"/>
          </p:nvPr>
        </p:nvSpPr>
        <p:spPr/>
        <p:txBody>
          <a:bodyPr/>
          <a:lstStyle/>
          <a:p>
            <a:r>
              <a:rPr lang="sl-SI" dirty="0">
                <a:solidFill>
                  <a:srgbClr val="7030A0"/>
                </a:solidFill>
              </a:rPr>
              <a:t>3. Člen: pomen izrazov</a:t>
            </a:r>
          </a:p>
        </p:txBody>
      </p:sp>
      <p:sp>
        <p:nvSpPr>
          <p:cNvPr id="3" name="Označba mesta vsebine 2">
            <a:extLst>
              <a:ext uri="{FF2B5EF4-FFF2-40B4-BE49-F238E27FC236}">
                <a16:creationId xmlns:a16="http://schemas.microsoft.com/office/drawing/2014/main" id="{1B7A790A-6C4E-12D1-B7D8-8C976001D5D2}"/>
              </a:ext>
            </a:extLst>
          </p:cNvPr>
          <p:cNvSpPr>
            <a:spLocks noGrp="1"/>
          </p:cNvSpPr>
          <p:nvPr>
            <p:ph idx="1"/>
          </p:nvPr>
        </p:nvSpPr>
        <p:spPr/>
        <p:txBody>
          <a:bodyPr/>
          <a:lstStyle/>
          <a:p>
            <a:pPr algn="just"/>
            <a:r>
              <a:rPr lang="sl-SI" dirty="0">
                <a:solidFill>
                  <a:srgbClr val="FF0000"/>
                </a:solidFill>
              </a:rPr>
              <a:t>klavna</a:t>
            </a:r>
            <a:r>
              <a:rPr lang="sl-SI" dirty="0"/>
              <a:t> živina so:</a:t>
            </a:r>
          </a:p>
          <a:p>
            <a:pPr lvl="2" algn="just"/>
            <a:r>
              <a:rPr lang="sl-SI" dirty="0"/>
              <a:t>govedo</a:t>
            </a:r>
          </a:p>
          <a:p>
            <a:pPr lvl="2" algn="just"/>
            <a:r>
              <a:rPr lang="sl-SI" dirty="0"/>
              <a:t>prašiči </a:t>
            </a:r>
          </a:p>
          <a:p>
            <a:pPr lvl="2" algn="just"/>
            <a:r>
              <a:rPr lang="sl-SI" dirty="0"/>
              <a:t>ovce</a:t>
            </a:r>
          </a:p>
          <a:p>
            <a:pPr lvl="2" algn="just"/>
            <a:r>
              <a:rPr lang="sl-SI" dirty="0"/>
              <a:t>koze</a:t>
            </a:r>
          </a:p>
          <a:p>
            <a:pPr lvl="2" algn="just"/>
            <a:r>
              <a:rPr lang="sl-SI" dirty="0"/>
              <a:t>kopitarji (konji, osli, mezgi in mule) </a:t>
            </a:r>
          </a:p>
          <a:p>
            <a:pPr lvl="2" algn="just"/>
            <a:r>
              <a:rPr lang="sl-SI" dirty="0"/>
              <a:t>kunci</a:t>
            </a:r>
          </a:p>
          <a:p>
            <a:pPr algn="just"/>
            <a:r>
              <a:rPr lang="sl-SI" dirty="0">
                <a:solidFill>
                  <a:srgbClr val="FF0000"/>
                </a:solidFill>
              </a:rPr>
              <a:t>sesekljano </a:t>
            </a:r>
            <a:r>
              <a:rPr lang="sl-SI" dirty="0"/>
              <a:t>meso je </a:t>
            </a:r>
            <a:r>
              <a:rPr lang="sl-SI" dirty="0" err="1"/>
              <a:t>izkoščeno</a:t>
            </a:r>
            <a:r>
              <a:rPr lang="sl-SI" dirty="0"/>
              <a:t> meso, ki je sesekljano v stroju za sekljanje mesa (kuter)</a:t>
            </a:r>
          </a:p>
          <a:p>
            <a:pPr algn="just"/>
            <a:r>
              <a:rPr lang="sl-SI" dirty="0">
                <a:solidFill>
                  <a:srgbClr val="FF0000"/>
                </a:solidFill>
              </a:rPr>
              <a:t>kockano</a:t>
            </a:r>
            <a:r>
              <a:rPr lang="sl-SI" dirty="0"/>
              <a:t> meso je </a:t>
            </a:r>
            <a:r>
              <a:rPr lang="sl-SI" dirty="0" err="1"/>
              <a:t>izkoščeno</a:t>
            </a:r>
            <a:r>
              <a:rPr lang="sl-SI" dirty="0"/>
              <a:t> meso, ki je narezano na manjše kose, primerno za pripravo golažev</a:t>
            </a:r>
          </a:p>
          <a:p>
            <a:pPr marL="914400" lvl="2" indent="0">
              <a:buNone/>
            </a:pPr>
            <a:endParaRPr lang="sl-SI" dirty="0"/>
          </a:p>
        </p:txBody>
      </p:sp>
    </p:spTree>
    <p:extLst>
      <p:ext uri="{BB962C8B-B14F-4D97-AF65-F5344CB8AC3E}">
        <p14:creationId xmlns:p14="http://schemas.microsoft.com/office/powerpoint/2010/main" val="143647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609482FE-4296-6E69-8239-6602E7B60415}"/>
              </a:ext>
            </a:extLst>
          </p:cNvPr>
          <p:cNvPicPr>
            <a:picLocks noChangeAspect="1"/>
          </p:cNvPicPr>
          <p:nvPr/>
        </p:nvPicPr>
        <p:blipFill>
          <a:blip r:embed="rId2"/>
          <a:stretch>
            <a:fillRect/>
          </a:stretch>
        </p:blipFill>
        <p:spPr>
          <a:xfrm>
            <a:off x="6385169" y="3920757"/>
            <a:ext cx="2021254" cy="1512572"/>
          </a:xfrm>
          <a:prstGeom prst="rect">
            <a:avLst/>
          </a:prstGeom>
        </p:spPr>
      </p:pic>
      <p:pic>
        <p:nvPicPr>
          <p:cNvPr id="6" name="Slika 5">
            <a:extLst>
              <a:ext uri="{FF2B5EF4-FFF2-40B4-BE49-F238E27FC236}">
                <a16:creationId xmlns:a16="http://schemas.microsoft.com/office/drawing/2014/main" id="{E18FE650-468C-65C3-CB63-EBC981E3028F}"/>
              </a:ext>
            </a:extLst>
          </p:cNvPr>
          <p:cNvPicPr>
            <a:picLocks noChangeAspect="1"/>
          </p:cNvPicPr>
          <p:nvPr/>
        </p:nvPicPr>
        <p:blipFill>
          <a:blip r:embed="rId3"/>
          <a:stretch>
            <a:fillRect/>
          </a:stretch>
        </p:blipFill>
        <p:spPr>
          <a:xfrm>
            <a:off x="5093676" y="3972829"/>
            <a:ext cx="1394778" cy="1460500"/>
          </a:xfrm>
          <a:prstGeom prst="rect">
            <a:avLst/>
          </a:prstGeom>
        </p:spPr>
      </p:pic>
      <p:pic>
        <p:nvPicPr>
          <p:cNvPr id="4" name="Slika 3">
            <a:extLst>
              <a:ext uri="{FF2B5EF4-FFF2-40B4-BE49-F238E27FC236}">
                <a16:creationId xmlns:a16="http://schemas.microsoft.com/office/drawing/2014/main" id="{B052A42A-194B-C351-6364-3925F5332D95}"/>
              </a:ext>
            </a:extLst>
          </p:cNvPr>
          <p:cNvPicPr>
            <a:picLocks noChangeAspect="1"/>
          </p:cNvPicPr>
          <p:nvPr/>
        </p:nvPicPr>
        <p:blipFill>
          <a:blip r:embed="rId4"/>
          <a:srcRect t="20969" b="25926"/>
          <a:stretch>
            <a:fillRect/>
          </a:stretch>
        </p:blipFill>
        <p:spPr>
          <a:xfrm>
            <a:off x="765907" y="4098028"/>
            <a:ext cx="2584938" cy="1372742"/>
          </a:xfrm>
          <a:prstGeom prst="rect">
            <a:avLst/>
          </a:prstGeom>
        </p:spPr>
      </p:pic>
      <p:sp>
        <p:nvSpPr>
          <p:cNvPr id="3" name="Označba mesta vsebine 2">
            <a:extLst>
              <a:ext uri="{FF2B5EF4-FFF2-40B4-BE49-F238E27FC236}">
                <a16:creationId xmlns:a16="http://schemas.microsoft.com/office/drawing/2014/main" id="{C1D72E39-9D32-DD52-ABF5-40CAAAE64B64}"/>
              </a:ext>
            </a:extLst>
          </p:cNvPr>
          <p:cNvSpPr>
            <a:spLocks noGrp="1"/>
          </p:cNvSpPr>
          <p:nvPr>
            <p:ph idx="1"/>
          </p:nvPr>
        </p:nvSpPr>
        <p:spPr>
          <a:xfrm>
            <a:off x="765907" y="336062"/>
            <a:ext cx="10347569" cy="6400800"/>
          </a:xfrm>
        </p:spPr>
        <p:txBody>
          <a:bodyPr>
            <a:normAutofit/>
          </a:bodyPr>
          <a:lstStyle/>
          <a:p>
            <a:pPr marL="0" indent="0" algn="just">
              <a:buNone/>
            </a:pPr>
            <a:r>
              <a:rPr lang="sl-SI" dirty="0"/>
              <a:t>Ime mesnega izdelka mora ustrezati vrsti in uporabljenemu kosu mesa. Predstavniki: </a:t>
            </a:r>
          </a:p>
          <a:p>
            <a:pPr lvl="1" algn="just"/>
            <a:r>
              <a:rPr lang="sl-SI" dirty="0"/>
              <a:t>kuhan ali pečen </a:t>
            </a:r>
            <a:r>
              <a:rPr lang="sl-SI" b="1" dirty="0">
                <a:solidFill>
                  <a:srgbClr val="0070C0"/>
                </a:solidFill>
              </a:rPr>
              <a:t>pršut </a:t>
            </a:r>
            <a:r>
              <a:rPr lang="sl-SI" dirty="0"/>
              <a:t>(iz celega </a:t>
            </a:r>
            <a:r>
              <a:rPr lang="sl-SI" dirty="0" err="1"/>
              <a:t>izkoščenega</a:t>
            </a:r>
            <a:r>
              <a:rPr lang="sl-SI" dirty="0"/>
              <a:t> prašičjega stegna)</a:t>
            </a:r>
          </a:p>
          <a:p>
            <a:pPr lvl="1" algn="just"/>
            <a:r>
              <a:rPr lang="sl-SI" dirty="0"/>
              <a:t>kuhana ali pečena </a:t>
            </a:r>
            <a:r>
              <a:rPr lang="sl-SI" b="1" dirty="0">
                <a:solidFill>
                  <a:srgbClr val="00B050"/>
                </a:solidFill>
              </a:rPr>
              <a:t>šunka</a:t>
            </a:r>
            <a:r>
              <a:rPr lang="sl-SI" dirty="0"/>
              <a:t> (iz prepoznavnih kosov prašičjega stegna)</a:t>
            </a:r>
          </a:p>
          <a:p>
            <a:pPr lvl="1" algn="just"/>
            <a:r>
              <a:rPr lang="sl-SI" dirty="0"/>
              <a:t>kuhano </a:t>
            </a:r>
            <a:r>
              <a:rPr lang="sl-SI" b="1" dirty="0">
                <a:solidFill>
                  <a:srgbClr val="7030A0"/>
                </a:solidFill>
              </a:rPr>
              <a:t>pleče</a:t>
            </a:r>
            <a:r>
              <a:rPr lang="sl-SI" dirty="0"/>
              <a:t> (iz prašičjega plečeta)</a:t>
            </a:r>
          </a:p>
          <a:p>
            <a:pPr lvl="1" algn="just"/>
            <a:r>
              <a:rPr lang="sl-SI" dirty="0"/>
              <a:t>kuhana </a:t>
            </a:r>
            <a:r>
              <a:rPr lang="sl-SI" b="1" dirty="0">
                <a:solidFill>
                  <a:srgbClr val="FF6600"/>
                </a:solidFill>
              </a:rPr>
              <a:t>hamburška slanina </a:t>
            </a:r>
            <a:r>
              <a:rPr lang="sl-SI" dirty="0"/>
              <a:t>(izdelek iz prašičje mesnate slanine)</a:t>
            </a:r>
          </a:p>
          <a:p>
            <a:pPr lvl="1" algn="just"/>
            <a:r>
              <a:rPr lang="sl-SI" dirty="0"/>
              <a:t>kuhana </a:t>
            </a:r>
            <a:r>
              <a:rPr lang="sl-SI" b="1" dirty="0">
                <a:solidFill>
                  <a:srgbClr val="0070C0"/>
                </a:solidFill>
              </a:rPr>
              <a:t>krača</a:t>
            </a:r>
            <a:r>
              <a:rPr lang="sl-SI" dirty="0"/>
              <a:t> (izdelek iz prašičje prednje ali zadnje goleni)</a:t>
            </a:r>
          </a:p>
          <a:p>
            <a:pPr lvl="1" algn="just"/>
            <a:r>
              <a:rPr lang="sl-SI" dirty="0"/>
              <a:t>kuhana (stisnjena) </a:t>
            </a:r>
            <a:r>
              <a:rPr lang="sl-SI" b="1" dirty="0">
                <a:solidFill>
                  <a:srgbClr val="00B050"/>
                </a:solidFill>
              </a:rPr>
              <a:t>govedina </a:t>
            </a:r>
            <a:r>
              <a:rPr lang="sl-SI" dirty="0"/>
              <a:t>(kuhan (stisnjen) izdelek iz govedine)</a:t>
            </a:r>
          </a:p>
          <a:p>
            <a:pPr lvl="1" algn="just"/>
            <a:r>
              <a:rPr lang="sl-SI" b="1" dirty="0">
                <a:solidFill>
                  <a:srgbClr val="732981"/>
                </a:solidFill>
              </a:rPr>
              <a:t>goveji jezik </a:t>
            </a:r>
            <a:r>
              <a:rPr lang="sl-SI" dirty="0"/>
              <a:t>(izdelek iz govejega jezika)</a:t>
            </a:r>
          </a:p>
          <a:p>
            <a:pPr marL="0" indent="0" algn="just">
              <a:buNone/>
            </a:pPr>
            <a:endParaRPr lang="sl-SI" sz="1800" dirty="0"/>
          </a:p>
          <a:p>
            <a:pPr marL="0" indent="0" algn="just">
              <a:buNone/>
            </a:pPr>
            <a:endParaRPr lang="sl-SI" sz="1800" dirty="0"/>
          </a:p>
          <a:p>
            <a:pPr marL="0" indent="0" algn="just">
              <a:buNone/>
            </a:pPr>
            <a:endParaRPr lang="sl-SI" sz="1800" dirty="0"/>
          </a:p>
          <a:p>
            <a:pPr marL="0" indent="0" algn="just">
              <a:buNone/>
            </a:pPr>
            <a:endParaRPr lang="sl-SI" sz="1800" dirty="0"/>
          </a:p>
          <a:p>
            <a:pPr marL="0" indent="0" algn="just">
              <a:buNone/>
            </a:pPr>
            <a:r>
              <a:rPr lang="sl-SI" sz="1800" dirty="0"/>
              <a:t>Če se mesni izdelek proizvaja </a:t>
            </a:r>
            <a:r>
              <a:rPr lang="sl-SI" sz="1800" dirty="0">
                <a:solidFill>
                  <a:srgbClr val="0070C0"/>
                </a:solidFill>
              </a:rPr>
              <a:t>iz zrezanega mesa, </a:t>
            </a:r>
            <a:r>
              <a:rPr lang="sl-SI" sz="1800" dirty="0"/>
              <a:t>se zanj </a:t>
            </a:r>
            <a:r>
              <a:rPr lang="sl-SI" sz="1800" dirty="0">
                <a:solidFill>
                  <a:srgbClr val="FF0000"/>
                </a:solidFill>
              </a:rPr>
              <a:t>ne sme uporabljati imen, </a:t>
            </a:r>
            <a:r>
              <a:rPr lang="sl-SI" sz="1800" dirty="0"/>
              <a:t>opredeljenih v prejšnjem odstavku.</a:t>
            </a:r>
          </a:p>
          <a:p>
            <a:pPr marL="0" indent="0" algn="just">
              <a:buNone/>
            </a:pPr>
            <a:r>
              <a:rPr lang="sl-SI" sz="1800" dirty="0"/>
              <a:t>Tradicionalno poimenovanje za konzervirano meso je npr. meso iz zaseke ali masti.</a:t>
            </a:r>
          </a:p>
          <a:p>
            <a:endParaRPr lang="sl-SI" dirty="0"/>
          </a:p>
        </p:txBody>
      </p:sp>
      <p:pic>
        <p:nvPicPr>
          <p:cNvPr id="5" name="Slika 4">
            <a:extLst>
              <a:ext uri="{FF2B5EF4-FFF2-40B4-BE49-F238E27FC236}">
                <a16:creationId xmlns:a16="http://schemas.microsoft.com/office/drawing/2014/main" id="{56A2F7A3-92C6-9312-B8D5-805160FEEAA9}"/>
              </a:ext>
            </a:extLst>
          </p:cNvPr>
          <p:cNvPicPr>
            <a:picLocks noChangeAspect="1"/>
          </p:cNvPicPr>
          <p:nvPr/>
        </p:nvPicPr>
        <p:blipFill>
          <a:blip r:embed="rId5"/>
          <a:stretch>
            <a:fillRect/>
          </a:stretch>
        </p:blipFill>
        <p:spPr>
          <a:xfrm>
            <a:off x="2508738" y="3615815"/>
            <a:ext cx="3041039" cy="2174529"/>
          </a:xfrm>
          <a:prstGeom prst="rect">
            <a:avLst/>
          </a:prstGeom>
        </p:spPr>
      </p:pic>
      <p:pic>
        <p:nvPicPr>
          <p:cNvPr id="8" name="Slika 7">
            <a:extLst>
              <a:ext uri="{FF2B5EF4-FFF2-40B4-BE49-F238E27FC236}">
                <a16:creationId xmlns:a16="http://schemas.microsoft.com/office/drawing/2014/main" id="{34F58399-D6B5-0E53-589B-10D541E10EE6}"/>
              </a:ext>
            </a:extLst>
          </p:cNvPr>
          <p:cNvPicPr>
            <a:picLocks noChangeAspect="1"/>
          </p:cNvPicPr>
          <p:nvPr/>
        </p:nvPicPr>
        <p:blipFill>
          <a:blip r:embed="rId6"/>
          <a:stretch>
            <a:fillRect/>
          </a:stretch>
        </p:blipFill>
        <p:spPr>
          <a:xfrm>
            <a:off x="8359530" y="3536462"/>
            <a:ext cx="2975097" cy="1902316"/>
          </a:xfrm>
          <a:prstGeom prst="rect">
            <a:avLst/>
          </a:prstGeom>
        </p:spPr>
      </p:pic>
    </p:spTree>
    <p:extLst>
      <p:ext uri="{BB962C8B-B14F-4D97-AF65-F5344CB8AC3E}">
        <p14:creationId xmlns:p14="http://schemas.microsoft.com/office/powerpoint/2010/main" val="1686562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B3D718-C3E7-4E00-9EDC-5DF63AF7D6C2}"/>
              </a:ext>
            </a:extLst>
          </p:cNvPr>
          <p:cNvSpPr>
            <a:spLocks noGrp="1"/>
          </p:cNvSpPr>
          <p:nvPr>
            <p:ph type="title"/>
          </p:nvPr>
        </p:nvSpPr>
        <p:spPr/>
        <p:txBody>
          <a:bodyPr/>
          <a:lstStyle/>
          <a:p>
            <a:r>
              <a:rPr lang="sl-SI" dirty="0">
                <a:solidFill>
                  <a:schemeClr val="accent2">
                    <a:lumMod val="50000"/>
                  </a:schemeClr>
                </a:solidFill>
              </a:rPr>
              <a:t>g) Masti in maščobni izdelki</a:t>
            </a:r>
          </a:p>
        </p:txBody>
      </p:sp>
      <p:sp>
        <p:nvSpPr>
          <p:cNvPr id="3" name="Označba mesta vsebine 2">
            <a:extLst>
              <a:ext uri="{FF2B5EF4-FFF2-40B4-BE49-F238E27FC236}">
                <a16:creationId xmlns:a16="http://schemas.microsoft.com/office/drawing/2014/main" id="{6E24955D-D258-6D47-3A61-14735CC1BB4E}"/>
              </a:ext>
            </a:extLst>
          </p:cNvPr>
          <p:cNvSpPr>
            <a:spLocks noGrp="1"/>
          </p:cNvSpPr>
          <p:nvPr>
            <p:ph idx="1"/>
          </p:nvPr>
        </p:nvSpPr>
        <p:spPr/>
        <p:txBody>
          <a:bodyPr/>
          <a:lstStyle/>
          <a:p>
            <a:pPr marL="0" indent="0" algn="just">
              <a:buNone/>
            </a:pPr>
            <a:r>
              <a:rPr lang="sl-SI" dirty="0"/>
              <a:t> se lahko poimenuje mesni izdelek, ki ga pridobimo s topljenjem podkožnega maščobnega tkiva, sala ter pečice (trebušne mrene) prašičev in maščobnega tkiva goveda. </a:t>
            </a:r>
          </a:p>
          <a:p>
            <a:pPr marL="0" indent="0" algn="just">
              <a:buNone/>
            </a:pPr>
            <a:r>
              <a:rPr lang="sl-SI" dirty="0"/>
              <a:t>Pridobljena iz prašičev se daje v promet kot </a:t>
            </a:r>
            <a:r>
              <a:rPr lang="sl-SI" b="1" dirty="0">
                <a:solidFill>
                  <a:srgbClr val="0070C0"/>
                </a:solidFill>
              </a:rPr>
              <a:t>prašičja mast, </a:t>
            </a:r>
            <a:r>
              <a:rPr lang="sl-SI" dirty="0"/>
              <a:t>iz goveda pa kot </a:t>
            </a:r>
            <a:r>
              <a:rPr lang="sl-SI" b="1" dirty="0">
                <a:solidFill>
                  <a:srgbClr val="7030A0"/>
                </a:solidFill>
              </a:rPr>
              <a:t>goveji loj. </a:t>
            </a:r>
            <a:r>
              <a:rPr lang="sl-SI" dirty="0"/>
              <a:t>Mast, pridobljena iz drugih živalskih vrst, mora imeti v imenu označeno vrsto.</a:t>
            </a:r>
          </a:p>
          <a:p>
            <a:pPr marL="0" indent="0" algn="just">
              <a:buNone/>
            </a:pPr>
            <a:r>
              <a:rPr lang="sl-SI" dirty="0"/>
              <a:t>Izdelki: </a:t>
            </a:r>
          </a:p>
          <a:p>
            <a:pPr lvl="1" algn="just">
              <a:buFontTx/>
              <a:buChar char="-"/>
            </a:pPr>
            <a:r>
              <a:rPr lang="sl-SI" dirty="0"/>
              <a:t>tradicionalna mast in ocvirki</a:t>
            </a:r>
          </a:p>
          <a:p>
            <a:pPr lvl="1" algn="just">
              <a:buFontTx/>
              <a:buChar char="-"/>
            </a:pPr>
            <a:r>
              <a:rPr lang="sl-SI" dirty="0"/>
              <a:t>zaseka</a:t>
            </a:r>
          </a:p>
        </p:txBody>
      </p:sp>
      <p:pic>
        <p:nvPicPr>
          <p:cNvPr id="4" name="Slika 3">
            <a:extLst>
              <a:ext uri="{FF2B5EF4-FFF2-40B4-BE49-F238E27FC236}">
                <a16:creationId xmlns:a16="http://schemas.microsoft.com/office/drawing/2014/main" id="{D22E2CF1-1471-BC5C-9F4F-AC7277BF93F1}"/>
              </a:ext>
            </a:extLst>
          </p:cNvPr>
          <p:cNvPicPr>
            <a:picLocks noChangeAspect="1"/>
          </p:cNvPicPr>
          <p:nvPr/>
        </p:nvPicPr>
        <p:blipFill>
          <a:blip r:embed="rId2"/>
          <a:stretch>
            <a:fillRect/>
          </a:stretch>
        </p:blipFill>
        <p:spPr>
          <a:xfrm>
            <a:off x="5405926" y="4073525"/>
            <a:ext cx="2333625" cy="1962150"/>
          </a:xfrm>
          <a:prstGeom prst="rect">
            <a:avLst/>
          </a:prstGeom>
        </p:spPr>
      </p:pic>
      <p:pic>
        <p:nvPicPr>
          <p:cNvPr id="5" name="Slika 4">
            <a:extLst>
              <a:ext uri="{FF2B5EF4-FFF2-40B4-BE49-F238E27FC236}">
                <a16:creationId xmlns:a16="http://schemas.microsoft.com/office/drawing/2014/main" id="{C26E40C3-A34C-FBF3-FC02-7E117B94A9E5}"/>
              </a:ext>
            </a:extLst>
          </p:cNvPr>
          <p:cNvPicPr>
            <a:picLocks noChangeAspect="1"/>
          </p:cNvPicPr>
          <p:nvPr/>
        </p:nvPicPr>
        <p:blipFill>
          <a:blip r:embed="rId3"/>
          <a:stretch>
            <a:fillRect/>
          </a:stretch>
        </p:blipFill>
        <p:spPr>
          <a:xfrm>
            <a:off x="7916984" y="4073525"/>
            <a:ext cx="1817077" cy="2362200"/>
          </a:xfrm>
          <a:prstGeom prst="rect">
            <a:avLst/>
          </a:prstGeom>
        </p:spPr>
      </p:pic>
    </p:spTree>
    <p:extLst>
      <p:ext uri="{BB962C8B-B14F-4D97-AF65-F5344CB8AC3E}">
        <p14:creationId xmlns:p14="http://schemas.microsoft.com/office/powerpoint/2010/main" val="154003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26244C00-A7D7-F865-6633-8D3C7D709DFA}"/>
              </a:ext>
            </a:extLst>
          </p:cNvPr>
          <p:cNvPicPr>
            <a:picLocks noChangeAspect="1"/>
          </p:cNvPicPr>
          <p:nvPr/>
        </p:nvPicPr>
        <p:blipFill>
          <a:blip r:embed="rId2"/>
          <a:stretch>
            <a:fillRect/>
          </a:stretch>
        </p:blipFill>
        <p:spPr>
          <a:xfrm>
            <a:off x="3969360" y="2432538"/>
            <a:ext cx="1462333" cy="1455834"/>
          </a:xfrm>
          <a:prstGeom prst="rect">
            <a:avLst/>
          </a:prstGeom>
        </p:spPr>
      </p:pic>
      <p:sp>
        <p:nvSpPr>
          <p:cNvPr id="2" name="Naslov 1">
            <a:extLst>
              <a:ext uri="{FF2B5EF4-FFF2-40B4-BE49-F238E27FC236}">
                <a16:creationId xmlns:a16="http://schemas.microsoft.com/office/drawing/2014/main" id="{24AAB792-5BA0-191E-6C15-98451B3D1E94}"/>
              </a:ext>
            </a:extLst>
          </p:cNvPr>
          <p:cNvSpPr>
            <a:spLocks noGrp="1"/>
          </p:cNvSpPr>
          <p:nvPr>
            <p:ph type="title"/>
          </p:nvPr>
        </p:nvSpPr>
        <p:spPr/>
        <p:txBody>
          <a:bodyPr/>
          <a:lstStyle/>
          <a:p>
            <a:r>
              <a:rPr lang="sl-SI" dirty="0"/>
              <a:t>2</a:t>
            </a:r>
            <a:r>
              <a:rPr lang="sl-SI" b="1" dirty="0"/>
              <a:t>. Sterilizirane </a:t>
            </a:r>
            <a:r>
              <a:rPr lang="sl-SI" dirty="0"/>
              <a:t>mesnine</a:t>
            </a:r>
          </a:p>
        </p:txBody>
      </p:sp>
      <p:sp>
        <p:nvSpPr>
          <p:cNvPr id="3" name="Označba mesta vsebine 2">
            <a:extLst>
              <a:ext uri="{FF2B5EF4-FFF2-40B4-BE49-F238E27FC236}">
                <a16:creationId xmlns:a16="http://schemas.microsoft.com/office/drawing/2014/main" id="{35E4AFA4-E1F3-E203-BDA4-AFD87B12A018}"/>
              </a:ext>
            </a:extLst>
          </p:cNvPr>
          <p:cNvSpPr>
            <a:spLocks noGrp="1"/>
          </p:cNvSpPr>
          <p:nvPr>
            <p:ph idx="1"/>
          </p:nvPr>
        </p:nvSpPr>
        <p:spPr/>
        <p:txBody>
          <a:bodyPr/>
          <a:lstStyle/>
          <a:p>
            <a:pPr marL="0" indent="0" algn="just">
              <a:buNone/>
            </a:pPr>
            <a:r>
              <a:rPr lang="sl-SI" dirty="0"/>
              <a:t>se označijo mesni izdelki, ki </a:t>
            </a:r>
            <a:r>
              <a:rPr lang="sl-SI" b="1" dirty="0">
                <a:solidFill>
                  <a:srgbClr val="00B050"/>
                </a:solidFill>
              </a:rPr>
              <a:t>so polnjeni v neprodušno zaprto embalažo </a:t>
            </a:r>
            <a:r>
              <a:rPr lang="sl-SI" dirty="0"/>
              <a:t>iz:</a:t>
            </a:r>
          </a:p>
          <a:p>
            <a:pPr lvl="2" algn="just">
              <a:buFontTx/>
              <a:buChar char="-"/>
            </a:pPr>
            <a:r>
              <a:rPr lang="sl-SI" dirty="0"/>
              <a:t>bele pločevine</a:t>
            </a:r>
          </a:p>
          <a:p>
            <a:pPr lvl="2" algn="just">
              <a:buFontTx/>
              <a:buChar char="-"/>
            </a:pPr>
            <a:r>
              <a:rPr lang="sl-SI" dirty="0"/>
              <a:t>aluminija</a:t>
            </a:r>
          </a:p>
          <a:p>
            <a:pPr lvl="2" algn="just">
              <a:buFontTx/>
              <a:buChar char="-"/>
            </a:pPr>
            <a:r>
              <a:rPr lang="sl-SI" dirty="0"/>
              <a:t>stekla</a:t>
            </a:r>
          </a:p>
          <a:p>
            <a:pPr lvl="2" algn="just">
              <a:buFontTx/>
              <a:buChar char="-"/>
            </a:pPr>
            <a:r>
              <a:rPr lang="sl-SI" dirty="0"/>
              <a:t>plastike</a:t>
            </a:r>
          </a:p>
          <a:p>
            <a:pPr lvl="2" algn="just">
              <a:buFontTx/>
              <a:buChar char="-"/>
            </a:pPr>
            <a:r>
              <a:rPr lang="sl-SI" dirty="0"/>
              <a:t>oziroma drugega embalažnega materiala</a:t>
            </a:r>
          </a:p>
          <a:p>
            <a:pPr marL="0" indent="0" algn="just">
              <a:buNone/>
            </a:pPr>
            <a:r>
              <a:rPr lang="sl-SI" dirty="0">
                <a:solidFill>
                  <a:srgbClr val="7030A0"/>
                </a:solidFill>
              </a:rPr>
              <a:t>konzervirani s postopkom </a:t>
            </a:r>
            <a:r>
              <a:rPr lang="sl-SI" b="1" dirty="0">
                <a:solidFill>
                  <a:srgbClr val="7030A0"/>
                </a:solidFill>
              </a:rPr>
              <a:t>sterilizacije </a:t>
            </a:r>
            <a:r>
              <a:rPr lang="sl-SI" dirty="0">
                <a:solidFill>
                  <a:srgbClr val="7030A0"/>
                </a:solidFill>
              </a:rPr>
              <a:t>(T(S)&gt;100 °C)</a:t>
            </a:r>
          </a:p>
          <a:p>
            <a:pPr marL="0" indent="0" algn="just">
              <a:buNone/>
            </a:pPr>
            <a:r>
              <a:rPr lang="sl-SI" dirty="0"/>
              <a:t>Predstavnik: pašteta</a:t>
            </a:r>
          </a:p>
        </p:txBody>
      </p:sp>
      <p:pic>
        <p:nvPicPr>
          <p:cNvPr id="5" name="Slika 4">
            <a:extLst>
              <a:ext uri="{FF2B5EF4-FFF2-40B4-BE49-F238E27FC236}">
                <a16:creationId xmlns:a16="http://schemas.microsoft.com/office/drawing/2014/main" id="{631F7652-FCE9-4FD8-5369-E57EC0658E81}"/>
              </a:ext>
            </a:extLst>
          </p:cNvPr>
          <p:cNvPicPr>
            <a:picLocks noChangeAspect="1"/>
          </p:cNvPicPr>
          <p:nvPr/>
        </p:nvPicPr>
        <p:blipFill>
          <a:blip r:embed="rId3"/>
          <a:stretch>
            <a:fillRect/>
          </a:stretch>
        </p:blipFill>
        <p:spPr>
          <a:xfrm>
            <a:off x="5504841" y="2498333"/>
            <a:ext cx="1390039" cy="1390039"/>
          </a:xfrm>
          <a:prstGeom prst="rect">
            <a:avLst/>
          </a:prstGeom>
        </p:spPr>
      </p:pic>
      <p:pic>
        <p:nvPicPr>
          <p:cNvPr id="6" name="Slika 5">
            <a:extLst>
              <a:ext uri="{FF2B5EF4-FFF2-40B4-BE49-F238E27FC236}">
                <a16:creationId xmlns:a16="http://schemas.microsoft.com/office/drawing/2014/main" id="{A92596A1-A628-6A88-706F-B0C30EE067BD}"/>
              </a:ext>
            </a:extLst>
          </p:cNvPr>
          <p:cNvPicPr>
            <a:picLocks noChangeAspect="1"/>
          </p:cNvPicPr>
          <p:nvPr/>
        </p:nvPicPr>
        <p:blipFill>
          <a:blip r:embed="rId4"/>
          <a:stretch>
            <a:fillRect/>
          </a:stretch>
        </p:blipFill>
        <p:spPr>
          <a:xfrm>
            <a:off x="7151077" y="2520291"/>
            <a:ext cx="1723782" cy="1368081"/>
          </a:xfrm>
          <a:prstGeom prst="rect">
            <a:avLst/>
          </a:prstGeom>
        </p:spPr>
      </p:pic>
    </p:spTree>
    <p:extLst>
      <p:ext uri="{BB962C8B-B14F-4D97-AF65-F5344CB8AC3E}">
        <p14:creationId xmlns:p14="http://schemas.microsoft.com/office/powerpoint/2010/main" val="1416932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840A8E-2C76-9CC2-079A-79CB1592F8AC}"/>
              </a:ext>
            </a:extLst>
          </p:cNvPr>
          <p:cNvSpPr>
            <a:spLocks noGrp="1"/>
          </p:cNvSpPr>
          <p:nvPr>
            <p:ph type="title"/>
          </p:nvPr>
        </p:nvSpPr>
        <p:spPr/>
        <p:txBody>
          <a:bodyPr/>
          <a:lstStyle/>
          <a:p>
            <a:r>
              <a:rPr lang="sl-SI" dirty="0"/>
              <a:t>3. </a:t>
            </a:r>
            <a:r>
              <a:rPr lang="sl-SI" b="1" dirty="0"/>
              <a:t>Sušene</a:t>
            </a:r>
            <a:r>
              <a:rPr lang="sl-SI" dirty="0"/>
              <a:t> mesnine</a:t>
            </a:r>
          </a:p>
        </p:txBody>
      </p:sp>
      <p:sp>
        <p:nvSpPr>
          <p:cNvPr id="3" name="Označba mesta vsebine 2">
            <a:extLst>
              <a:ext uri="{FF2B5EF4-FFF2-40B4-BE49-F238E27FC236}">
                <a16:creationId xmlns:a16="http://schemas.microsoft.com/office/drawing/2014/main" id="{91EF7A0F-3198-6FD5-ABFA-AE11896FBFD5}"/>
              </a:ext>
            </a:extLst>
          </p:cNvPr>
          <p:cNvSpPr>
            <a:spLocks noGrp="1"/>
          </p:cNvSpPr>
          <p:nvPr>
            <p:ph idx="1"/>
          </p:nvPr>
        </p:nvSpPr>
        <p:spPr/>
        <p:txBody>
          <a:bodyPr>
            <a:normAutofit/>
          </a:bodyPr>
          <a:lstStyle/>
          <a:p>
            <a:pPr marL="0" indent="0">
              <a:buNone/>
            </a:pPr>
            <a:r>
              <a:rPr lang="sl-SI" dirty="0"/>
              <a:t>mesni izdelki, narejeni iz integralnih kosov soljenega, razsoljenega ali </a:t>
            </a:r>
            <a:r>
              <a:rPr lang="sl-SI" dirty="0" err="1"/>
              <a:t>razdetega</a:t>
            </a:r>
            <a:r>
              <a:rPr lang="sl-SI" dirty="0"/>
              <a:t> mesa, hladno dimljenega ali </a:t>
            </a:r>
            <a:r>
              <a:rPr lang="sl-SI" dirty="0" err="1"/>
              <a:t>nedimljenega</a:t>
            </a:r>
            <a:r>
              <a:rPr lang="sl-SI" dirty="0"/>
              <a:t> ter sušenega in </a:t>
            </a:r>
            <a:r>
              <a:rPr lang="sl-SI" dirty="0" err="1"/>
              <a:t>zorjenega</a:t>
            </a:r>
            <a:r>
              <a:rPr lang="sl-SI" dirty="0"/>
              <a:t> do stopnje, primerne za uživanje brez predhodne toplotne obdelave mesa</a:t>
            </a:r>
          </a:p>
          <a:p>
            <a:pPr marL="0" indent="0">
              <a:buNone/>
            </a:pPr>
            <a:r>
              <a:rPr lang="sl-SI" dirty="0"/>
              <a:t>Predstavniki: </a:t>
            </a:r>
          </a:p>
          <a:p>
            <a:pPr lvl="1">
              <a:buFontTx/>
              <a:buChar char="-"/>
            </a:pPr>
            <a:r>
              <a:rPr lang="sl-SI" b="1" dirty="0">
                <a:solidFill>
                  <a:srgbClr val="0070C0"/>
                </a:solidFill>
              </a:rPr>
              <a:t>Sušeno meso</a:t>
            </a:r>
          </a:p>
          <a:p>
            <a:pPr lvl="1">
              <a:buFontTx/>
              <a:buChar char="-"/>
            </a:pPr>
            <a:r>
              <a:rPr lang="sl-SI" b="1" dirty="0">
                <a:solidFill>
                  <a:srgbClr val="0070C0"/>
                </a:solidFill>
              </a:rPr>
              <a:t>Salame </a:t>
            </a:r>
            <a:r>
              <a:rPr lang="sl-SI" dirty="0">
                <a:solidFill>
                  <a:srgbClr val="0070C0"/>
                </a:solidFill>
              </a:rPr>
              <a:t>(klasično sušene in hitro fermentirane)</a:t>
            </a:r>
          </a:p>
        </p:txBody>
      </p:sp>
    </p:spTree>
    <p:extLst>
      <p:ext uri="{BB962C8B-B14F-4D97-AF65-F5344CB8AC3E}">
        <p14:creationId xmlns:p14="http://schemas.microsoft.com/office/powerpoint/2010/main" val="1615935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B9BC0-D9CE-FF6A-F254-0F37BC6BB7DD}"/>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99449715-31EC-4DC4-26A6-95B2D4429099}"/>
              </a:ext>
            </a:extLst>
          </p:cNvPr>
          <p:cNvSpPr>
            <a:spLocks noGrp="1"/>
          </p:cNvSpPr>
          <p:nvPr>
            <p:ph type="title"/>
          </p:nvPr>
        </p:nvSpPr>
        <p:spPr/>
        <p:txBody>
          <a:bodyPr/>
          <a:lstStyle/>
          <a:p>
            <a:r>
              <a:rPr lang="sl-SI" dirty="0">
                <a:solidFill>
                  <a:srgbClr val="7030A0"/>
                </a:solidFill>
              </a:rPr>
              <a:t>a) Sušeno meso</a:t>
            </a:r>
          </a:p>
        </p:txBody>
      </p:sp>
      <p:sp>
        <p:nvSpPr>
          <p:cNvPr id="3" name="Označba mesta vsebine 2">
            <a:extLst>
              <a:ext uri="{FF2B5EF4-FFF2-40B4-BE49-F238E27FC236}">
                <a16:creationId xmlns:a16="http://schemas.microsoft.com/office/drawing/2014/main" id="{A2918A92-3B1D-287A-4F60-5D9492DF9009}"/>
              </a:ext>
            </a:extLst>
          </p:cNvPr>
          <p:cNvSpPr>
            <a:spLocks noGrp="1"/>
          </p:cNvSpPr>
          <p:nvPr>
            <p:ph idx="1"/>
          </p:nvPr>
        </p:nvSpPr>
        <p:spPr/>
        <p:txBody>
          <a:bodyPr>
            <a:normAutofit fontScale="92500" lnSpcReduction="10000"/>
          </a:bodyPr>
          <a:lstStyle/>
          <a:p>
            <a:pPr marL="0" indent="0" algn="just">
              <a:buNone/>
            </a:pPr>
            <a:r>
              <a:rPr lang="sl-SI" dirty="0"/>
              <a:t>se lahko poimenuje mesni izdelek, proizveden iz integralnih kosov soljenega ali razsoljenega mesa, hladno dimljenega ali </a:t>
            </a:r>
            <a:r>
              <a:rPr lang="sl-SI" dirty="0" err="1"/>
              <a:t>nedimljenega</a:t>
            </a:r>
            <a:r>
              <a:rPr lang="sl-SI" dirty="0"/>
              <a:t> ter sušenega in </a:t>
            </a:r>
            <a:r>
              <a:rPr lang="sl-SI" dirty="0" err="1"/>
              <a:t>zorjenega</a:t>
            </a:r>
            <a:r>
              <a:rPr lang="sl-SI" dirty="0"/>
              <a:t> do stopnje, primerne za uživanje brez predhodne toplotne obdelave</a:t>
            </a:r>
          </a:p>
          <a:p>
            <a:pPr marL="0" indent="0" algn="just">
              <a:buNone/>
            </a:pPr>
            <a:r>
              <a:rPr lang="sl-SI" dirty="0"/>
              <a:t>Aktivnost vode izdelka ne sme biti višja od 0,93.</a:t>
            </a:r>
          </a:p>
          <a:p>
            <a:pPr marL="0" indent="0" algn="just">
              <a:buNone/>
            </a:pPr>
            <a:r>
              <a:rPr lang="sl-SI" dirty="0"/>
              <a:t>Tradicionalna poimenovanja za sušeno meso so npr.:</a:t>
            </a:r>
          </a:p>
          <a:p>
            <a:pPr lvl="2" algn="just"/>
            <a:r>
              <a:rPr lang="sl-SI" dirty="0"/>
              <a:t>pršut (</a:t>
            </a:r>
            <a:r>
              <a:rPr lang="sl-SI" dirty="0" err="1"/>
              <a:t>zorjen</a:t>
            </a:r>
            <a:r>
              <a:rPr lang="sl-SI" dirty="0"/>
              <a:t> najmanj 8 mesec)</a:t>
            </a:r>
          </a:p>
          <a:p>
            <a:pPr lvl="2" algn="just"/>
            <a:r>
              <a:rPr lang="sl-SI" dirty="0"/>
              <a:t>sušeno stegno (</a:t>
            </a:r>
            <a:r>
              <a:rPr lang="sl-SI" dirty="0" err="1"/>
              <a:t>rolnca</a:t>
            </a:r>
            <a:r>
              <a:rPr lang="sl-SI" dirty="0"/>
              <a:t>, bunka, gnjat, šunka)</a:t>
            </a:r>
          </a:p>
          <a:p>
            <a:pPr lvl="2" algn="just"/>
            <a:r>
              <a:rPr lang="sl-SI" dirty="0"/>
              <a:t>sušeno pleče</a:t>
            </a:r>
          </a:p>
          <a:p>
            <a:pPr lvl="2" algn="just"/>
            <a:r>
              <a:rPr lang="sl-SI" dirty="0"/>
              <a:t>sušena vratina</a:t>
            </a:r>
          </a:p>
          <a:p>
            <a:pPr lvl="2" algn="just"/>
            <a:r>
              <a:rPr lang="sl-SI" dirty="0" err="1"/>
              <a:t>budjola</a:t>
            </a:r>
            <a:endParaRPr lang="sl-SI" dirty="0"/>
          </a:p>
          <a:p>
            <a:pPr lvl="2" algn="just"/>
            <a:r>
              <a:rPr lang="sl-SI" dirty="0"/>
              <a:t>zašinek</a:t>
            </a:r>
          </a:p>
          <a:p>
            <a:pPr lvl="2" algn="just"/>
            <a:r>
              <a:rPr lang="sl-SI" dirty="0"/>
              <a:t>panceta ali sušena mesnata slanina</a:t>
            </a:r>
          </a:p>
          <a:p>
            <a:endParaRPr lang="sl-SI" dirty="0"/>
          </a:p>
        </p:txBody>
      </p:sp>
    </p:spTree>
    <p:extLst>
      <p:ext uri="{BB962C8B-B14F-4D97-AF65-F5344CB8AC3E}">
        <p14:creationId xmlns:p14="http://schemas.microsoft.com/office/powerpoint/2010/main" val="364134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0FB04A40-7360-E119-72B4-AEA02A2CD262}"/>
              </a:ext>
            </a:extLst>
          </p:cNvPr>
          <p:cNvPicPr>
            <a:picLocks noChangeAspect="1"/>
          </p:cNvPicPr>
          <p:nvPr/>
        </p:nvPicPr>
        <p:blipFill>
          <a:blip r:embed="rId2"/>
          <a:stretch>
            <a:fillRect/>
          </a:stretch>
        </p:blipFill>
        <p:spPr>
          <a:xfrm>
            <a:off x="5497454" y="1803400"/>
            <a:ext cx="2314022" cy="1625600"/>
          </a:xfrm>
          <a:prstGeom prst="rect">
            <a:avLst/>
          </a:prstGeom>
        </p:spPr>
      </p:pic>
      <p:sp>
        <p:nvSpPr>
          <p:cNvPr id="2" name="Naslov 1">
            <a:extLst>
              <a:ext uri="{FF2B5EF4-FFF2-40B4-BE49-F238E27FC236}">
                <a16:creationId xmlns:a16="http://schemas.microsoft.com/office/drawing/2014/main" id="{FDF7FD87-048A-920D-FE45-C825623C0AB5}"/>
              </a:ext>
            </a:extLst>
          </p:cNvPr>
          <p:cNvSpPr>
            <a:spLocks noGrp="1"/>
          </p:cNvSpPr>
          <p:nvPr>
            <p:ph type="title"/>
          </p:nvPr>
        </p:nvSpPr>
        <p:spPr/>
        <p:txBody>
          <a:bodyPr/>
          <a:lstStyle/>
          <a:p>
            <a:r>
              <a:rPr lang="sl-SI" dirty="0">
                <a:solidFill>
                  <a:srgbClr val="7030A0"/>
                </a:solidFill>
              </a:rPr>
              <a:t>b) Salame</a:t>
            </a:r>
          </a:p>
        </p:txBody>
      </p:sp>
      <p:sp>
        <p:nvSpPr>
          <p:cNvPr id="3" name="Označba mesta vsebine 2">
            <a:extLst>
              <a:ext uri="{FF2B5EF4-FFF2-40B4-BE49-F238E27FC236}">
                <a16:creationId xmlns:a16="http://schemas.microsoft.com/office/drawing/2014/main" id="{15ED49CA-24A6-5CA5-FC6F-DCF9568D3BAF}"/>
              </a:ext>
            </a:extLst>
          </p:cNvPr>
          <p:cNvSpPr>
            <a:spLocks noGrp="1"/>
          </p:cNvSpPr>
          <p:nvPr>
            <p:ph idx="1"/>
          </p:nvPr>
        </p:nvSpPr>
        <p:spPr/>
        <p:txBody>
          <a:bodyPr/>
          <a:lstStyle/>
          <a:p>
            <a:pPr marL="0" indent="0">
              <a:buNone/>
            </a:pPr>
            <a:r>
              <a:rPr lang="sl-SI" dirty="0"/>
              <a:t>Klasično sušene:</a:t>
            </a:r>
          </a:p>
          <a:p>
            <a:pPr marL="971550" lvl="1" indent="-514350">
              <a:buAutoNum type="alphaLcParenR"/>
            </a:pPr>
            <a:r>
              <a:rPr lang="sl-SI" dirty="0"/>
              <a:t>Klasično sušene salame (50 mm)</a:t>
            </a:r>
          </a:p>
          <a:p>
            <a:pPr marL="971550" lvl="1" indent="-514350">
              <a:buAutoNum type="alphaLcParenR"/>
            </a:pPr>
            <a:r>
              <a:rPr lang="sl-SI" dirty="0"/>
              <a:t>Zimska salama</a:t>
            </a:r>
          </a:p>
          <a:p>
            <a:pPr marL="971550" lvl="1" indent="-514350">
              <a:buAutoNum type="alphaLcParenR"/>
            </a:pPr>
            <a:r>
              <a:rPr lang="sl-SI" dirty="0"/>
              <a:t>Želodec</a:t>
            </a:r>
          </a:p>
          <a:p>
            <a:pPr marL="971550" lvl="1" indent="-514350">
              <a:buAutoNum type="alphaLcParenR"/>
            </a:pPr>
            <a:r>
              <a:rPr lang="sl-SI" dirty="0"/>
              <a:t>Suhe klobase (36 mm)</a:t>
            </a:r>
          </a:p>
          <a:p>
            <a:pPr marL="0" indent="0">
              <a:buNone/>
            </a:pPr>
            <a:r>
              <a:rPr lang="sl-SI" dirty="0"/>
              <a:t>Hitro fermentirane: </a:t>
            </a:r>
          </a:p>
          <a:p>
            <a:pPr marL="457200" lvl="1" indent="0">
              <a:buNone/>
            </a:pPr>
            <a:r>
              <a:rPr lang="sl-SI" dirty="0"/>
              <a:t>a) Čajna </a:t>
            </a:r>
            <a:r>
              <a:rPr lang="sl-SI" sz="1800" dirty="0"/>
              <a:t>(min dolžine 300 mm, v umetno prepustno črevo premera 35 do 40 mm)</a:t>
            </a:r>
          </a:p>
        </p:txBody>
      </p:sp>
      <p:pic>
        <p:nvPicPr>
          <p:cNvPr id="5" name="Slika 4">
            <a:extLst>
              <a:ext uri="{FF2B5EF4-FFF2-40B4-BE49-F238E27FC236}">
                <a16:creationId xmlns:a16="http://schemas.microsoft.com/office/drawing/2014/main" id="{99550040-ED6F-A451-C0E9-887CF7BCF748}"/>
              </a:ext>
            </a:extLst>
          </p:cNvPr>
          <p:cNvPicPr>
            <a:picLocks noChangeAspect="1"/>
          </p:cNvPicPr>
          <p:nvPr/>
        </p:nvPicPr>
        <p:blipFill>
          <a:blip r:embed="rId3"/>
          <a:stretch>
            <a:fillRect/>
          </a:stretch>
        </p:blipFill>
        <p:spPr>
          <a:xfrm>
            <a:off x="8020050" y="1781969"/>
            <a:ext cx="3333750" cy="2219325"/>
          </a:xfrm>
          <a:prstGeom prst="rect">
            <a:avLst/>
          </a:prstGeom>
        </p:spPr>
      </p:pic>
      <p:pic>
        <p:nvPicPr>
          <p:cNvPr id="6" name="Slika 5">
            <a:extLst>
              <a:ext uri="{FF2B5EF4-FFF2-40B4-BE49-F238E27FC236}">
                <a16:creationId xmlns:a16="http://schemas.microsoft.com/office/drawing/2014/main" id="{19CCEAAE-7AC9-F88F-6BA6-6DAAD630FE63}"/>
              </a:ext>
            </a:extLst>
          </p:cNvPr>
          <p:cNvPicPr>
            <a:picLocks noChangeAspect="1"/>
          </p:cNvPicPr>
          <p:nvPr/>
        </p:nvPicPr>
        <p:blipFill>
          <a:blip r:embed="rId4"/>
          <a:stretch>
            <a:fillRect/>
          </a:stretch>
        </p:blipFill>
        <p:spPr>
          <a:xfrm>
            <a:off x="3938831" y="4872526"/>
            <a:ext cx="2657475" cy="1724025"/>
          </a:xfrm>
          <a:prstGeom prst="rect">
            <a:avLst/>
          </a:prstGeom>
        </p:spPr>
      </p:pic>
      <p:pic>
        <p:nvPicPr>
          <p:cNvPr id="7" name="Slika 6">
            <a:extLst>
              <a:ext uri="{FF2B5EF4-FFF2-40B4-BE49-F238E27FC236}">
                <a16:creationId xmlns:a16="http://schemas.microsoft.com/office/drawing/2014/main" id="{92CED994-90F1-5226-83F4-ED5090BF1F45}"/>
              </a:ext>
            </a:extLst>
          </p:cNvPr>
          <p:cNvPicPr>
            <a:picLocks noChangeAspect="1"/>
          </p:cNvPicPr>
          <p:nvPr/>
        </p:nvPicPr>
        <p:blipFill>
          <a:blip r:embed="rId5"/>
          <a:stretch>
            <a:fillRect/>
          </a:stretch>
        </p:blipFill>
        <p:spPr>
          <a:xfrm>
            <a:off x="6496490" y="3134214"/>
            <a:ext cx="1419273" cy="1219871"/>
          </a:xfrm>
          <a:prstGeom prst="rect">
            <a:avLst/>
          </a:prstGeom>
        </p:spPr>
      </p:pic>
      <p:pic>
        <p:nvPicPr>
          <p:cNvPr id="8" name="Slika 7">
            <a:extLst>
              <a:ext uri="{FF2B5EF4-FFF2-40B4-BE49-F238E27FC236}">
                <a16:creationId xmlns:a16="http://schemas.microsoft.com/office/drawing/2014/main" id="{35590B71-95CF-2B04-C1A6-3BBA789BD0A1}"/>
              </a:ext>
            </a:extLst>
          </p:cNvPr>
          <p:cNvPicPr>
            <a:picLocks noChangeAspect="1"/>
          </p:cNvPicPr>
          <p:nvPr/>
        </p:nvPicPr>
        <p:blipFill>
          <a:blip r:embed="rId6"/>
          <a:stretch>
            <a:fillRect/>
          </a:stretch>
        </p:blipFill>
        <p:spPr>
          <a:xfrm>
            <a:off x="4648467" y="110363"/>
            <a:ext cx="2143125" cy="2143125"/>
          </a:xfrm>
          <a:prstGeom prst="rect">
            <a:avLst/>
          </a:prstGeom>
        </p:spPr>
      </p:pic>
    </p:spTree>
    <p:extLst>
      <p:ext uri="{BB962C8B-B14F-4D97-AF65-F5344CB8AC3E}">
        <p14:creationId xmlns:p14="http://schemas.microsoft.com/office/powerpoint/2010/main" val="218863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EE060D-1899-CCC0-0B64-4B6BC4E404B1}"/>
              </a:ext>
            </a:extLst>
          </p:cNvPr>
          <p:cNvSpPr>
            <a:spLocks noGrp="1"/>
          </p:cNvSpPr>
          <p:nvPr>
            <p:ph type="title"/>
          </p:nvPr>
        </p:nvSpPr>
        <p:spPr/>
        <p:txBody>
          <a:bodyPr/>
          <a:lstStyle/>
          <a:p>
            <a:r>
              <a:rPr lang="sl-SI" dirty="0"/>
              <a:t>4. Mesni </a:t>
            </a:r>
            <a:r>
              <a:rPr lang="sl-SI" b="1" dirty="0"/>
              <a:t>pripravki</a:t>
            </a:r>
          </a:p>
        </p:txBody>
      </p:sp>
      <p:sp>
        <p:nvSpPr>
          <p:cNvPr id="3" name="Označba mesta vsebine 2">
            <a:extLst>
              <a:ext uri="{FF2B5EF4-FFF2-40B4-BE49-F238E27FC236}">
                <a16:creationId xmlns:a16="http://schemas.microsoft.com/office/drawing/2014/main" id="{C7D003CF-5C20-C6D7-170E-6D06AD642FCF}"/>
              </a:ext>
            </a:extLst>
          </p:cNvPr>
          <p:cNvSpPr>
            <a:spLocks noGrp="1"/>
          </p:cNvSpPr>
          <p:nvPr>
            <p:ph idx="1"/>
          </p:nvPr>
        </p:nvSpPr>
        <p:spPr/>
        <p:txBody>
          <a:bodyPr>
            <a:normAutofit lnSpcReduction="10000"/>
          </a:bodyPr>
          <a:lstStyle/>
          <a:p>
            <a:pPr marL="0" indent="0" algn="just">
              <a:buNone/>
            </a:pPr>
            <a:r>
              <a:rPr lang="sl-SI" dirty="0"/>
              <a:t>Na označbi za mesne pripravke je treba označiti, ali je potrebna toplotna obdelava, vrsto uporabljenega mesa in količino uporabljenih vrst mesa.</a:t>
            </a:r>
          </a:p>
          <a:p>
            <a:pPr marL="0" indent="0" algn="just">
              <a:buNone/>
            </a:pPr>
            <a:r>
              <a:rPr lang="sl-SI" dirty="0"/>
              <a:t>Če se pri proizvodnji mesnih pripravkov dodaja drobovina ali beljakovine drugega izvora kot mesnega, je njihov delež treba označiti.</a:t>
            </a:r>
          </a:p>
          <a:p>
            <a:pPr marL="0" indent="0" algn="just">
              <a:buNone/>
            </a:pPr>
            <a:r>
              <a:rPr lang="sl-SI" dirty="0"/>
              <a:t>Mesni pripravki se lahko proizvajajo iz ene ali več različnih vrst mesa, razen če je s tem pravilnikom drugače določeno.</a:t>
            </a:r>
          </a:p>
          <a:p>
            <a:pPr marL="0" indent="0" algn="just">
              <a:buNone/>
            </a:pPr>
            <a:r>
              <a:rPr lang="sl-SI" dirty="0"/>
              <a:t>Tradicionalni poimenovanji za mesni pripravek sta npr.:</a:t>
            </a:r>
          </a:p>
          <a:p>
            <a:pPr lvl="1" algn="just"/>
            <a:r>
              <a:rPr lang="sl-SI" dirty="0"/>
              <a:t>tatarski biftek </a:t>
            </a:r>
          </a:p>
          <a:p>
            <a:pPr lvl="1" algn="just"/>
            <a:r>
              <a:rPr lang="sl-SI" dirty="0"/>
              <a:t>Pečenica</a:t>
            </a:r>
          </a:p>
          <a:p>
            <a:pPr lvl="1" algn="just"/>
            <a:r>
              <a:rPr lang="sl-SI" dirty="0"/>
              <a:t>Presne klobase</a:t>
            </a:r>
          </a:p>
          <a:p>
            <a:endParaRPr lang="sl-SI" dirty="0"/>
          </a:p>
        </p:txBody>
      </p:sp>
    </p:spTree>
    <p:extLst>
      <p:ext uri="{BB962C8B-B14F-4D97-AF65-F5344CB8AC3E}">
        <p14:creationId xmlns:p14="http://schemas.microsoft.com/office/powerpoint/2010/main" val="382243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C8393A-B252-809C-10B4-F485F512C732}"/>
              </a:ext>
            </a:extLst>
          </p:cNvPr>
          <p:cNvSpPr>
            <a:spLocks noGrp="1"/>
          </p:cNvSpPr>
          <p:nvPr>
            <p:ph type="title"/>
          </p:nvPr>
        </p:nvSpPr>
        <p:spPr/>
        <p:txBody>
          <a:bodyPr/>
          <a:lstStyle/>
          <a:p>
            <a:r>
              <a:rPr lang="sl-SI" b="1" dirty="0">
                <a:solidFill>
                  <a:srgbClr val="0070C0"/>
                </a:solidFill>
              </a:rPr>
              <a:t>Analize</a:t>
            </a:r>
            <a:r>
              <a:rPr lang="sl-SI" dirty="0">
                <a:solidFill>
                  <a:srgbClr val="0070C0"/>
                </a:solidFill>
              </a:rPr>
              <a:t> mesa in mesnih izdelkov</a:t>
            </a:r>
          </a:p>
        </p:txBody>
      </p:sp>
      <p:sp>
        <p:nvSpPr>
          <p:cNvPr id="3" name="Označba mesta vsebine 2">
            <a:extLst>
              <a:ext uri="{FF2B5EF4-FFF2-40B4-BE49-F238E27FC236}">
                <a16:creationId xmlns:a16="http://schemas.microsoft.com/office/drawing/2014/main" id="{84459CF6-3BB4-B4DE-354C-42DCE399DD58}"/>
              </a:ext>
            </a:extLst>
          </p:cNvPr>
          <p:cNvSpPr>
            <a:spLocks noGrp="1"/>
          </p:cNvSpPr>
          <p:nvPr>
            <p:ph idx="1"/>
          </p:nvPr>
        </p:nvSpPr>
        <p:spPr/>
        <p:txBody>
          <a:bodyPr>
            <a:normAutofit/>
          </a:bodyPr>
          <a:lstStyle/>
          <a:p>
            <a:pPr marL="0" indent="0">
              <a:buNone/>
            </a:pPr>
            <a:r>
              <a:rPr lang="sl-SI" dirty="0"/>
              <a:t>Določanje:</a:t>
            </a:r>
          </a:p>
          <a:p>
            <a:r>
              <a:rPr lang="sl-SI" b="1" dirty="0">
                <a:solidFill>
                  <a:srgbClr val="00B050"/>
                </a:solidFill>
              </a:rPr>
              <a:t>Vode:</a:t>
            </a:r>
            <a:r>
              <a:rPr lang="sl-SI" dirty="0"/>
              <a:t> sušenje v sušilniku pri temp. 105 °C do konstantne mase; v svežem mesu je od 48 do 75 %</a:t>
            </a:r>
          </a:p>
          <a:p>
            <a:r>
              <a:rPr lang="sl-SI" b="1" dirty="0">
                <a:solidFill>
                  <a:srgbClr val="00B050"/>
                </a:solidFill>
              </a:rPr>
              <a:t>Beljakovin: </a:t>
            </a:r>
            <a:r>
              <a:rPr lang="sl-SI" dirty="0"/>
              <a:t>analiza po </a:t>
            </a:r>
            <a:r>
              <a:rPr lang="sl-SI" dirty="0" err="1"/>
              <a:t>Kjeldahlu</a:t>
            </a:r>
            <a:r>
              <a:rPr lang="sl-SI" dirty="0"/>
              <a:t> s titracijo odvečne H</a:t>
            </a:r>
            <a:r>
              <a:rPr lang="sl-SI" baseline="-25000" dirty="0"/>
              <a:t>2</a:t>
            </a:r>
            <a:r>
              <a:rPr lang="sl-SI" dirty="0"/>
              <a:t>SO</a:t>
            </a:r>
            <a:r>
              <a:rPr lang="sl-SI" baseline="-25000" dirty="0"/>
              <a:t>4 </a:t>
            </a:r>
            <a:r>
              <a:rPr lang="sl-SI" dirty="0"/>
              <a:t> (glej žita), v mesu je beljakovin od 13 do 23 %</a:t>
            </a:r>
          </a:p>
          <a:p>
            <a:r>
              <a:rPr lang="sl-SI" b="1" dirty="0">
                <a:solidFill>
                  <a:srgbClr val="FF6600"/>
                </a:solidFill>
              </a:rPr>
              <a:t>Maščob: </a:t>
            </a:r>
            <a:r>
              <a:rPr lang="sl-SI" dirty="0"/>
              <a:t>količina M v mesu je 2 do 32 %; uporabimo lahko metode:</a:t>
            </a:r>
          </a:p>
          <a:p>
            <a:pPr lvl="1"/>
            <a:r>
              <a:rPr lang="sl-SI" dirty="0"/>
              <a:t>Metoda po </a:t>
            </a:r>
            <a:r>
              <a:rPr lang="sl-SI" dirty="0" err="1"/>
              <a:t>Soxhletu</a:t>
            </a:r>
            <a:r>
              <a:rPr lang="sl-SI" dirty="0"/>
              <a:t> (ekstrakcija M iz vzorca s topilom)</a:t>
            </a:r>
          </a:p>
          <a:p>
            <a:pPr lvl="1"/>
            <a:r>
              <a:rPr lang="sl-SI" dirty="0"/>
              <a:t>Metoda po </a:t>
            </a:r>
            <a:r>
              <a:rPr lang="sl-SI" dirty="0" err="1"/>
              <a:t>Grossfeldu</a:t>
            </a:r>
            <a:r>
              <a:rPr lang="sl-SI" dirty="0"/>
              <a:t> (B razkrojimo s kuhanjem v HCl, ekstrakcija M z organskim topilom v lij </a:t>
            </a:r>
            <a:r>
              <a:rPr lang="sl-SI" dirty="0" err="1"/>
              <a:t>ločniku</a:t>
            </a:r>
            <a:r>
              <a:rPr lang="sl-SI" dirty="0"/>
              <a:t>)</a:t>
            </a:r>
          </a:p>
          <a:p>
            <a:pPr lvl="1"/>
            <a:r>
              <a:rPr lang="sl-SI" dirty="0"/>
              <a:t>Metoda po </a:t>
            </a:r>
            <a:r>
              <a:rPr lang="sl-SI" dirty="0" err="1"/>
              <a:t>Geberju</a:t>
            </a:r>
            <a:r>
              <a:rPr lang="sl-SI" dirty="0"/>
              <a:t> (z </a:t>
            </a:r>
            <a:r>
              <a:rPr lang="sl-SI" dirty="0" err="1"/>
              <a:t>butirometrom</a:t>
            </a:r>
            <a:r>
              <a:rPr lang="sl-SI" dirty="0"/>
              <a:t>)</a:t>
            </a:r>
          </a:p>
          <a:p>
            <a:pPr marL="0" indent="0">
              <a:buNone/>
            </a:pPr>
            <a:endParaRPr lang="sl-SI" dirty="0"/>
          </a:p>
        </p:txBody>
      </p:sp>
      <p:pic>
        <p:nvPicPr>
          <p:cNvPr id="4" name="Slika 3">
            <a:extLst>
              <a:ext uri="{FF2B5EF4-FFF2-40B4-BE49-F238E27FC236}">
                <a16:creationId xmlns:a16="http://schemas.microsoft.com/office/drawing/2014/main" id="{FD2FA115-0082-9A91-60FC-186573753B07}"/>
              </a:ext>
            </a:extLst>
          </p:cNvPr>
          <p:cNvPicPr>
            <a:picLocks noChangeAspect="1"/>
          </p:cNvPicPr>
          <p:nvPr/>
        </p:nvPicPr>
        <p:blipFill>
          <a:blip r:embed="rId2"/>
          <a:stretch>
            <a:fillRect/>
          </a:stretch>
        </p:blipFill>
        <p:spPr>
          <a:xfrm>
            <a:off x="9012310" y="11906"/>
            <a:ext cx="2901266" cy="2339731"/>
          </a:xfrm>
          <a:prstGeom prst="rect">
            <a:avLst/>
          </a:prstGeom>
        </p:spPr>
      </p:pic>
    </p:spTree>
    <p:extLst>
      <p:ext uri="{BB962C8B-B14F-4D97-AF65-F5344CB8AC3E}">
        <p14:creationId xmlns:p14="http://schemas.microsoft.com/office/powerpoint/2010/main" val="85479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8B73-93EB-AF3A-F04A-BBB53FBB40EE}"/>
            </a:ext>
          </a:extLst>
        </p:cNvPr>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141EC5B-4D46-14AE-F2CA-03D5B4090983}"/>
              </a:ext>
            </a:extLst>
          </p:cNvPr>
          <p:cNvSpPr>
            <a:spLocks noGrp="1"/>
          </p:cNvSpPr>
          <p:nvPr>
            <p:ph idx="1"/>
          </p:nvPr>
        </p:nvSpPr>
        <p:spPr>
          <a:xfrm>
            <a:off x="838200" y="414216"/>
            <a:ext cx="9962662" cy="5762748"/>
          </a:xfrm>
        </p:spPr>
        <p:txBody>
          <a:bodyPr>
            <a:normAutofit/>
          </a:bodyPr>
          <a:lstStyle/>
          <a:p>
            <a:pPr algn="just"/>
            <a:r>
              <a:rPr lang="sl-SI" b="1" dirty="0">
                <a:solidFill>
                  <a:srgbClr val="00B050"/>
                </a:solidFill>
              </a:rPr>
              <a:t>Soli (NaCl): </a:t>
            </a:r>
            <a:r>
              <a:rPr lang="sl-SI" dirty="0"/>
              <a:t>po Mohru (mesni izdelki: sveže klobase: 2,5 do 3 %, poltrajne in trajne klobase: 3 do 5 %) - količino soli po Mohru ugotovimo s titracijo kloridov z AgNO</a:t>
            </a:r>
            <a:r>
              <a:rPr lang="sl-SI" baseline="-25000" dirty="0"/>
              <a:t>3</a:t>
            </a:r>
            <a:r>
              <a:rPr lang="sl-SI" dirty="0"/>
              <a:t> v nevtralnem ali slabo alkalnem okolju, indikator je raztopina K</a:t>
            </a:r>
            <a:r>
              <a:rPr lang="sl-SI" baseline="-25000" dirty="0"/>
              <a:t>2</a:t>
            </a:r>
            <a:r>
              <a:rPr lang="sl-SI" dirty="0"/>
              <a:t>CrO</a:t>
            </a:r>
            <a:r>
              <a:rPr lang="sl-SI" baseline="-25000" dirty="0"/>
              <a:t>4</a:t>
            </a:r>
            <a:r>
              <a:rPr lang="sl-SI" dirty="0"/>
              <a:t>.</a:t>
            </a:r>
          </a:p>
          <a:p>
            <a:pPr algn="just"/>
            <a:r>
              <a:rPr lang="sl-SI" b="1" dirty="0">
                <a:solidFill>
                  <a:srgbClr val="00B050"/>
                </a:solidFill>
              </a:rPr>
              <a:t>Nitrata:</a:t>
            </a:r>
          </a:p>
          <a:p>
            <a:pPr algn="just"/>
            <a:endParaRPr lang="sl-SI" b="1" dirty="0">
              <a:solidFill>
                <a:srgbClr val="00B050"/>
              </a:solidFill>
            </a:endParaRPr>
          </a:p>
          <a:p>
            <a:pPr algn="just"/>
            <a:endParaRPr lang="sl-SI" dirty="0"/>
          </a:p>
          <a:p>
            <a:pPr algn="just"/>
            <a:r>
              <a:rPr lang="sl-SI" b="1" dirty="0">
                <a:solidFill>
                  <a:srgbClr val="00B050"/>
                </a:solidFill>
              </a:rPr>
              <a:t>Nitritov:</a:t>
            </a:r>
          </a:p>
          <a:p>
            <a:pPr algn="just"/>
            <a:endParaRPr lang="sl-SI" b="1" dirty="0">
              <a:solidFill>
                <a:srgbClr val="00B050"/>
              </a:solidFill>
            </a:endParaRPr>
          </a:p>
          <a:p>
            <a:pPr algn="just"/>
            <a:endParaRPr lang="sl-SI" dirty="0"/>
          </a:p>
          <a:p>
            <a:pPr algn="just"/>
            <a:endParaRPr lang="sl-SI" dirty="0"/>
          </a:p>
          <a:p>
            <a:pPr marL="0" indent="0" algn="just">
              <a:buNone/>
            </a:pPr>
            <a:r>
              <a:rPr lang="sl-SI" i="1" dirty="0"/>
              <a:t>Metode za določanje: </a:t>
            </a:r>
            <a:r>
              <a:rPr lang="sl-SI" dirty="0"/>
              <a:t>spektrofotometrija ali ionska kromatografija</a:t>
            </a:r>
          </a:p>
        </p:txBody>
      </p:sp>
      <p:pic>
        <p:nvPicPr>
          <p:cNvPr id="4" name="Slika 3">
            <a:extLst>
              <a:ext uri="{FF2B5EF4-FFF2-40B4-BE49-F238E27FC236}">
                <a16:creationId xmlns:a16="http://schemas.microsoft.com/office/drawing/2014/main" id="{8CC40CDA-DC16-F6A1-6549-6D8F7D2A634C}"/>
              </a:ext>
            </a:extLst>
          </p:cNvPr>
          <p:cNvPicPr>
            <a:picLocks noChangeAspect="1"/>
          </p:cNvPicPr>
          <p:nvPr/>
        </p:nvPicPr>
        <p:blipFill>
          <a:blip r:embed="rId2"/>
          <a:srcRect b="16034"/>
          <a:stretch>
            <a:fillRect/>
          </a:stretch>
        </p:blipFill>
        <p:spPr>
          <a:xfrm>
            <a:off x="2357379" y="2121317"/>
            <a:ext cx="7821116" cy="1511791"/>
          </a:xfrm>
          <a:prstGeom prst="rect">
            <a:avLst/>
          </a:prstGeom>
        </p:spPr>
      </p:pic>
      <p:pic>
        <p:nvPicPr>
          <p:cNvPr id="6" name="Slika 5">
            <a:extLst>
              <a:ext uri="{FF2B5EF4-FFF2-40B4-BE49-F238E27FC236}">
                <a16:creationId xmlns:a16="http://schemas.microsoft.com/office/drawing/2014/main" id="{91680A47-BFFB-DBAF-4604-065819CCB5ED}"/>
              </a:ext>
            </a:extLst>
          </p:cNvPr>
          <p:cNvPicPr>
            <a:picLocks noChangeAspect="1"/>
          </p:cNvPicPr>
          <p:nvPr/>
        </p:nvPicPr>
        <p:blipFill>
          <a:blip r:embed="rId3"/>
          <a:stretch>
            <a:fillRect/>
          </a:stretch>
        </p:blipFill>
        <p:spPr>
          <a:xfrm>
            <a:off x="2495511" y="3788010"/>
            <a:ext cx="7544853" cy="1876687"/>
          </a:xfrm>
          <a:prstGeom prst="rect">
            <a:avLst/>
          </a:prstGeom>
        </p:spPr>
      </p:pic>
      <p:sp>
        <p:nvSpPr>
          <p:cNvPr id="7" name="Elipsa 6">
            <a:extLst>
              <a:ext uri="{FF2B5EF4-FFF2-40B4-BE49-F238E27FC236}">
                <a16:creationId xmlns:a16="http://schemas.microsoft.com/office/drawing/2014/main" id="{73246360-20E8-3FE1-806C-CA3382144222}"/>
              </a:ext>
            </a:extLst>
          </p:cNvPr>
          <p:cNvSpPr/>
          <p:nvPr/>
        </p:nvSpPr>
        <p:spPr>
          <a:xfrm>
            <a:off x="5619262" y="2500923"/>
            <a:ext cx="1807828" cy="1287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Elipsa 9">
            <a:extLst>
              <a:ext uri="{FF2B5EF4-FFF2-40B4-BE49-F238E27FC236}">
                <a16:creationId xmlns:a16="http://schemas.microsoft.com/office/drawing/2014/main" id="{3565B307-53FF-F89D-C451-5556857A64B0}"/>
              </a:ext>
            </a:extLst>
          </p:cNvPr>
          <p:cNvSpPr/>
          <p:nvPr/>
        </p:nvSpPr>
        <p:spPr>
          <a:xfrm>
            <a:off x="8159262" y="2423472"/>
            <a:ext cx="1675359" cy="1287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1" name="Slika 10">
            <a:extLst>
              <a:ext uri="{FF2B5EF4-FFF2-40B4-BE49-F238E27FC236}">
                <a16:creationId xmlns:a16="http://schemas.microsoft.com/office/drawing/2014/main" id="{792B0315-AEE6-7C85-E0BD-74F6834C748F}"/>
              </a:ext>
            </a:extLst>
          </p:cNvPr>
          <p:cNvPicPr>
            <a:picLocks noChangeAspect="1"/>
          </p:cNvPicPr>
          <p:nvPr/>
        </p:nvPicPr>
        <p:blipFill>
          <a:blip r:embed="rId4"/>
          <a:stretch>
            <a:fillRect/>
          </a:stretch>
        </p:blipFill>
        <p:spPr>
          <a:xfrm>
            <a:off x="5619262" y="4243356"/>
            <a:ext cx="1816765" cy="1298561"/>
          </a:xfrm>
          <a:prstGeom prst="rect">
            <a:avLst/>
          </a:prstGeom>
        </p:spPr>
      </p:pic>
      <p:pic>
        <p:nvPicPr>
          <p:cNvPr id="12" name="Slika 11">
            <a:extLst>
              <a:ext uri="{FF2B5EF4-FFF2-40B4-BE49-F238E27FC236}">
                <a16:creationId xmlns:a16="http://schemas.microsoft.com/office/drawing/2014/main" id="{92E0B2CD-A2EE-B2F3-7CEE-9157D10F360A}"/>
              </a:ext>
            </a:extLst>
          </p:cNvPr>
          <p:cNvPicPr>
            <a:picLocks noChangeAspect="1"/>
          </p:cNvPicPr>
          <p:nvPr/>
        </p:nvPicPr>
        <p:blipFill>
          <a:blip r:embed="rId5"/>
          <a:stretch>
            <a:fillRect/>
          </a:stretch>
        </p:blipFill>
        <p:spPr>
          <a:xfrm>
            <a:off x="8007751" y="4304825"/>
            <a:ext cx="1688738" cy="1298561"/>
          </a:xfrm>
          <a:prstGeom prst="rect">
            <a:avLst/>
          </a:prstGeom>
        </p:spPr>
      </p:pic>
    </p:spTree>
    <p:extLst>
      <p:ext uri="{BB962C8B-B14F-4D97-AF65-F5344CB8AC3E}">
        <p14:creationId xmlns:p14="http://schemas.microsoft.com/office/powerpoint/2010/main" val="2981061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8B492A3D-7BC6-7B75-D7B6-DF62F2B2B493}"/>
              </a:ext>
            </a:extLst>
          </p:cNvPr>
          <p:cNvSpPr>
            <a:spLocks noGrp="1"/>
          </p:cNvSpPr>
          <p:nvPr>
            <p:ph idx="1"/>
          </p:nvPr>
        </p:nvSpPr>
        <p:spPr>
          <a:xfrm>
            <a:off x="838200" y="851877"/>
            <a:ext cx="9798538" cy="5325086"/>
          </a:xfrm>
        </p:spPr>
        <p:txBody>
          <a:bodyPr>
            <a:normAutofit lnSpcReduction="10000"/>
          </a:bodyPr>
          <a:lstStyle/>
          <a:p>
            <a:pPr algn="just"/>
            <a:r>
              <a:rPr lang="sl-SI" dirty="0"/>
              <a:t>Dokazovanje </a:t>
            </a:r>
            <a:r>
              <a:rPr lang="sl-SI" b="1" dirty="0">
                <a:solidFill>
                  <a:srgbClr val="00B050"/>
                </a:solidFill>
              </a:rPr>
              <a:t>skupnih fosfatov </a:t>
            </a:r>
            <a:r>
              <a:rPr lang="sl-SI" dirty="0"/>
              <a:t>(fosfate in polifosfate dodajamo skupaj z nitritno soljo za razsoljevanje, v gotovem izdelku ne sme biti več kot 5 g/kg, 0,5 %)</a:t>
            </a:r>
          </a:p>
          <a:p>
            <a:pPr marL="0" indent="0" algn="just">
              <a:buNone/>
            </a:pPr>
            <a:r>
              <a:rPr lang="sl-SI" dirty="0"/>
              <a:t>  </a:t>
            </a:r>
            <a:r>
              <a:rPr lang="sl-SI" i="1" dirty="0"/>
              <a:t>Metode</a:t>
            </a:r>
            <a:r>
              <a:rPr lang="sl-SI" dirty="0"/>
              <a:t> za določanje: spektrofotometrija</a:t>
            </a:r>
          </a:p>
          <a:p>
            <a:pPr algn="just"/>
            <a:r>
              <a:rPr lang="sl-SI" dirty="0"/>
              <a:t>Dodatek </a:t>
            </a:r>
            <a:r>
              <a:rPr lang="sl-SI" b="1" dirty="0">
                <a:solidFill>
                  <a:srgbClr val="00B050"/>
                </a:solidFill>
              </a:rPr>
              <a:t>škroba </a:t>
            </a:r>
            <a:r>
              <a:rPr lang="sl-SI" dirty="0"/>
              <a:t>(mora biti označen – alergen!) je v določenih izdelkih dovoljen, vendar s pravilnikom omejen. Uporablja se kot sredstvo za vezavo vode, izboljšanje teksture. Sme se dodajati v barjene klobase, paštete in mesne pripravke. V večini primerov do 5 %. </a:t>
            </a:r>
          </a:p>
          <a:p>
            <a:pPr algn="just"/>
            <a:r>
              <a:rPr lang="sl-SI" i="1" dirty="0"/>
              <a:t>Metode</a:t>
            </a:r>
            <a:r>
              <a:rPr lang="sl-SI" dirty="0"/>
              <a:t> določanja: </a:t>
            </a:r>
          </a:p>
          <a:p>
            <a:pPr marL="0" indent="0" algn="just">
              <a:buNone/>
            </a:pPr>
            <a:r>
              <a:rPr lang="sl-SI" dirty="0">
                <a:solidFill>
                  <a:srgbClr val="0070C0"/>
                </a:solidFill>
              </a:rPr>
              <a:t>   kvalitativni test: </a:t>
            </a:r>
            <a:r>
              <a:rPr lang="sl-SI" dirty="0"/>
              <a:t>jodovica</a:t>
            </a:r>
          </a:p>
          <a:p>
            <a:pPr marL="0" indent="0" algn="just">
              <a:buNone/>
            </a:pPr>
            <a:r>
              <a:rPr lang="sl-SI" dirty="0">
                <a:solidFill>
                  <a:srgbClr val="0070C0"/>
                </a:solidFill>
              </a:rPr>
              <a:t>   kvantitativni</a:t>
            </a:r>
            <a:r>
              <a:rPr lang="sl-SI" dirty="0"/>
              <a:t> test: encimska analiza (razgradnja škroba z amilazo) </a:t>
            </a:r>
          </a:p>
        </p:txBody>
      </p:sp>
    </p:spTree>
    <p:extLst>
      <p:ext uri="{BB962C8B-B14F-4D97-AF65-F5344CB8AC3E}">
        <p14:creationId xmlns:p14="http://schemas.microsoft.com/office/powerpoint/2010/main" val="292002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07AAA4-6CEF-16DC-2177-86A32247AC0A}"/>
              </a:ext>
            </a:extLst>
          </p:cNvPr>
          <p:cNvSpPr>
            <a:spLocks noGrp="1"/>
          </p:cNvSpPr>
          <p:nvPr>
            <p:ph type="title"/>
          </p:nvPr>
        </p:nvSpPr>
        <p:spPr/>
        <p:txBody>
          <a:bodyPr/>
          <a:lstStyle/>
          <a:p>
            <a:r>
              <a:rPr lang="sl-SI" dirty="0">
                <a:solidFill>
                  <a:srgbClr val="7030A0"/>
                </a:solidFill>
              </a:rPr>
              <a:t>6. člen: kosi v prometu</a:t>
            </a:r>
          </a:p>
        </p:txBody>
      </p:sp>
      <p:sp>
        <p:nvSpPr>
          <p:cNvPr id="3" name="Označba mesta vsebine 2">
            <a:extLst>
              <a:ext uri="{FF2B5EF4-FFF2-40B4-BE49-F238E27FC236}">
                <a16:creationId xmlns:a16="http://schemas.microsoft.com/office/drawing/2014/main" id="{67B9F81B-18E9-1D08-9D1E-BCFAACEFF4E3}"/>
              </a:ext>
            </a:extLst>
          </p:cNvPr>
          <p:cNvSpPr>
            <a:spLocks noGrp="1"/>
          </p:cNvSpPr>
          <p:nvPr>
            <p:ph idx="1"/>
          </p:nvPr>
        </p:nvSpPr>
        <p:spPr/>
        <p:txBody>
          <a:bodyPr>
            <a:normAutofit/>
          </a:bodyPr>
          <a:lstStyle/>
          <a:p>
            <a:pPr marL="0" indent="0">
              <a:buNone/>
            </a:pPr>
            <a:r>
              <a:rPr lang="sl-SI" dirty="0"/>
              <a:t>Meso se daje v promet v:</a:t>
            </a:r>
          </a:p>
          <a:p>
            <a:pPr lvl="1"/>
            <a:r>
              <a:rPr lang="sl-SI" dirty="0"/>
              <a:t>trupih</a:t>
            </a:r>
          </a:p>
          <a:p>
            <a:pPr lvl="1"/>
            <a:r>
              <a:rPr lang="sl-SI" dirty="0"/>
              <a:t>polovicah</a:t>
            </a:r>
          </a:p>
          <a:p>
            <a:pPr lvl="1"/>
            <a:r>
              <a:rPr lang="sl-SI" dirty="0"/>
              <a:t>četrtih</a:t>
            </a:r>
          </a:p>
          <a:p>
            <a:pPr lvl="1"/>
            <a:r>
              <a:rPr lang="sl-SI" dirty="0"/>
              <a:t>v glavnih kosih ali v manjših kosih</a:t>
            </a:r>
          </a:p>
          <a:p>
            <a:pPr lvl="1"/>
            <a:r>
              <a:rPr lang="sl-SI" dirty="0"/>
              <a:t> kot meso brez kosti</a:t>
            </a:r>
          </a:p>
          <a:p>
            <a:pPr marL="0" indent="0">
              <a:buNone/>
            </a:pPr>
            <a:r>
              <a:rPr lang="sl-SI" dirty="0"/>
              <a:t>in sicer:</a:t>
            </a:r>
          </a:p>
          <a:p>
            <a:pPr lvl="1"/>
            <a:r>
              <a:rPr lang="sl-SI" dirty="0"/>
              <a:t>ohlajeno</a:t>
            </a:r>
          </a:p>
          <a:p>
            <a:pPr lvl="1"/>
            <a:r>
              <a:rPr lang="sl-SI" dirty="0"/>
              <a:t>zamrznjeno</a:t>
            </a:r>
          </a:p>
          <a:p>
            <a:pPr lvl="1"/>
            <a:r>
              <a:rPr lang="sl-SI" dirty="0"/>
              <a:t>odmrznjeno meso</a:t>
            </a:r>
          </a:p>
          <a:p>
            <a:endParaRPr lang="sl-SI" dirty="0"/>
          </a:p>
        </p:txBody>
      </p:sp>
      <p:pic>
        <p:nvPicPr>
          <p:cNvPr id="4" name="Slika 3">
            <a:extLst>
              <a:ext uri="{FF2B5EF4-FFF2-40B4-BE49-F238E27FC236}">
                <a16:creationId xmlns:a16="http://schemas.microsoft.com/office/drawing/2014/main" id="{B1346020-B6E1-C5B2-AE1C-5995289FA45C}"/>
              </a:ext>
            </a:extLst>
          </p:cNvPr>
          <p:cNvPicPr>
            <a:picLocks noChangeAspect="1"/>
          </p:cNvPicPr>
          <p:nvPr/>
        </p:nvPicPr>
        <p:blipFill>
          <a:blip r:embed="rId2"/>
          <a:stretch>
            <a:fillRect/>
          </a:stretch>
        </p:blipFill>
        <p:spPr>
          <a:xfrm>
            <a:off x="6310742" y="2034988"/>
            <a:ext cx="5043058" cy="3434883"/>
          </a:xfrm>
          <a:prstGeom prst="rect">
            <a:avLst/>
          </a:prstGeom>
        </p:spPr>
      </p:pic>
    </p:spTree>
    <p:extLst>
      <p:ext uri="{BB962C8B-B14F-4D97-AF65-F5344CB8AC3E}">
        <p14:creationId xmlns:p14="http://schemas.microsoft.com/office/powerpoint/2010/main" val="409305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B597D43-FAE2-D407-33CE-9DF53C54B980}"/>
              </a:ext>
            </a:extLst>
          </p:cNvPr>
          <p:cNvSpPr>
            <a:spLocks noGrp="1"/>
          </p:cNvSpPr>
          <p:nvPr>
            <p:ph idx="1"/>
          </p:nvPr>
        </p:nvSpPr>
        <p:spPr>
          <a:xfrm>
            <a:off x="838200" y="679938"/>
            <a:ext cx="9868877" cy="5497025"/>
          </a:xfrm>
        </p:spPr>
        <p:txBody>
          <a:bodyPr/>
          <a:lstStyle/>
          <a:p>
            <a:pPr algn="just"/>
            <a:r>
              <a:rPr lang="sl-SI" dirty="0"/>
              <a:t>Dodatek </a:t>
            </a:r>
            <a:r>
              <a:rPr lang="sl-SI" b="1" dirty="0">
                <a:solidFill>
                  <a:srgbClr val="00B050"/>
                </a:solidFill>
              </a:rPr>
              <a:t>mleka v prahu </a:t>
            </a:r>
            <a:r>
              <a:rPr lang="sl-SI" dirty="0"/>
              <a:t>(mora biti označen - alergen!), dodaja se zaradi večje vezave vode, stabilizaciji emulzije, izboljšanje teksture, povečanje hranilne vrednosti (beljakovine in laktoza), svetlejši barvi in bolj blagemu okusu.</a:t>
            </a:r>
          </a:p>
          <a:p>
            <a:pPr marL="0" indent="0" algn="just">
              <a:buNone/>
            </a:pPr>
            <a:r>
              <a:rPr lang="sl-SI" i="1" dirty="0"/>
              <a:t>Metode</a:t>
            </a:r>
            <a:r>
              <a:rPr lang="sl-SI" dirty="0"/>
              <a:t> določanja: Vzorec mesnega izdelka se najprej </a:t>
            </a:r>
            <a:r>
              <a:rPr lang="sl-SI" b="1" dirty="0"/>
              <a:t>hidrolizira</a:t>
            </a:r>
            <a:r>
              <a:rPr lang="sl-SI" dirty="0"/>
              <a:t> (npr. s kislino ali encimi), da se škrob ali laktoza razgradi v glukozo. </a:t>
            </a:r>
            <a:r>
              <a:rPr lang="pt-BR" dirty="0"/>
              <a:t>Vzorec se segreva </a:t>
            </a:r>
            <a:r>
              <a:rPr lang="sl-SI" dirty="0"/>
              <a:t>s </a:t>
            </a:r>
            <a:r>
              <a:rPr lang="sl-SI" dirty="0" err="1"/>
              <a:t>Fehlingovim</a:t>
            </a:r>
            <a:r>
              <a:rPr lang="pt-BR" dirty="0"/>
              <a:t> reagentom</a:t>
            </a:r>
            <a:r>
              <a:rPr lang="sl-SI" dirty="0"/>
              <a:t>. Če so prisotni reducirajoči sladkorji, nastane rdeča oborina Cu-oksida. Drugače ne. </a:t>
            </a:r>
          </a:p>
          <a:p>
            <a:pPr algn="just"/>
            <a:r>
              <a:rPr lang="sl-SI" dirty="0"/>
              <a:t>Dodatek </a:t>
            </a:r>
            <a:r>
              <a:rPr lang="sl-SI" b="1" dirty="0">
                <a:solidFill>
                  <a:srgbClr val="00B050"/>
                </a:solidFill>
              </a:rPr>
              <a:t>umetnih barvil: </a:t>
            </a:r>
            <a:r>
              <a:rPr lang="sl-SI" dirty="0"/>
              <a:t>uporaba le-teh v mesnih izdelkih ni dovoljena. Obarvani so lahko le ovitki. </a:t>
            </a:r>
          </a:p>
          <a:p>
            <a:pPr marL="0" indent="0" algn="just">
              <a:buNone/>
            </a:pPr>
            <a:r>
              <a:rPr lang="sl-SI" i="1" dirty="0"/>
              <a:t>Metode</a:t>
            </a:r>
            <a:r>
              <a:rPr lang="sl-SI" dirty="0"/>
              <a:t> določanja: papirna kromatografija</a:t>
            </a:r>
          </a:p>
          <a:p>
            <a:endParaRPr lang="sl-SI" dirty="0"/>
          </a:p>
        </p:txBody>
      </p:sp>
    </p:spTree>
    <p:extLst>
      <p:ext uri="{BB962C8B-B14F-4D97-AF65-F5344CB8AC3E}">
        <p14:creationId xmlns:p14="http://schemas.microsoft.com/office/powerpoint/2010/main" val="145522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CA79F0E-F193-D74D-783B-C35CF3369550}"/>
              </a:ext>
            </a:extLst>
          </p:cNvPr>
          <p:cNvSpPr>
            <a:spLocks noGrp="1"/>
          </p:cNvSpPr>
          <p:nvPr>
            <p:ph type="title"/>
          </p:nvPr>
        </p:nvSpPr>
        <p:spPr/>
        <p:txBody>
          <a:bodyPr/>
          <a:lstStyle/>
          <a:p>
            <a:r>
              <a:rPr lang="sl-SI" dirty="0">
                <a:solidFill>
                  <a:srgbClr val="7030A0"/>
                </a:solidFill>
              </a:rPr>
              <a:t>Meso goveda</a:t>
            </a:r>
            <a:r>
              <a:rPr lang="sl-SI" dirty="0"/>
              <a:t>:</a:t>
            </a:r>
          </a:p>
        </p:txBody>
      </p:sp>
      <p:sp>
        <p:nvSpPr>
          <p:cNvPr id="3" name="Označba mesta vsebine 2">
            <a:extLst>
              <a:ext uri="{FF2B5EF4-FFF2-40B4-BE49-F238E27FC236}">
                <a16:creationId xmlns:a16="http://schemas.microsoft.com/office/drawing/2014/main" id="{6746D851-395C-C161-EECB-2B24A3AC47DF}"/>
              </a:ext>
            </a:extLst>
          </p:cNvPr>
          <p:cNvSpPr>
            <a:spLocks noGrp="1"/>
          </p:cNvSpPr>
          <p:nvPr>
            <p:ph idx="1"/>
          </p:nvPr>
        </p:nvSpPr>
        <p:spPr/>
        <p:txBody>
          <a:bodyPr/>
          <a:lstStyle/>
          <a:p>
            <a:pPr marL="0" indent="0">
              <a:buNone/>
            </a:pPr>
            <a:r>
              <a:rPr lang="sl-SI" dirty="0"/>
              <a:t>Meso goveda se daje v promet kot:</a:t>
            </a:r>
          </a:p>
          <a:p>
            <a:r>
              <a:rPr lang="sl-SI" b="1" dirty="0">
                <a:solidFill>
                  <a:srgbClr val="0070C0"/>
                </a:solidFill>
              </a:rPr>
              <a:t>teletina:</a:t>
            </a:r>
            <a:r>
              <a:rPr lang="sl-SI" dirty="0"/>
              <a:t> </a:t>
            </a:r>
            <a:r>
              <a:rPr lang="sl-SI" dirty="0">
                <a:solidFill>
                  <a:srgbClr val="0070C0"/>
                </a:solidFill>
              </a:rPr>
              <a:t>do 8 mesecev</a:t>
            </a:r>
          </a:p>
          <a:p>
            <a:r>
              <a:rPr lang="sl-SI" b="1" dirty="0">
                <a:solidFill>
                  <a:srgbClr val="00B050"/>
                </a:solidFill>
              </a:rPr>
              <a:t>meso težjih telet: </a:t>
            </a:r>
            <a:r>
              <a:rPr lang="sl-SI" dirty="0">
                <a:solidFill>
                  <a:srgbClr val="00B050"/>
                </a:solidFill>
              </a:rPr>
              <a:t>od 8 do 12 mesecev</a:t>
            </a:r>
          </a:p>
          <a:p>
            <a:r>
              <a:rPr lang="sl-SI" b="1" dirty="0">
                <a:solidFill>
                  <a:schemeClr val="accent2">
                    <a:lumMod val="75000"/>
                  </a:schemeClr>
                </a:solidFill>
              </a:rPr>
              <a:t>mlada govedina </a:t>
            </a:r>
            <a:r>
              <a:rPr lang="sl-SI" dirty="0"/>
              <a:t>(meso mladega goveda): </a:t>
            </a:r>
            <a:r>
              <a:rPr lang="sl-SI" dirty="0">
                <a:solidFill>
                  <a:schemeClr val="accent2">
                    <a:lumMod val="75000"/>
                  </a:schemeClr>
                </a:solidFill>
              </a:rPr>
              <a:t>biki od 12 do 24 </a:t>
            </a:r>
            <a:r>
              <a:rPr lang="sl-SI" dirty="0"/>
              <a:t>mesecev, </a:t>
            </a:r>
            <a:r>
              <a:rPr lang="sl-SI" dirty="0">
                <a:solidFill>
                  <a:schemeClr val="accent2">
                    <a:lumMod val="75000"/>
                  </a:schemeClr>
                </a:solidFill>
              </a:rPr>
              <a:t>volov</a:t>
            </a:r>
            <a:r>
              <a:rPr lang="sl-SI" dirty="0"/>
              <a:t> (kastratov), </a:t>
            </a:r>
            <a:r>
              <a:rPr lang="sl-SI" dirty="0">
                <a:solidFill>
                  <a:schemeClr val="accent2">
                    <a:lumMod val="75000"/>
                  </a:schemeClr>
                </a:solidFill>
              </a:rPr>
              <a:t>telic in krav: od 12 do 30 </a:t>
            </a:r>
            <a:r>
              <a:rPr lang="sl-SI" dirty="0"/>
              <a:t>mesecev </a:t>
            </a:r>
          </a:p>
          <a:p>
            <a:r>
              <a:rPr lang="sl-SI" b="1" dirty="0">
                <a:solidFill>
                  <a:srgbClr val="7030A0"/>
                </a:solidFill>
              </a:rPr>
              <a:t>govedina </a:t>
            </a:r>
            <a:r>
              <a:rPr lang="sl-SI" dirty="0"/>
              <a:t>(goveje meso): </a:t>
            </a:r>
            <a:r>
              <a:rPr lang="sl-SI" dirty="0">
                <a:solidFill>
                  <a:srgbClr val="7030A0"/>
                </a:solidFill>
              </a:rPr>
              <a:t>bikov nad 24 mesecev, </a:t>
            </a:r>
            <a:r>
              <a:rPr lang="sl-SI" dirty="0"/>
              <a:t>volov (kastratov), telic in krav </a:t>
            </a:r>
            <a:r>
              <a:rPr lang="sl-SI" dirty="0">
                <a:solidFill>
                  <a:srgbClr val="7030A0"/>
                </a:solidFill>
              </a:rPr>
              <a:t>nad 30 mesecev</a:t>
            </a:r>
          </a:p>
        </p:txBody>
      </p:sp>
      <p:pic>
        <p:nvPicPr>
          <p:cNvPr id="4" name="Slika 3">
            <a:extLst>
              <a:ext uri="{FF2B5EF4-FFF2-40B4-BE49-F238E27FC236}">
                <a16:creationId xmlns:a16="http://schemas.microsoft.com/office/drawing/2014/main" id="{D483E878-C337-0100-F79B-0A24F2DE994F}"/>
              </a:ext>
            </a:extLst>
          </p:cNvPr>
          <p:cNvPicPr>
            <a:picLocks noChangeAspect="1"/>
          </p:cNvPicPr>
          <p:nvPr/>
        </p:nvPicPr>
        <p:blipFill>
          <a:blip r:embed="rId2"/>
          <a:srcRect l="20719" t="11333" r="12562" b="9608"/>
          <a:stretch>
            <a:fillRect/>
          </a:stretch>
        </p:blipFill>
        <p:spPr>
          <a:xfrm>
            <a:off x="7135907" y="365125"/>
            <a:ext cx="3585882" cy="2832734"/>
          </a:xfrm>
          <a:prstGeom prst="rect">
            <a:avLst/>
          </a:prstGeom>
        </p:spPr>
      </p:pic>
    </p:spTree>
    <p:extLst>
      <p:ext uri="{BB962C8B-B14F-4D97-AF65-F5344CB8AC3E}">
        <p14:creationId xmlns:p14="http://schemas.microsoft.com/office/powerpoint/2010/main" val="90408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818F3CE8-415E-4CFD-B443-7FD7A0801545}"/>
              </a:ext>
            </a:extLst>
          </p:cNvPr>
          <p:cNvPicPr>
            <a:picLocks noGrp="1" noChangeAspect="1"/>
          </p:cNvPicPr>
          <p:nvPr>
            <p:ph idx="1"/>
          </p:nvPr>
        </p:nvPicPr>
        <p:blipFill>
          <a:blip r:embed="rId2"/>
          <a:stretch>
            <a:fillRect/>
          </a:stretch>
        </p:blipFill>
        <p:spPr>
          <a:xfrm>
            <a:off x="248883" y="256335"/>
            <a:ext cx="6046468" cy="4351338"/>
          </a:xfrm>
          <a:prstGeom prst="rect">
            <a:avLst/>
          </a:prstGeom>
        </p:spPr>
      </p:pic>
      <p:pic>
        <p:nvPicPr>
          <p:cNvPr id="7" name="Slika 6">
            <a:extLst>
              <a:ext uri="{FF2B5EF4-FFF2-40B4-BE49-F238E27FC236}">
                <a16:creationId xmlns:a16="http://schemas.microsoft.com/office/drawing/2014/main" id="{C04B072F-2F93-3CAE-19AE-F408AB417992}"/>
              </a:ext>
            </a:extLst>
          </p:cNvPr>
          <p:cNvPicPr>
            <a:picLocks noChangeAspect="1"/>
          </p:cNvPicPr>
          <p:nvPr/>
        </p:nvPicPr>
        <p:blipFill>
          <a:blip r:embed="rId3"/>
          <a:stretch>
            <a:fillRect/>
          </a:stretch>
        </p:blipFill>
        <p:spPr>
          <a:xfrm>
            <a:off x="3679781" y="4525623"/>
            <a:ext cx="7306695" cy="2181529"/>
          </a:xfrm>
          <a:prstGeom prst="rect">
            <a:avLst/>
          </a:prstGeom>
        </p:spPr>
      </p:pic>
    </p:spTree>
    <p:extLst>
      <p:ext uri="{BB962C8B-B14F-4D97-AF65-F5344CB8AC3E}">
        <p14:creationId xmlns:p14="http://schemas.microsoft.com/office/powerpoint/2010/main" val="165268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2E73448A-2E7D-4831-05FE-C65B420C6307}"/>
              </a:ext>
            </a:extLst>
          </p:cNvPr>
          <p:cNvPicPr>
            <a:picLocks noGrp="1" noChangeAspect="1"/>
          </p:cNvPicPr>
          <p:nvPr>
            <p:ph idx="1"/>
          </p:nvPr>
        </p:nvPicPr>
        <p:blipFill>
          <a:blip r:embed="rId2"/>
          <a:stretch>
            <a:fillRect/>
          </a:stretch>
        </p:blipFill>
        <p:spPr>
          <a:xfrm>
            <a:off x="79626" y="185083"/>
            <a:ext cx="6098111" cy="4351338"/>
          </a:xfrm>
          <a:prstGeom prst="rect">
            <a:avLst/>
          </a:prstGeom>
        </p:spPr>
      </p:pic>
      <p:pic>
        <p:nvPicPr>
          <p:cNvPr id="7" name="Slika 6">
            <a:extLst>
              <a:ext uri="{FF2B5EF4-FFF2-40B4-BE49-F238E27FC236}">
                <a16:creationId xmlns:a16="http://schemas.microsoft.com/office/drawing/2014/main" id="{F9F5E4C5-3733-B6A1-8AAD-E528773CD7A0}"/>
              </a:ext>
            </a:extLst>
          </p:cNvPr>
          <p:cNvPicPr>
            <a:picLocks noChangeAspect="1"/>
          </p:cNvPicPr>
          <p:nvPr/>
        </p:nvPicPr>
        <p:blipFill>
          <a:blip r:embed="rId3"/>
          <a:stretch>
            <a:fillRect/>
          </a:stretch>
        </p:blipFill>
        <p:spPr>
          <a:xfrm>
            <a:off x="4631434" y="4294496"/>
            <a:ext cx="7411484" cy="2267266"/>
          </a:xfrm>
          <a:prstGeom prst="rect">
            <a:avLst/>
          </a:prstGeom>
        </p:spPr>
      </p:pic>
    </p:spTree>
    <p:extLst>
      <p:ext uri="{BB962C8B-B14F-4D97-AF65-F5344CB8AC3E}">
        <p14:creationId xmlns:p14="http://schemas.microsoft.com/office/powerpoint/2010/main" val="346207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4015143B-922D-A8F4-46F1-F5BC7477E8D8}"/>
              </a:ext>
            </a:extLst>
          </p:cNvPr>
          <p:cNvPicPr>
            <a:picLocks noGrp="1" noChangeAspect="1"/>
          </p:cNvPicPr>
          <p:nvPr>
            <p:ph idx="1"/>
          </p:nvPr>
        </p:nvPicPr>
        <p:blipFill>
          <a:blip r:embed="rId2"/>
          <a:stretch>
            <a:fillRect/>
          </a:stretch>
        </p:blipFill>
        <p:spPr>
          <a:xfrm>
            <a:off x="-1" y="-1"/>
            <a:ext cx="12075421" cy="5020235"/>
          </a:xfrm>
          <a:prstGeom prst="rect">
            <a:avLst/>
          </a:prstGeom>
        </p:spPr>
      </p:pic>
    </p:spTree>
    <p:extLst>
      <p:ext uri="{BB962C8B-B14F-4D97-AF65-F5344CB8AC3E}">
        <p14:creationId xmlns:p14="http://schemas.microsoft.com/office/powerpoint/2010/main" val="362862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34B37C-194E-2BB3-FB21-EDD4062161B3}"/>
              </a:ext>
            </a:extLst>
          </p:cNvPr>
          <p:cNvSpPr>
            <a:spLocks noGrp="1"/>
          </p:cNvSpPr>
          <p:nvPr>
            <p:ph type="title"/>
          </p:nvPr>
        </p:nvSpPr>
        <p:spPr/>
        <p:txBody>
          <a:bodyPr/>
          <a:lstStyle/>
          <a:p>
            <a:r>
              <a:rPr lang="sl-SI" dirty="0">
                <a:solidFill>
                  <a:srgbClr val="7030A0"/>
                </a:solidFill>
              </a:rPr>
              <a:t>II. Razdelitev izdelkov</a:t>
            </a:r>
          </a:p>
        </p:txBody>
      </p:sp>
      <p:sp>
        <p:nvSpPr>
          <p:cNvPr id="3" name="Označba mesta vsebine 2">
            <a:extLst>
              <a:ext uri="{FF2B5EF4-FFF2-40B4-BE49-F238E27FC236}">
                <a16:creationId xmlns:a16="http://schemas.microsoft.com/office/drawing/2014/main" id="{ABA9F38B-86E7-1480-62F8-482C4309CBDC}"/>
              </a:ext>
            </a:extLst>
          </p:cNvPr>
          <p:cNvSpPr>
            <a:spLocks noGrp="1"/>
          </p:cNvSpPr>
          <p:nvPr>
            <p:ph idx="1"/>
          </p:nvPr>
        </p:nvSpPr>
        <p:spPr/>
        <p:txBody>
          <a:bodyPr/>
          <a:lstStyle/>
          <a:p>
            <a:pPr marL="0" indent="0">
              <a:buNone/>
            </a:pPr>
            <a:r>
              <a:rPr lang="sl-SI" dirty="0"/>
              <a:t>Po tem pravilniku se izdelki delijo na osnovne štiri skupine, ki morajo biti označene na označbi, in sicer:</a:t>
            </a:r>
          </a:p>
          <a:p>
            <a:pPr marL="457200" lvl="1" indent="0">
              <a:buNone/>
            </a:pPr>
            <a:r>
              <a:rPr lang="sl-SI" dirty="0"/>
              <a:t>1.</a:t>
            </a:r>
            <a:r>
              <a:rPr lang="sl-SI" b="1" dirty="0">
                <a:solidFill>
                  <a:srgbClr val="0070C0"/>
                </a:solidFill>
              </a:rPr>
              <a:t> pasterizirane </a:t>
            </a:r>
            <a:r>
              <a:rPr lang="sl-SI" dirty="0"/>
              <a:t>mesne izdelke ali pasterizirane mesnine</a:t>
            </a:r>
          </a:p>
          <a:p>
            <a:pPr marL="457200" lvl="1" indent="0">
              <a:buNone/>
            </a:pPr>
            <a:r>
              <a:rPr lang="sl-SI" dirty="0"/>
              <a:t>2. </a:t>
            </a:r>
            <a:r>
              <a:rPr lang="sl-SI" b="1" dirty="0">
                <a:solidFill>
                  <a:srgbClr val="00B050"/>
                </a:solidFill>
              </a:rPr>
              <a:t>sterilizirane</a:t>
            </a:r>
            <a:r>
              <a:rPr lang="sl-SI" dirty="0"/>
              <a:t> mesne izdelke ali sterilizirane mesnine</a:t>
            </a:r>
          </a:p>
          <a:p>
            <a:pPr marL="457200" lvl="1" indent="0">
              <a:buNone/>
            </a:pPr>
            <a:r>
              <a:rPr lang="sl-SI" dirty="0"/>
              <a:t>3. </a:t>
            </a:r>
            <a:r>
              <a:rPr lang="sl-SI" b="1" dirty="0">
                <a:solidFill>
                  <a:srgbClr val="FF6600"/>
                </a:solidFill>
              </a:rPr>
              <a:t>sušene</a:t>
            </a:r>
            <a:r>
              <a:rPr lang="sl-SI" dirty="0"/>
              <a:t> mesne izdelke ali sušene mesnine</a:t>
            </a:r>
          </a:p>
          <a:p>
            <a:pPr marL="457200" lvl="1" indent="0">
              <a:buNone/>
            </a:pPr>
            <a:r>
              <a:rPr lang="sl-SI" dirty="0"/>
              <a:t>4. mesne </a:t>
            </a:r>
            <a:r>
              <a:rPr lang="sl-SI" b="1" dirty="0">
                <a:solidFill>
                  <a:srgbClr val="732981"/>
                </a:solidFill>
              </a:rPr>
              <a:t>pripravke</a:t>
            </a:r>
          </a:p>
          <a:p>
            <a:endParaRPr lang="sl-SI" dirty="0"/>
          </a:p>
        </p:txBody>
      </p:sp>
      <p:pic>
        <p:nvPicPr>
          <p:cNvPr id="1026" name="Picture 2" descr="PREDELANE MESNINE IN RAK DEBELEGA ČREVESA | Varno s hrano">
            <a:extLst>
              <a:ext uri="{FF2B5EF4-FFF2-40B4-BE49-F238E27FC236}">
                <a16:creationId xmlns:a16="http://schemas.microsoft.com/office/drawing/2014/main" id="{C6F7F06E-DFF9-938C-9559-EF4CC3255F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547" y="3601710"/>
            <a:ext cx="4063253" cy="271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6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827FBC-FC19-B470-0D53-98E89A6E236C}"/>
              </a:ext>
            </a:extLst>
          </p:cNvPr>
          <p:cNvSpPr>
            <a:spLocks noGrp="1"/>
          </p:cNvSpPr>
          <p:nvPr>
            <p:ph type="title"/>
          </p:nvPr>
        </p:nvSpPr>
        <p:spPr/>
        <p:txBody>
          <a:bodyPr/>
          <a:lstStyle/>
          <a:p>
            <a:r>
              <a:rPr lang="sl-SI" dirty="0">
                <a:solidFill>
                  <a:srgbClr val="7030A0"/>
                </a:solidFill>
              </a:rPr>
              <a:t>III. Mesni izdelki in pripravki</a:t>
            </a:r>
          </a:p>
        </p:txBody>
      </p:sp>
      <p:sp>
        <p:nvSpPr>
          <p:cNvPr id="3" name="Označba mesta vsebine 2">
            <a:extLst>
              <a:ext uri="{FF2B5EF4-FFF2-40B4-BE49-F238E27FC236}">
                <a16:creationId xmlns:a16="http://schemas.microsoft.com/office/drawing/2014/main" id="{35A8EA5D-DA90-4979-BA6B-FE916F582E9A}"/>
              </a:ext>
            </a:extLst>
          </p:cNvPr>
          <p:cNvSpPr>
            <a:spLocks noGrp="1"/>
          </p:cNvSpPr>
          <p:nvPr>
            <p:ph idx="1"/>
          </p:nvPr>
        </p:nvSpPr>
        <p:spPr/>
        <p:txBody>
          <a:bodyPr/>
          <a:lstStyle/>
          <a:p>
            <a:pPr marL="514350" indent="-514350">
              <a:buAutoNum type="arabicPeriod"/>
            </a:pPr>
            <a:r>
              <a:rPr lang="sl-SI" b="1" dirty="0"/>
              <a:t>Pasterizirane</a:t>
            </a:r>
            <a:r>
              <a:rPr lang="sl-SI" dirty="0"/>
              <a:t> mesnine: </a:t>
            </a:r>
          </a:p>
          <a:p>
            <a:pPr marL="914400" lvl="1" indent="-457200">
              <a:buFont typeface="+mj-lt"/>
              <a:buAutoNum type="alphaLcParenR"/>
            </a:pPr>
            <a:r>
              <a:rPr lang="sl-SI" b="1" dirty="0">
                <a:solidFill>
                  <a:srgbClr val="00B050"/>
                </a:solidFill>
              </a:rPr>
              <a:t>barjene</a:t>
            </a:r>
            <a:r>
              <a:rPr lang="sl-SI" dirty="0"/>
              <a:t> klobase</a:t>
            </a:r>
          </a:p>
          <a:p>
            <a:pPr marL="914400" lvl="1" indent="-457200">
              <a:buFont typeface="+mj-lt"/>
              <a:buAutoNum type="alphaLcParenR"/>
            </a:pPr>
            <a:r>
              <a:rPr lang="sl-SI" b="1" dirty="0">
                <a:solidFill>
                  <a:srgbClr val="0070C0"/>
                </a:solidFill>
              </a:rPr>
              <a:t>poltrajne</a:t>
            </a:r>
            <a:r>
              <a:rPr lang="sl-SI" dirty="0"/>
              <a:t> klobase</a:t>
            </a:r>
          </a:p>
          <a:p>
            <a:pPr marL="914400" lvl="1" indent="-457200">
              <a:buFont typeface="+mj-lt"/>
              <a:buAutoNum type="alphaLcParenR"/>
            </a:pPr>
            <a:r>
              <a:rPr lang="sl-SI" b="1" dirty="0" err="1">
                <a:solidFill>
                  <a:srgbClr val="FF6600"/>
                </a:solidFill>
              </a:rPr>
              <a:t>hladetinaste</a:t>
            </a:r>
            <a:r>
              <a:rPr lang="sl-SI" dirty="0"/>
              <a:t> klobase</a:t>
            </a:r>
          </a:p>
          <a:p>
            <a:pPr marL="914400" lvl="1" indent="-457200">
              <a:buFont typeface="+mj-lt"/>
              <a:buAutoNum type="alphaLcParenR"/>
            </a:pPr>
            <a:r>
              <a:rPr lang="sl-SI" b="1" dirty="0">
                <a:solidFill>
                  <a:srgbClr val="732981"/>
                </a:solidFill>
              </a:rPr>
              <a:t>kuhane</a:t>
            </a:r>
            <a:r>
              <a:rPr lang="sl-SI" dirty="0"/>
              <a:t> klobase</a:t>
            </a:r>
          </a:p>
          <a:p>
            <a:pPr marL="914400" lvl="1" indent="-457200">
              <a:buFont typeface="+mj-lt"/>
              <a:buAutoNum type="alphaLcParenR"/>
            </a:pPr>
            <a:r>
              <a:rPr lang="sl-SI" b="1" dirty="0">
                <a:solidFill>
                  <a:schemeClr val="accent6">
                    <a:lumMod val="75000"/>
                  </a:schemeClr>
                </a:solidFill>
              </a:rPr>
              <a:t>prekajeno</a:t>
            </a:r>
            <a:r>
              <a:rPr lang="sl-SI" dirty="0"/>
              <a:t> meso</a:t>
            </a:r>
          </a:p>
          <a:p>
            <a:pPr marL="914400" lvl="1" indent="-457200">
              <a:buFont typeface="+mj-lt"/>
              <a:buAutoNum type="alphaLcParenR"/>
            </a:pPr>
            <a:r>
              <a:rPr lang="sl-SI" b="1" dirty="0">
                <a:solidFill>
                  <a:schemeClr val="accent1">
                    <a:lumMod val="50000"/>
                  </a:schemeClr>
                </a:solidFill>
              </a:rPr>
              <a:t>konzervirano</a:t>
            </a:r>
            <a:r>
              <a:rPr lang="sl-SI" dirty="0"/>
              <a:t> meso</a:t>
            </a:r>
          </a:p>
          <a:p>
            <a:pPr marL="914400" lvl="1" indent="-457200">
              <a:buFont typeface="+mj-lt"/>
              <a:buAutoNum type="alphaLcParenR"/>
            </a:pPr>
            <a:r>
              <a:rPr lang="sl-SI" b="1" dirty="0">
                <a:solidFill>
                  <a:schemeClr val="accent2">
                    <a:lumMod val="75000"/>
                  </a:schemeClr>
                </a:solidFill>
              </a:rPr>
              <a:t>masti in maščobni izdelki</a:t>
            </a:r>
          </a:p>
        </p:txBody>
      </p:sp>
      <p:pic>
        <p:nvPicPr>
          <p:cNvPr id="2050" name="Picture 2" descr="Pasterizirani mesni izdelki v rezinah: Večina je narejenih iz večjih oz.  manjših kosov mesa">
            <a:extLst>
              <a:ext uri="{FF2B5EF4-FFF2-40B4-BE49-F238E27FC236}">
                <a16:creationId xmlns:a16="http://schemas.microsoft.com/office/drawing/2014/main" id="{9A84299D-C02B-8A86-5CCA-A5E15D602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880" y="1589834"/>
            <a:ext cx="5523020" cy="367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23887"/>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2381</TotalTime>
  <Words>1929</Words>
  <Application>Microsoft Office PowerPoint</Application>
  <PresentationFormat>Širokozaslonsko</PresentationFormat>
  <Paragraphs>249</Paragraphs>
  <Slides>30</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30</vt:i4>
      </vt:variant>
    </vt:vector>
  </HeadingPairs>
  <TitlesOfParts>
    <vt:vector size="34" baseType="lpstr">
      <vt:lpstr>Arial</vt:lpstr>
      <vt:lpstr>Calibri</vt:lpstr>
      <vt:lpstr>Calibri Light</vt:lpstr>
      <vt:lpstr>Officeova tema</vt:lpstr>
      <vt:lpstr>KKŽ – meso in mesni izdelki</vt:lpstr>
      <vt:lpstr>3. Člen: pomen izrazov</vt:lpstr>
      <vt:lpstr>6. člen: kosi v prometu</vt:lpstr>
      <vt:lpstr>Meso goveda:</vt:lpstr>
      <vt:lpstr>PowerPointova predstavitev</vt:lpstr>
      <vt:lpstr>PowerPointova predstavitev</vt:lpstr>
      <vt:lpstr>PowerPointova predstavitev</vt:lpstr>
      <vt:lpstr>II. Razdelitev izdelkov</vt:lpstr>
      <vt:lpstr>III. Mesni izdelki in pripravki</vt:lpstr>
      <vt:lpstr>a. Barjene klobase</vt:lpstr>
      <vt:lpstr>PowerPointova predstavitev</vt:lpstr>
      <vt:lpstr>b) Poltrajne klobase</vt:lpstr>
      <vt:lpstr>PowerPointova predstavitev</vt:lpstr>
      <vt:lpstr>Kranjska klobasa</vt:lpstr>
      <vt:lpstr>c) Hladetinaste klobase</vt:lpstr>
      <vt:lpstr>d) Kuhane klobase</vt:lpstr>
      <vt:lpstr>Pašteta</vt:lpstr>
      <vt:lpstr>e) Prekajeno meso</vt:lpstr>
      <vt:lpstr>f) Konzervirano meso</vt:lpstr>
      <vt:lpstr>PowerPointova predstavitev</vt:lpstr>
      <vt:lpstr>g) Masti in maščobni izdelki</vt:lpstr>
      <vt:lpstr>2. Sterilizirane mesnine</vt:lpstr>
      <vt:lpstr>3. Sušene mesnine</vt:lpstr>
      <vt:lpstr>a) Sušeno meso</vt:lpstr>
      <vt:lpstr>b) Salame</vt:lpstr>
      <vt:lpstr>4. Mesni pripravki</vt:lpstr>
      <vt:lpstr>Analize mesa in mesnih izdelkov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Denis</dc:creator>
  <cp:lastModifiedBy>Uporabnik</cp:lastModifiedBy>
  <cp:revision>71</cp:revision>
  <dcterms:created xsi:type="dcterms:W3CDTF">2022-06-18T09:38:38Z</dcterms:created>
  <dcterms:modified xsi:type="dcterms:W3CDTF">2025-11-06T08:35:57Z</dcterms:modified>
</cp:coreProperties>
</file>