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38" r:id="rId3"/>
    <p:sldId id="339" r:id="rId4"/>
    <p:sldId id="34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6E1DF7D-ABAC-4C5A-9048-6D7D3AD0134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AE92142-DFBB-4517-9942-7437AC56EA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2B319649-A265-4553-AB6A-3320D3DB08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08FBAEF-C96B-4D2A-9618-066B27FDC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FA8B111-D428-45CD-8224-DA3C8A951C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D2C92E4-9B0B-4B24-AB3D-E860975513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74BEF25-CD0A-4609-888A-B44BA59BB2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F2C4E13-9448-4C9A-942D-70106618AB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94E8F9A-5676-4862-8E79-4204365B64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DCEC6D0-5756-4CD6-BC2E-43BAC868E6A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D2527AF4-1E31-4A57-AF7C-509205144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B13E8B95-9316-4723-B015-9F954523B2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4566251-ECF8-478B-A823-BC615B93BD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28DCEBE-0F7A-479E-8A95-0C21D174DE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CF334E2E-0C73-4AD8-B40D-8D27EF784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4B88-B7CC-41AA-9F65-E0978D71BF4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86F2DED-6F40-47DD-A607-6DEBBAA13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C2340140-E76E-474E-9CEF-4A353B56E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6D8F7-C46A-4D41-B195-E7A91E8DABA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39802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DE419C6-8341-4A2A-B6E7-9AB43F4C2E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BFA7CA-E339-46BB-98AD-60F8A97701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7FBC3-F770-40C2-A5E3-39475FC3D5E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E548213-C6E8-47A4-9D97-718B2D00FBC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5AD1-3521-4B5E-89A1-063E1C6F102D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2684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2BC069-8CEB-4F44-9659-84FB848120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92CAD5A-4436-468E-91EF-AB72031E49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7E39C-0F80-438F-82A1-04FC1CBF83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71337AF-7A2E-43B5-AA50-B0B5804230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5A38B-8768-4F9F-9C41-6EA53DF071B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932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053926-BBF6-4788-BC5A-D3DCB9B911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9F27F4-458C-41B8-BEB4-E68EA98284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40BF2E-3A5F-46B1-9A90-D9FF2ABA6C9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922B912-A7FC-48A4-B188-F2202A6C0AC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C350-C9C0-4D60-8C1D-DEEF23EB0B6F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7722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77C0FC-080C-4E1F-A62A-90B6DB77CF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CA94D3C-4795-4384-9540-2603CBBFA8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70E21-FA90-4311-9FCB-C3650179F4B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9F3E0DA-306A-4D09-8DBA-0076E70A93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BACC-1F76-42A5-BE77-A00D06931A6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921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030EF2-66B6-429F-B013-5E678CFFF39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E46F41-5029-4A1F-A585-2F21FE76E7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16FB-622E-4770-A5E7-53D4EB615C3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6911DDB-63C5-4D63-904F-C6A2EDC0BF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E9A07-E8D7-4226-9F0A-2499CCC7A49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1860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06B5A9-24FC-484F-913D-43405B4D5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302F3DD-FE6C-4F31-9067-60CEA3A19C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B053C-2EEB-43A1-BB50-916140A5A7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61F56EC-0700-4A07-B4AC-A47EA98863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A4F1-5D67-4232-AB02-9B7074B14DF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9290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6E907F-AE70-4004-86BB-C03099D2DB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29225B5-9A54-477B-A10B-D3BC6C3B91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BAFBC-04EC-4C0B-8D12-B1AB64B957A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5867AB7-05DB-44A6-BC1C-B127113AFB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6D47A-C48E-41C2-A28A-9783103003D1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833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343003-DF10-4283-BC9B-76ADFD84D1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B0CACC-356D-4D5F-866A-39E469086D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AA4B2-416E-4D2E-8C21-B2B970927C2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34DF02-D701-4307-9356-5714D6BB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05983-BFEE-4EC5-AB79-9F8BD65DBD8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5634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8F3DDC-3CEC-4CF9-B8CD-3758E082F9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B95B5E3-8229-497B-9722-D6FC663599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AE54E1-59E1-4605-A299-58ED87A6D01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0A7642-689B-4ABE-83A7-7D2FA29AC9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8044-891E-42D5-A5F1-41EED9B35DC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62136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C183752-7AC3-412A-AFFA-D9F19AFF7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67EC23-B478-41EA-A24B-630677E768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665A8-7D11-4DDC-BFBC-316E92B4B9D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588359D-2E33-450E-A8C2-8459249F019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5352-2C9A-4981-8733-10FC1E534E12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9437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068F7E-24AD-47B9-A8DC-B4D4CB471C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A94BC3-5239-497F-9BD9-95B3A05FC2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656A6-ABDA-474E-90F4-8C524D790E4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6F29C33-3F75-48AE-8AFB-D6CCE918CA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2801B-301C-4D03-9F15-FFE595A0C543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71396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FB825E-80FC-43F8-95D0-9BA9D8219D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DE7D4C1-F69E-4E5B-B36A-1C380E7444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9B729-682C-49D6-A69F-999C6F3CA4C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742902-FB2E-4BE2-9585-F5DF6CA6C0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86CB7-3B2F-430F-89EB-C7BC599EC41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5746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94C6F71-3A99-40A8-AA14-3D37CD71D2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FC0ECF4-8BAC-46A0-AFE4-3F41B276F5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89832-EBC4-48F1-9ACF-727DA9D8B4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86B135A4-5C3D-46B1-9AD2-49314940A4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F71D-3F55-469E-8269-06C5927AA37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1899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1E7337-67B2-43DB-863C-BC1E2A785B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A0A5D6-4C79-4228-A5FC-E8B8359839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ABBAB-A17F-4196-B030-0A59C0B9B58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0EA916DC-4226-4E2A-9553-23219BD94C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A58A-BA62-4D8D-9877-2962C0D2036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70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A17D36F-47E5-4565-B847-7421D3EF5C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68FF258-A2F4-4FB3-8912-AC1F281DB1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30FBB14A-B2DD-4ABF-86F7-39AAE21D593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6F49212-CB68-48F3-B5F7-0FFBEE9EB0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70CB344F-5176-4ECC-B269-7AA02BE28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BC2F0A10-4F7B-497A-AE04-D3E544CA8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98DBCA2-7B2C-4590-94F3-BA8E64038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2A98B91-21EB-4BD5-AC42-3210C212C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755A7BD9-B868-41BE-9C53-2D24F175F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9C09C15-84D0-4CBB-AFD1-9F6C0B740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810B7ED-8E32-4B22-A2DD-48A36E308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E4EEC11-FA69-4E0E-A26D-F8EFE84C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D2A06DF-D123-457A-9299-ABCF20A00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8B4A539A-B8FB-406C-9021-3ACDC654C0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C3F80A-F3A7-456D-B7FA-FC342BFEF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8832FBF-CB81-4DDE-ACCF-D80CAAA6DF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037BBD-DC44-437C-974B-8DE24DB1FF2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81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>
            <a:extLst>
              <a:ext uri="{FF2B5EF4-FFF2-40B4-BE49-F238E27FC236}">
                <a16:creationId xmlns:a16="http://schemas.microsoft.com/office/drawing/2014/main" id="{BE9EE0AB-6C16-434E-86BD-0B1E28D2B0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FC41DF-8D7F-4D9E-884B-B21501F6620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1139" name="Ograda številke diapozitiva 2">
            <a:extLst>
              <a:ext uri="{FF2B5EF4-FFF2-40B4-BE49-F238E27FC236}">
                <a16:creationId xmlns:a16="http://schemas.microsoft.com/office/drawing/2014/main" id="{6E17FC36-C229-4831-9539-E4B624601DC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CD537E-2010-4418-BA39-88967A1D70F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7BE24859-4DC7-4468-B9C3-638268A7F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776965"/>
            <a:ext cx="8748712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Absolutni tlak je premo sorazmeren z absolutno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temperaturo pri konstantnem volumnu - </a:t>
            </a:r>
            <a:r>
              <a:rPr lang="sl-SI" altLang="sl-SI" sz="2400" b="1">
                <a:solidFill>
                  <a:srgbClr val="000000"/>
                </a:solidFill>
              </a:rPr>
              <a:t>Amontonov zakon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</a:p>
        </p:txBody>
      </p:sp>
      <p:grpSp>
        <p:nvGrpSpPr>
          <p:cNvPr id="91141" name="Group 5">
            <a:extLst>
              <a:ext uri="{FF2B5EF4-FFF2-40B4-BE49-F238E27FC236}">
                <a16:creationId xmlns:a16="http://schemas.microsoft.com/office/drawing/2014/main" id="{9841A44D-0052-4777-92CE-07A8EF2DDD1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35188" y="3644900"/>
            <a:ext cx="2749550" cy="1600200"/>
            <a:chOff x="3196" y="3983"/>
            <a:chExt cx="3328" cy="1951"/>
          </a:xfrm>
        </p:grpSpPr>
        <p:sp>
          <p:nvSpPr>
            <p:cNvPr id="91146" name="AutoShape 6">
              <a:extLst>
                <a:ext uri="{FF2B5EF4-FFF2-40B4-BE49-F238E27FC236}">
                  <a16:creationId xmlns:a16="http://schemas.microsoft.com/office/drawing/2014/main" id="{20EADA95-1C71-46C7-ACEE-BBB9B3EF0F3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47" name="Line 7">
              <a:extLst>
                <a:ext uri="{FF2B5EF4-FFF2-40B4-BE49-F238E27FC236}">
                  <a16:creationId xmlns:a16="http://schemas.microsoft.com/office/drawing/2014/main" id="{73EC4A5D-85D5-46FD-9B56-8AE707515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148" name="Line 8">
              <a:extLst>
                <a:ext uri="{FF2B5EF4-FFF2-40B4-BE49-F238E27FC236}">
                  <a16:creationId xmlns:a16="http://schemas.microsoft.com/office/drawing/2014/main" id="{DF91B90E-8D20-409A-A028-108F36932C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149" name="Text Box 9">
              <a:extLst>
                <a:ext uri="{FF2B5EF4-FFF2-40B4-BE49-F238E27FC236}">
                  <a16:creationId xmlns:a16="http://schemas.microsoft.com/office/drawing/2014/main" id="{E5020EFA-1291-4170-99EC-4A08EEA76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0" name="Text Box 10">
              <a:extLst>
                <a:ext uri="{FF2B5EF4-FFF2-40B4-BE49-F238E27FC236}">
                  <a16:creationId xmlns:a16="http://schemas.microsoft.com/office/drawing/2014/main" id="{FCA2143E-5C5A-441E-9A07-27A75686E6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1" name="Text Box 11">
              <a:extLst>
                <a:ext uri="{FF2B5EF4-FFF2-40B4-BE49-F238E27FC236}">
                  <a16:creationId xmlns:a16="http://schemas.microsoft.com/office/drawing/2014/main" id="{B73CF41D-0C9F-4125-B4AF-F1C7DC3C73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0" y="4819"/>
              <a:ext cx="1181" cy="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2" name="Line 12">
              <a:extLst>
                <a:ext uri="{FF2B5EF4-FFF2-40B4-BE49-F238E27FC236}">
                  <a16:creationId xmlns:a16="http://schemas.microsoft.com/office/drawing/2014/main" id="{CEE8A144-58B2-4CC5-9551-1A2164D417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2" y="4262"/>
              <a:ext cx="0" cy="1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1142" name="Rectangle 13">
            <a:extLst>
              <a:ext uri="{FF2B5EF4-FFF2-40B4-BE49-F238E27FC236}">
                <a16:creationId xmlns:a16="http://schemas.microsoft.com/office/drawing/2014/main" id="{4F0AF255-4F8B-497C-BB15-59B2ADA9F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8640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AMONTONOV ZAKON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 b="1">
                <a:solidFill>
                  <a:srgbClr val="00007D"/>
                </a:solidFill>
              </a:rPr>
              <a:t>– IZOHORNA SPREMEMBA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V = konst.</a:t>
            </a:r>
          </a:p>
        </p:txBody>
      </p:sp>
      <p:sp>
        <p:nvSpPr>
          <p:cNvPr id="91143" name="Rectangle 14">
            <a:extLst>
              <a:ext uri="{FF2B5EF4-FFF2-40B4-BE49-F238E27FC236}">
                <a16:creationId xmlns:a16="http://schemas.microsoft.com/office/drawing/2014/main" id="{BBFC5B6D-CA00-4AAC-8D0B-84AA969B0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268413"/>
            <a:ext cx="84248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Poskus naredimo tako, da ostane volumen nespremenjen,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spreminjata se tlak in temperatura. Rezultat poskusa je, da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se tlak povečuje sorazmerno z absolutno temperaturo.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Povečanje je za vse pline enako.</a:t>
            </a:r>
          </a:p>
        </p:txBody>
      </p:sp>
      <p:graphicFrame>
        <p:nvGraphicFramePr>
          <p:cNvPr id="91144" name="Object 15">
            <a:extLst>
              <a:ext uri="{FF2B5EF4-FFF2-40B4-BE49-F238E27FC236}">
                <a16:creationId xmlns:a16="http://schemas.microsoft.com/office/drawing/2014/main" id="{D623F31B-C8DC-4B89-B1B6-115C4129AE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3339" y="3860801"/>
          <a:ext cx="34559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1600200" imgH="431800" progId="Equation.3">
                  <p:embed/>
                </p:oleObj>
              </mc:Choice>
              <mc:Fallback>
                <p:oleObj name="Enačba" r:id="rId3" imgW="1600200" imgH="431800" progId="Equation.3">
                  <p:embed/>
                  <p:pic>
                    <p:nvPicPr>
                      <p:cNvPr id="91144" name="Object 15">
                        <a:extLst>
                          <a:ext uri="{FF2B5EF4-FFF2-40B4-BE49-F238E27FC236}">
                            <a16:creationId xmlns:a16="http://schemas.microsoft.com/office/drawing/2014/main" id="{D623F31B-C8DC-4B89-B1B6-115C4129A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9" y="3860801"/>
                        <a:ext cx="3455987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Rectangle 16">
            <a:extLst>
              <a:ext uri="{FF2B5EF4-FFF2-40B4-BE49-F238E27FC236}">
                <a16:creationId xmlns:a16="http://schemas.microsoft.com/office/drawing/2014/main" id="{B613FBBF-046C-4D8C-9366-65F0D3BF2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210175"/>
            <a:ext cx="85693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Tlak se je povišal s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 bar </a:t>
            </a:r>
            <a:r>
              <a:rPr lang="sl-SI" altLang="sl-SI" sz="2400" i="1">
                <a:solidFill>
                  <a:srgbClr val="000000"/>
                </a:solidFill>
              </a:rPr>
              <a:t>na p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 = 6 </a:t>
            </a:r>
            <a:r>
              <a:rPr lang="sl-SI" altLang="sl-SI" sz="2400">
                <a:solidFill>
                  <a:srgbClr val="000000"/>
                </a:solidFill>
              </a:rPr>
              <a:t>bar pri stalnem volumnu. Za koliko se je zvišala temperatura, če je bila na začetku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= 0 </a:t>
            </a:r>
            <a:r>
              <a:rPr lang="sl-SI" altLang="sl-SI" sz="2400">
                <a:solidFill>
                  <a:srgbClr val="000000"/>
                </a:solidFill>
              </a:rPr>
              <a:t>°C?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>
            <a:extLst>
              <a:ext uri="{FF2B5EF4-FFF2-40B4-BE49-F238E27FC236}">
                <a16:creationId xmlns:a16="http://schemas.microsoft.com/office/drawing/2014/main" id="{67E999F3-250A-4971-BFD3-A186614E4E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F709228-DDE1-4905-87C8-5401671AD38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63" name="Ograda številke diapozitiva 2">
            <a:extLst>
              <a:ext uri="{FF2B5EF4-FFF2-40B4-BE49-F238E27FC236}">
                <a16:creationId xmlns:a16="http://schemas.microsoft.com/office/drawing/2014/main" id="{7E19A26D-95D2-4297-B9FA-5A4E77B2AAB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36C53FB-6F40-45E0-9E41-80EAEB8FBB6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64" name="Rectangle 5">
            <a:extLst>
              <a:ext uri="{FF2B5EF4-FFF2-40B4-BE49-F238E27FC236}">
                <a16:creationId xmlns:a16="http://schemas.microsoft.com/office/drawing/2014/main" id="{1BB607DF-993D-40F1-BD38-ADCDCADAD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65" name="Object 4">
            <a:extLst>
              <a:ext uri="{FF2B5EF4-FFF2-40B4-BE49-F238E27FC236}">
                <a16:creationId xmlns:a16="http://schemas.microsoft.com/office/drawing/2014/main" id="{9709E9B4-DF73-4CEE-8CA6-A49736FBD1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549276"/>
          <a:ext cx="54006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794000" imgH="431800" progId="Equation.3">
                  <p:embed/>
                </p:oleObj>
              </mc:Choice>
              <mc:Fallback>
                <p:oleObj name="Enačba" r:id="rId3" imgW="2794000" imgH="431800" progId="Equation.3">
                  <p:embed/>
                  <p:pic>
                    <p:nvPicPr>
                      <p:cNvPr id="92165" name="Object 4">
                        <a:extLst>
                          <a:ext uri="{FF2B5EF4-FFF2-40B4-BE49-F238E27FC236}">
                            <a16:creationId xmlns:a16="http://schemas.microsoft.com/office/drawing/2014/main" id="{9709E9B4-DF73-4CEE-8CA6-A49736FBD1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549276"/>
                        <a:ext cx="540067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6" name="Rectangle 6">
            <a:extLst>
              <a:ext uri="{FF2B5EF4-FFF2-40B4-BE49-F238E27FC236}">
                <a16:creationId xmlns:a16="http://schemas.microsoft.com/office/drawing/2014/main" id="{765D0E96-62F6-4F99-A207-25911607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398588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Temperatura se je povišala na 1638 K ali na 1365˚C</a:t>
            </a:r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00E71223-B95C-4CF4-A269-BF22C3F3C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909675"/>
            <a:ext cx="84248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Na katero temperaturo lahko segrejemo plin temperature 20˚C in tlaka 1 bar, zaprtega v posodi, da tlak naraste na 5 barov?</a:t>
            </a:r>
          </a:p>
        </p:txBody>
      </p:sp>
      <p:sp>
        <p:nvSpPr>
          <p:cNvPr id="92168" name="Rectangle 9">
            <a:extLst>
              <a:ext uri="{FF2B5EF4-FFF2-40B4-BE49-F238E27FC236}">
                <a16:creationId xmlns:a16="http://schemas.microsoft.com/office/drawing/2014/main" id="{AFF0849E-A5B6-482C-B003-E7265CA99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69" name="Object 8">
            <a:extLst>
              <a:ext uri="{FF2B5EF4-FFF2-40B4-BE49-F238E27FC236}">
                <a16:creationId xmlns:a16="http://schemas.microsoft.com/office/drawing/2014/main" id="{2AD3411C-8F0B-429C-A283-1538779017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4" y="2781300"/>
          <a:ext cx="60483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2438400" imgH="431800" progId="Equation.3">
                  <p:embed/>
                </p:oleObj>
              </mc:Choice>
              <mc:Fallback>
                <p:oleObj name="Enačba" r:id="rId5" imgW="2438400" imgH="431800" progId="Equation.3">
                  <p:embed/>
                  <p:pic>
                    <p:nvPicPr>
                      <p:cNvPr id="92169" name="Object 8">
                        <a:extLst>
                          <a:ext uri="{FF2B5EF4-FFF2-40B4-BE49-F238E27FC236}">
                            <a16:creationId xmlns:a16="http://schemas.microsoft.com/office/drawing/2014/main" id="{2AD3411C-8F0B-429C-A283-1538779017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4" y="2781300"/>
                        <a:ext cx="604837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0" name="Rectangle 10">
            <a:extLst>
              <a:ext uri="{FF2B5EF4-FFF2-40B4-BE49-F238E27FC236}">
                <a16:creationId xmlns:a16="http://schemas.microsoft.com/office/drawing/2014/main" id="{CE1FB476-D823-4AE4-86CC-1838A7080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3643313"/>
            <a:ext cx="51085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1 465 [K] ali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1192 [˚C] </a:t>
            </a:r>
          </a:p>
        </p:txBody>
      </p:sp>
      <p:sp>
        <p:nvSpPr>
          <p:cNvPr id="92171" name="Rectangle 11">
            <a:extLst>
              <a:ext uri="{FF2B5EF4-FFF2-40B4-BE49-F238E27FC236}">
                <a16:creationId xmlns:a16="http://schemas.microsoft.com/office/drawing/2014/main" id="{48B32AB2-9462-461A-AD38-5F3EFC316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070262"/>
            <a:ext cx="86407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V zaprti posodi se nahaja 10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20 bar in temperature 100˚C. Kolikšen bo tlak zraka, če ga segrejemo na 150˚C?</a:t>
            </a:r>
          </a:p>
        </p:txBody>
      </p:sp>
      <p:sp>
        <p:nvSpPr>
          <p:cNvPr id="92172" name="Rectangle 13">
            <a:extLst>
              <a:ext uri="{FF2B5EF4-FFF2-40B4-BE49-F238E27FC236}">
                <a16:creationId xmlns:a16="http://schemas.microsoft.com/office/drawing/2014/main" id="{3AED298A-04EE-4F41-932C-0A71E5182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73" name="Object 12">
            <a:extLst>
              <a:ext uri="{FF2B5EF4-FFF2-40B4-BE49-F238E27FC236}">
                <a16:creationId xmlns:a16="http://schemas.microsoft.com/office/drawing/2014/main" id="{72E4705F-686C-47D7-9D85-45F313BD0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5651" y="5229225"/>
          <a:ext cx="55483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7" imgW="2755900" imgH="431800" progId="Equation.3">
                  <p:embed/>
                </p:oleObj>
              </mc:Choice>
              <mc:Fallback>
                <p:oleObj name="Enačba" r:id="rId7" imgW="2755900" imgH="431800" progId="Equation.3">
                  <p:embed/>
                  <p:pic>
                    <p:nvPicPr>
                      <p:cNvPr id="92173" name="Object 12">
                        <a:extLst>
                          <a:ext uri="{FF2B5EF4-FFF2-40B4-BE49-F238E27FC236}">
                            <a16:creationId xmlns:a16="http://schemas.microsoft.com/office/drawing/2014/main" id="{72E4705F-686C-47D7-9D85-45F313BD02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1" y="5229225"/>
                        <a:ext cx="55483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4" name="Rectangle 14">
            <a:extLst>
              <a:ext uri="{FF2B5EF4-FFF2-40B4-BE49-F238E27FC236}">
                <a16:creationId xmlns:a16="http://schemas.microsoft.com/office/drawing/2014/main" id="{02A401EA-067F-4929-AF26-8E1873125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6078538"/>
            <a:ext cx="3449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 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22,68 [bar]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>
            <a:extLst>
              <a:ext uri="{FF2B5EF4-FFF2-40B4-BE49-F238E27FC236}">
                <a16:creationId xmlns:a16="http://schemas.microsoft.com/office/drawing/2014/main" id="{AC68BEC2-4A94-4176-A94D-EB34CD86495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CD47154-BA81-4C42-B4E8-4ACBACB98A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3187" name="Ograda številke diapozitiva 2">
            <a:extLst>
              <a:ext uri="{FF2B5EF4-FFF2-40B4-BE49-F238E27FC236}">
                <a16:creationId xmlns:a16="http://schemas.microsoft.com/office/drawing/2014/main" id="{16C594CE-17C6-461C-A67E-37FD0BF9559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DD72399-07D4-47B7-9604-E3F9FC1026B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3188" name="Rectangle 4">
            <a:extLst>
              <a:ext uri="{FF2B5EF4-FFF2-40B4-BE49-F238E27FC236}">
                <a16:creationId xmlns:a16="http://schemas.microsoft.com/office/drawing/2014/main" id="{73EF16FE-5C0F-49A1-BAA6-9AA92C009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837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V zaprti posodi volumna 300 litrov, se nahaja 3 kg plina temperature 20˚C in tlak 12 barov. Kolikšen bo tlak in specifični volumen, če se plin segreje na temperaturo 40˚C?</a:t>
            </a:r>
          </a:p>
        </p:txBody>
      </p:sp>
      <p:sp>
        <p:nvSpPr>
          <p:cNvPr id="93189" name="Rectangle 6">
            <a:extLst>
              <a:ext uri="{FF2B5EF4-FFF2-40B4-BE49-F238E27FC236}">
                <a16:creationId xmlns:a16="http://schemas.microsoft.com/office/drawing/2014/main" id="{D664740B-B009-4022-BDB3-7B1BD14A8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94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3190" name="Object 5">
            <a:extLst>
              <a:ext uri="{FF2B5EF4-FFF2-40B4-BE49-F238E27FC236}">
                <a16:creationId xmlns:a16="http://schemas.microsoft.com/office/drawing/2014/main" id="{B6D855C5-3C46-4D27-A063-87CA1CB9BE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2476" y="1628776"/>
          <a:ext cx="6061075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2730500" imgH="838200" progId="Equation.3">
                  <p:embed/>
                </p:oleObj>
              </mc:Choice>
              <mc:Fallback>
                <p:oleObj name="Enačba" r:id="rId3" imgW="2730500" imgH="838200" progId="Equation.3">
                  <p:embed/>
                  <p:pic>
                    <p:nvPicPr>
                      <p:cNvPr id="93190" name="Object 5">
                        <a:extLst>
                          <a:ext uri="{FF2B5EF4-FFF2-40B4-BE49-F238E27FC236}">
                            <a16:creationId xmlns:a16="http://schemas.microsoft.com/office/drawing/2014/main" id="{B6D855C5-3C46-4D27-A063-87CA1CB9BE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6" y="1628776"/>
                        <a:ext cx="6061075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Rectangle 7">
            <a:extLst>
              <a:ext uri="{FF2B5EF4-FFF2-40B4-BE49-F238E27FC236}">
                <a16:creationId xmlns:a16="http://schemas.microsoft.com/office/drawing/2014/main" id="{A4D467C1-283A-4239-9620-664E6ABCE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2708275"/>
            <a:ext cx="60086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Rešitev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12,82 [bar], υ = 0,1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/kg]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270</Words>
  <Application>Microsoft Office PowerPoint</Application>
  <PresentationFormat>Širokozaslonsko</PresentationFormat>
  <Paragraphs>26</Paragraphs>
  <Slides>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12</cp:revision>
  <dcterms:created xsi:type="dcterms:W3CDTF">2021-09-26T19:56:46Z</dcterms:created>
  <dcterms:modified xsi:type="dcterms:W3CDTF">2022-01-17T20:58:58Z</dcterms:modified>
</cp:coreProperties>
</file>