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862" r:id="rId3"/>
    <p:sldId id="892" r:id="rId4"/>
    <p:sldId id="870" r:id="rId5"/>
    <p:sldId id="871" r:id="rId6"/>
    <p:sldId id="893" r:id="rId7"/>
    <p:sldId id="894" r:id="rId8"/>
    <p:sldId id="872" r:id="rId9"/>
    <p:sldId id="873" r:id="rId10"/>
    <p:sldId id="874" r:id="rId11"/>
    <p:sldId id="875" r:id="rId1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9C935B-2541-26DB-8EA3-18AB5896A095}"/>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EC499EB5-6B9A-1372-3344-D62BC3277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C39FDE4-94CD-87EC-B117-2CBC1770EC55}"/>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5" name="Označba mesta noge 4">
            <a:extLst>
              <a:ext uri="{FF2B5EF4-FFF2-40B4-BE49-F238E27FC236}">
                <a16:creationId xmlns:a16="http://schemas.microsoft.com/office/drawing/2014/main" id="{F8A6E067-11E8-DDDF-FC49-14D2C406F3E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F9C55C8-765C-76FC-AFBD-A12FD977EB56}"/>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189509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6BA2EF-23E1-39BA-BC94-9A0B557C0CEA}"/>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1963E2D-AFB9-5197-DB55-30AEE2BEF774}"/>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60A3F3A-31A0-BA49-6ADE-138D3FDCF912}"/>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5" name="Označba mesta noge 4">
            <a:extLst>
              <a:ext uri="{FF2B5EF4-FFF2-40B4-BE49-F238E27FC236}">
                <a16:creationId xmlns:a16="http://schemas.microsoft.com/office/drawing/2014/main" id="{272F8092-F182-FA82-C0C7-A754C1AC7A1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CB3F0C6-0BBC-0675-B322-6E4E341F1226}"/>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376085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CC5C7397-A045-E54F-463A-A3054A8FE79A}"/>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513A08DC-E6C6-D22C-C436-61DC2FA82707}"/>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E3A9CF0-465C-6EF1-6626-8B48CCC89572}"/>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5" name="Označba mesta noge 4">
            <a:extLst>
              <a:ext uri="{FF2B5EF4-FFF2-40B4-BE49-F238E27FC236}">
                <a16:creationId xmlns:a16="http://schemas.microsoft.com/office/drawing/2014/main" id="{CC711A0D-D479-34D0-F342-E92FE3AD473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7BF2AAA-A41A-22FC-A000-191FD79FA51C}"/>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4094215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sl-SI"/>
              <a:t>Uredite slog naslova matrice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Uredite slog podnaslova matrice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50578-94F0-4739-8869-0D9192FD6ADE}"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5418038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640E-B024-447C-92FF-A8A93E1DCD47}"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122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sl-SI"/>
              <a:t>Uredite slog naslova matrice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01FDF-049E-4C01-B79A-802AC17B742D}"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78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062EE-33DB-4882-B14E-36B3A622A80F}"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7787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a:t>Uredite slog naslova matrice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sl-SI"/>
              <a:t>Uredite sloge besedila matrice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6A95E-13AD-4F72-8629-73779AEF253D}"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75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51C54-41AC-45D5-AC0B-2747F03CE420}"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4232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06623-27A7-443C-B985-45F80592E4A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1141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sl-SI"/>
              <a:t>Uredite slog naslova matrice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E81B1-159B-4F22-90DD-442B9FCFBFB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3126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BD7D2D-8DFD-AB39-89D0-6AF51412CC91}"/>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89F3143-851B-9D5B-C743-5EC2873F0724}"/>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00F31CC-ED4D-B5C5-C0C7-93161E4E0033}"/>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5" name="Označba mesta noge 4">
            <a:extLst>
              <a:ext uri="{FF2B5EF4-FFF2-40B4-BE49-F238E27FC236}">
                <a16:creationId xmlns:a16="http://schemas.microsoft.com/office/drawing/2014/main" id="{92B16F2D-E8E2-4EC1-FFF5-4ED9A89EEEE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B4CBC2F-F141-0E58-B2B6-DF2DFA5E0004}"/>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1224673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ACEA1-E123-42F9-8AD3-64111103D61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266624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221B-F102-4A63-AAB2-0134250A1819}"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373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E409F-62B5-40E9-93EC-5D27498C53D5}"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72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ABEB01-F560-860B-E32F-B017457E539B}"/>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7DCBFE07-517D-DCF9-FD1A-95E57B6221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9642263E-C1E8-FD2F-A686-9D67949F53AC}"/>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5" name="Označba mesta noge 4">
            <a:extLst>
              <a:ext uri="{FF2B5EF4-FFF2-40B4-BE49-F238E27FC236}">
                <a16:creationId xmlns:a16="http://schemas.microsoft.com/office/drawing/2014/main" id="{489DD303-3A9A-453E-F28D-2A79A909194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AAC3CEA-8650-7440-C12F-6C9E2F8C6548}"/>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244674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6B6BEF-ABB2-FC08-1BC8-9DA44D46C95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B453BBD6-D2F2-DE63-6C4D-0AF4C625719F}"/>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BE578B48-B919-680F-1D2C-D6043FE62B83}"/>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AA9588A-36FE-F6D6-2220-8B7CC9059F00}"/>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6" name="Označba mesta noge 5">
            <a:extLst>
              <a:ext uri="{FF2B5EF4-FFF2-40B4-BE49-F238E27FC236}">
                <a16:creationId xmlns:a16="http://schemas.microsoft.com/office/drawing/2014/main" id="{9EAA3BE5-9B82-B818-2926-C8911F1F221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C9213ED-C1E8-5247-AD25-8466B67B75B3}"/>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359147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8A25A0-C313-3201-EBD7-32150F08B5A0}"/>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83F146DC-0293-A334-B325-5E194252D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6CE91FD7-D185-91EE-5D10-FF191114B1DE}"/>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DDF009B-7C20-22DC-F49A-12B2AB075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72CE6BD4-C483-D569-20F8-827A40888E97}"/>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C5B373B-45FA-78A6-C095-2221C46AE20C}"/>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8" name="Označba mesta noge 7">
            <a:extLst>
              <a:ext uri="{FF2B5EF4-FFF2-40B4-BE49-F238E27FC236}">
                <a16:creationId xmlns:a16="http://schemas.microsoft.com/office/drawing/2014/main" id="{5677DCCA-8D71-2565-AE68-113285980F6D}"/>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3CF982AC-BFB0-ABD0-63AD-9F306C0D5596}"/>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279583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7D82C8-B20B-AC7B-5AE7-C51381E56FC5}"/>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6A205976-6B9E-7F17-32D3-C99AE291B6E8}"/>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4" name="Označba mesta noge 3">
            <a:extLst>
              <a:ext uri="{FF2B5EF4-FFF2-40B4-BE49-F238E27FC236}">
                <a16:creationId xmlns:a16="http://schemas.microsoft.com/office/drawing/2014/main" id="{36540B29-D01B-89DE-5FC7-BE37222270C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4B510436-28CD-3E21-8DE9-FD04E05A9F19}"/>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82556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31CA028B-3AC2-6F8E-4E54-92D33D85CA46}"/>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3" name="Označba mesta noge 2">
            <a:extLst>
              <a:ext uri="{FF2B5EF4-FFF2-40B4-BE49-F238E27FC236}">
                <a16:creationId xmlns:a16="http://schemas.microsoft.com/office/drawing/2014/main" id="{D4D0D9DC-DC88-3167-4B32-5582926E53DC}"/>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09BDBD6B-050D-1A25-0CF8-30F344099E7E}"/>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95995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493C41-AE2C-4AA5-8847-F28FCA123FB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796B293B-D9CC-F14D-DB31-122FD8FC8E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06978F6E-7128-8B67-05B7-38D535CBF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5B978D68-ED8A-BF72-0400-91AE2E8AB251}"/>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6" name="Označba mesta noge 5">
            <a:extLst>
              <a:ext uri="{FF2B5EF4-FFF2-40B4-BE49-F238E27FC236}">
                <a16:creationId xmlns:a16="http://schemas.microsoft.com/office/drawing/2014/main" id="{0005864E-045B-1B82-1968-163C7CCA596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F0CF88DC-D2CD-A9CE-DCFC-190B081DD843}"/>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173521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419BFF-4918-ED1C-4C22-2C6B5AC371F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BFC2CED4-DF23-A509-07BB-91121C0C73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87435860-887C-3625-5D12-CF894C9EB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97BB015-BA87-F50E-4B4D-90217169654A}"/>
              </a:ext>
            </a:extLst>
          </p:cNvPr>
          <p:cNvSpPr>
            <a:spLocks noGrp="1"/>
          </p:cNvSpPr>
          <p:nvPr>
            <p:ph type="dt" sz="half" idx="10"/>
          </p:nvPr>
        </p:nvSpPr>
        <p:spPr/>
        <p:txBody>
          <a:bodyPr/>
          <a:lstStyle/>
          <a:p>
            <a:fld id="{4D9CFD67-F73C-416E-B458-93E08CAB98DF}" type="datetimeFigureOut">
              <a:rPr lang="sl-SI" smtClean="0"/>
              <a:t>7. 12. 2023</a:t>
            </a:fld>
            <a:endParaRPr lang="sl-SI"/>
          </a:p>
        </p:txBody>
      </p:sp>
      <p:sp>
        <p:nvSpPr>
          <p:cNvPr id="6" name="Označba mesta noge 5">
            <a:extLst>
              <a:ext uri="{FF2B5EF4-FFF2-40B4-BE49-F238E27FC236}">
                <a16:creationId xmlns:a16="http://schemas.microsoft.com/office/drawing/2014/main" id="{7F6477D6-4EDA-C014-95CD-B0AA91DFA9C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B773BFD-7C63-00D3-4C91-08CCE72C5C44}"/>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2362785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452D133-2909-1FA0-2718-CE419D841F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54E6A77-BCA9-247C-C039-105E24EDE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D9C0E43-DF1E-B050-32D2-C7E27EC43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CFD67-F73C-416E-B458-93E08CAB98DF}" type="datetimeFigureOut">
              <a:rPr lang="sl-SI" smtClean="0"/>
              <a:t>7. 12. 2023</a:t>
            </a:fld>
            <a:endParaRPr lang="sl-SI"/>
          </a:p>
        </p:txBody>
      </p:sp>
      <p:sp>
        <p:nvSpPr>
          <p:cNvPr id="5" name="Označba mesta noge 4">
            <a:extLst>
              <a:ext uri="{FF2B5EF4-FFF2-40B4-BE49-F238E27FC236}">
                <a16:creationId xmlns:a16="http://schemas.microsoft.com/office/drawing/2014/main" id="{18F30DFA-4ED3-F562-CDA3-B6C14C3A5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0B3FF1F1-9F44-C1D4-5302-784A90E01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4E712-6EBF-4C1A-A9C4-E7528F057B1A}" type="slidenum">
              <a:rPr lang="sl-SI" smtClean="0"/>
              <a:t>‹#›</a:t>
            </a:fld>
            <a:endParaRPr lang="sl-SI"/>
          </a:p>
        </p:txBody>
      </p:sp>
    </p:spTree>
    <p:extLst>
      <p:ext uri="{BB962C8B-B14F-4D97-AF65-F5344CB8AC3E}">
        <p14:creationId xmlns:p14="http://schemas.microsoft.com/office/powerpoint/2010/main" val="1651303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6760A02-4B51-45EE-AC48-DBCCE525414F}"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t>7. 12. 2023</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76894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DCE34-1BFE-F9B4-ABF7-D36E2FE61475}"/>
              </a:ext>
            </a:extLst>
          </p:cNvPr>
          <p:cNvSpPr>
            <a:spLocks noGrp="1"/>
          </p:cNvSpPr>
          <p:nvPr>
            <p:ph type="title"/>
          </p:nvPr>
        </p:nvSpPr>
        <p:spPr>
          <a:xfrm>
            <a:off x="1261872" y="294198"/>
            <a:ext cx="9692640" cy="669363"/>
          </a:xfrm>
        </p:spPr>
        <p:txBody>
          <a:bodyPr>
            <a:normAutofit fontScale="90000"/>
          </a:bodyPr>
          <a:lstStyle/>
          <a:p>
            <a:r>
              <a:rPr lang="sl-SI" dirty="0"/>
              <a:t>Vrste zatičev</a:t>
            </a:r>
          </a:p>
        </p:txBody>
      </p:sp>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786581" y="1160206"/>
            <a:ext cx="10167931" cy="5019931"/>
          </a:xfrm>
        </p:spPr>
        <p:txBody>
          <a:bodyPr>
            <a:normAutofit/>
          </a:bodyPr>
          <a:lstStyle/>
          <a:p>
            <a:pPr marL="0" indent="0">
              <a:buNone/>
            </a:pPr>
            <a:r>
              <a:rPr lang="sl-SI" b="1" dirty="0">
                <a:solidFill>
                  <a:schemeClr val="accent2"/>
                </a:solidFill>
              </a:rPr>
              <a:t>ZASEKANI ZATIČI </a:t>
            </a:r>
            <a:r>
              <a:rPr lang="sl-SI" dirty="0"/>
              <a:t>imajo po dolžini in obodu pod kotom 120° vtisnjene zareze, ki povečujejo njihov premer, ki je večji od imenskega premera in tudi od premera izvrtine. Pri montaži, ko zatič zabijemo, se grebeni zarez elastično deformirajo, pritiskajo na stene luknje in tako zagotavljajo trdno zvezo. </a:t>
            </a:r>
          </a:p>
          <a:p>
            <a:pPr marL="0" indent="0">
              <a:buNone/>
            </a:pPr>
            <a:endParaRPr lang="sl-SI" dirty="0"/>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6" name="Slika 5"/>
          <p:cNvPicPr>
            <a:picLocks noChangeAspect="1"/>
          </p:cNvPicPr>
          <p:nvPr/>
        </p:nvPicPr>
        <p:blipFill>
          <a:blip r:embed="rId2"/>
          <a:stretch>
            <a:fillRect/>
          </a:stretch>
        </p:blipFill>
        <p:spPr>
          <a:xfrm>
            <a:off x="2925221" y="2440249"/>
            <a:ext cx="6459327" cy="4417751"/>
          </a:xfrm>
          <a:prstGeom prst="rect">
            <a:avLst/>
          </a:prstGeom>
        </p:spPr>
      </p:pic>
    </p:spTree>
    <p:extLst>
      <p:ext uri="{BB962C8B-B14F-4D97-AF65-F5344CB8AC3E}">
        <p14:creationId xmlns:p14="http://schemas.microsoft.com/office/powerpoint/2010/main" val="1142964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26265" y="330506"/>
            <a:ext cx="10069417" cy="6213513"/>
          </a:xfrm>
        </p:spPr>
        <p:txBody>
          <a:bodyPr>
            <a:normAutofit/>
          </a:bodyPr>
          <a:lstStyle/>
          <a:p>
            <a:r>
              <a:rPr lang="sl-SI" sz="2400" b="1" dirty="0">
                <a:solidFill>
                  <a:schemeClr val="accent1"/>
                </a:solidFill>
              </a:rPr>
              <a:t>Notranji </a:t>
            </a:r>
            <a:r>
              <a:rPr lang="sl-SI" sz="2400" b="1" dirty="0" err="1">
                <a:solidFill>
                  <a:schemeClr val="accent1"/>
                </a:solidFill>
              </a:rPr>
              <a:t>vskočniki</a:t>
            </a:r>
            <a:r>
              <a:rPr lang="sl-SI" sz="2400" b="1" dirty="0">
                <a:solidFill>
                  <a:schemeClr val="accent1"/>
                </a:solidFill>
              </a:rPr>
              <a:t> </a:t>
            </a:r>
            <a:r>
              <a:rPr lang="sl-SI" sz="2400" b="1" dirty="0">
                <a:solidFill>
                  <a:schemeClr val="tx2"/>
                </a:solidFill>
              </a:rPr>
              <a:t>so standardizirani s standardom DIN 472. </a:t>
            </a:r>
            <a:endParaRPr lang="sl-SI" sz="2400" b="1" dirty="0">
              <a:solidFill>
                <a:schemeClr val="accent1"/>
              </a:solidFill>
            </a:endParaRPr>
          </a:p>
        </p:txBody>
      </p:sp>
      <p:sp>
        <p:nvSpPr>
          <p:cNvPr id="2" name="Označba mesta številke diapozitiva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2"/>
          <a:stretch>
            <a:fillRect/>
          </a:stretch>
        </p:blipFill>
        <p:spPr>
          <a:xfrm>
            <a:off x="826265" y="2008512"/>
            <a:ext cx="10287000" cy="3000005"/>
          </a:xfrm>
          <a:prstGeom prst="rect">
            <a:avLst/>
          </a:prstGeom>
        </p:spPr>
      </p:pic>
    </p:spTree>
    <p:extLst>
      <p:ext uri="{BB962C8B-B14F-4D97-AF65-F5344CB8AC3E}">
        <p14:creationId xmlns:p14="http://schemas.microsoft.com/office/powerpoint/2010/main" val="1344313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786581" y="1160206"/>
            <a:ext cx="10167931" cy="5019931"/>
          </a:xfrm>
        </p:spPr>
        <p:txBody>
          <a:bodyPr>
            <a:normAutofit/>
          </a:bodyPr>
          <a:lstStyle/>
          <a:p>
            <a:pPr marL="0" indent="0">
              <a:buNone/>
            </a:pPr>
            <a:r>
              <a:rPr lang="sl-SI" b="1" dirty="0">
                <a:solidFill>
                  <a:schemeClr val="accent2"/>
                </a:solidFill>
              </a:rPr>
              <a:t>PROŽNI ALI VZMETNI ZATIČI </a:t>
            </a:r>
            <a:r>
              <a:rPr lang="sl-SI" dirty="0"/>
              <a:t>imajo obliko po dolžini prerezane cevi. Ne potrebujejo točno povrtanih lukenj in prenaša sunkovite obremenitve. Izdelan mora biti iz kaljenega vzmetnega jekla. Premer prožnega zatiča je nekaj večji od izvrtine v strojnem delu. Ko ga zabijemo, pritiska po celem obodu na steno </a:t>
            </a:r>
            <a:r>
              <a:rPr lang="sl-SI" dirty="0" err="1"/>
              <a:t>valjeve</a:t>
            </a:r>
            <a:r>
              <a:rPr lang="sl-SI" dirty="0"/>
              <a:t> odprtine.</a:t>
            </a:r>
          </a:p>
          <a:p>
            <a:pPr marL="0" indent="0">
              <a:buNone/>
            </a:pPr>
            <a:endParaRPr lang="sl-SI" dirty="0"/>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2"/>
          <a:stretch>
            <a:fillRect/>
          </a:stretch>
        </p:blipFill>
        <p:spPr>
          <a:xfrm>
            <a:off x="1006243" y="2698608"/>
            <a:ext cx="9728606" cy="2815784"/>
          </a:xfrm>
          <a:prstGeom prst="rect">
            <a:avLst/>
          </a:prstGeom>
        </p:spPr>
      </p:pic>
    </p:spTree>
    <p:extLst>
      <p:ext uri="{BB962C8B-B14F-4D97-AF65-F5344CB8AC3E}">
        <p14:creationId xmlns:p14="http://schemas.microsoft.com/office/powerpoint/2010/main" val="411750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DCE34-1BFE-F9B4-ABF7-D36E2FE61475}"/>
              </a:ext>
            </a:extLst>
          </p:cNvPr>
          <p:cNvSpPr>
            <a:spLocks noGrp="1"/>
          </p:cNvSpPr>
          <p:nvPr>
            <p:ph type="title"/>
          </p:nvPr>
        </p:nvSpPr>
        <p:spPr>
          <a:xfrm>
            <a:off x="1261872" y="294198"/>
            <a:ext cx="9692640" cy="1397124"/>
          </a:xfrm>
        </p:spPr>
        <p:txBody>
          <a:bodyPr>
            <a:normAutofit/>
          </a:bodyPr>
          <a:lstStyle/>
          <a:p>
            <a:r>
              <a:rPr lang="sl-SI" dirty="0"/>
              <a:t>SORNIKI</a:t>
            </a:r>
          </a:p>
        </p:txBody>
      </p:sp>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1261871" y="1828800"/>
            <a:ext cx="6790747" cy="4351337"/>
          </a:xfrm>
        </p:spPr>
        <p:txBody>
          <a:bodyPr>
            <a:noAutofit/>
          </a:bodyPr>
          <a:lstStyle/>
          <a:p>
            <a:pPr marL="0" indent="0">
              <a:buNone/>
            </a:pPr>
            <a:r>
              <a:rPr lang="sl-SI" b="1" dirty="0"/>
              <a:t>Sorniki so strojni elementi, ki jih uporabljamo za gibljive razstavljive zveze. </a:t>
            </a:r>
            <a:r>
              <a:rPr lang="sl-SI" dirty="0"/>
              <a:t>Po navadi je en del gibljiv okrog sornika, drugi pa miruje, lahko pa sta gibljiva tudi oba dela. Premer sornika je običajno izdelan s toleranco h11, premer luknje pa izdelamo s toleranco D9, D11, C11 ali A11 glede na zahtevani </a:t>
            </a:r>
            <a:r>
              <a:rPr lang="sl-SI" dirty="0" err="1"/>
              <a:t>ohlap</a:t>
            </a:r>
            <a:r>
              <a:rPr lang="sl-SI" dirty="0"/>
              <a:t>.</a:t>
            </a:r>
          </a:p>
          <a:p>
            <a:pPr marL="0" indent="0">
              <a:buNone/>
            </a:pPr>
            <a:r>
              <a:rPr lang="sl-SI" dirty="0"/>
              <a:t>Sornike za splošno rabo izdelujemo iz jekel za avtomate, za večje obremenitve pa tudi iz jekel za poboljšanje in jekel za </a:t>
            </a:r>
            <a:r>
              <a:rPr lang="sl-SI" dirty="0" err="1"/>
              <a:t>centimentiranje</a:t>
            </a:r>
            <a:r>
              <a:rPr lang="sl-SI" dirty="0"/>
              <a:t> in kaljenje. Večina sornikov je standardiziranih, zato zanje ne rišemo delavniških risb, na kosovnicah sestavnih risb pa jih označimo, kot določa standard; navedemo standard, obliko, imenski premer d, dolžino l in gradivo sornika; npr. sornik SIST EN 22340-B-12x60-S275.</a:t>
            </a:r>
          </a:p>
        </p:txBody>
      </p:sp>
      <p:pic>
        <p:nvPicPr>
          <p:cNvPr id="5" name="Slika 4">
            <a:extLst>
              <a:ext uri="{FF2B5EF4-FFF2-40B4-BE49-F238E27FC236}">
                <a16:creationId xmlns:a16="http://schemas.microsoft.com/office/drawing/2014/main" id="{54D42AB6-6CD0-FB35-4486-5E7C29C0BA78}"/>
              </a:ext>
            </a:extLst>
          </p:cNvPr>
          <p:cNvPicPr>
            <a:picLocks noChangeAspect="1"/>
          </p:cNvPicPr>
          <p:nvPr/>
        </p:nvPicPr>
        <p:blipFill>
          <a:blip r:embed="rId2"/>
          <a:stretch>
            <a:fillRect/>
          </a:stretch>
        </p:blipFill>
        <p:spPr>
          <a:xfrm>
            <a:off x="8219768" y="363494"/>
            <a:ext cx="3771163" cy="5801792"/>
          </a:xfrm>
          <a:prstGeom prst="rect">
            <a:avLst/>
          </a:prstGeom>
        </p:spPr>
      </p:pic>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a:xfrm>
            <a:off x="11292840" y="6172200"/>
            <a:ext cx="914400" cy="5937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0317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3132" y="150978"/>
            <a:ext cx="10807547" cy="785455"/>
          </a:xfrm>
        </p:spPr>
        <p:txBody>
          <a:bodyPr>
            <a:normAutofit/>
          </a:bodyPr>
          <a:lstStyle/>
          <a:p>
            <a:r>
              <a:rPr lang="sl-SI" sz="4000" dirty="0"/>
              <a:t>Vrste sornikov</a:t>
            </a:r>
          </a:p>
        </p:txBody>
      </p:sp>
      <p:sp>
        <p:nvSpPr>
          <p:cNvPr id="3" name="Označba mesta vsebine 2"/>
          <p:cNvSpPr>
            <a:spLocks noGrp="1"/>
          </p:cNvSpPr>
          <p:nvPr>
            <p:ph idx="1"/>
          </p:nvPr>
        </p:nvSpPr>
        <p:spPr>
          <a:xfrm>
            <a:off x="793214" y="936433"/>
            <a:ext cx="10080434" cy="5596569"/>
          </a:xfrm>
        </p:spPr>
        <p:txBody>
          <a:bodyPr>
            <a:normAutofit/>
          </a:bodyPr>
          <a:lstStyle/>
          <a:p>
            <a:pPr marL="0" indent="0">
              <a:buNone/>
            </a:pPr>
            <a:r>
              <a:rPr lang="sl-SI" sz="2200" b="1" dirty="0">
                <a:solidFill>
                  <a:schemeClr val="tx2"/>
                </a:solidFill>
              </a:rPr>
              <a:t>V praksi največkrat uporabljamo sornike brez glave, sornike z glavo in sornike z glavo in navojnim čepom.</a:t>
            </a:r>
          </a:p>
          <a:p>
            <a:r>
              <a:rPr lang="sl-SI" sz="2200" b="1" dirty="0">
                <a:solidFill>
                  <a:schemeClr val="accent1"/>
                </a:solidFill>
              </a:rPr>
              <a:t>Sorniki brez glave </a:t>
            </a:r>
            <a:r>
              <a:rPr lang="sl-SI" sz="2200" b="1" dirty="0">
                <a:solidFill>
                  <a:schemeClr val="tx2"/>
                </a:solidFill>
              </a:rPr>
              <a:t>so izdelani v dveh oblikah: obliki A, ki nima izvrtine za </a:t>
            </a:r>
            <a:r>
              <a:rPr lang="sl-SI" sz="2200" b="1" dirty="0" err="1">
                <a:solidFill>
                  <a:schemeClr val="tx2"/>
                </a:solidFill>
              </a:rPr>
              <a:t>razcepko</a:t>
            </a:r>
            <a:r>
              <a:rPr lang="sl-SI" sz="2200" b="1" dirty="0">
                <a:solidFill>
                  <a:schemeClr val="tx2"/>
                </a:solidFill>
              </a:rPr>
              <a:t>, in obliki B, ki ima izvrtino za </a:t>
            </a:r>
            <a:r>
              <a:rPr lang="sl-SI" sz="2200" b="1" dirty="0" err="1">
                <a:solidFill>
                  <a:schemeClr val="tx2"/>
                </a:solidFill>
              </a:rPr>
              <a:t>razcepko</a:t>
            </a:r>
            <a:r>
              <a:rPr lang="sl-SI" sz="2200" b="1" dirty="0">
                <a:solidFill>
                  <a:schemeClr val="tx2"/>
                </a:solidFill>
              </a:rPr>
              <a:t>.</a:t>
            </a:r>
          </a:p>
          <a:p>
            <a:r>
              <a:rPr lang="sl-SI" sz="2200" b="1" dirty="0">
                <a:solidFill>
                  <a:schemeClr val="accent1"/>
                </a:solidFill>
              </a:rPr>
              <a:t>Sorniki z glavo </a:t>
            </a:r>
            <a:r>
              <a:rPr lang="sl-SI" sz="2200" b="1" dirty="0">
                <a:solidFill>
                  <a:schemeClr val="tx2"/>
                </a:solidFill>
              </a:rPr>
              <a:t>so izdelani v obliki A, ki nima izvrtine za </a:t>
            </a:r>
            <a:r>
              <a:rPr lang="sl-SI" sz="2200" b="1" dirty="0" err="1">
                <a:solidFill>
                  <a:schemeClr val="tx2"/>
                </a:solidFill>
              </a:rPr>
              <a:t>razcepko</a:t>
            </a:r>
            <a:r>
              <a:rPr lang="sl-SI" sz="2200" b="1" dirty="0">
                <a:solidFill>
                  <a:schemeClr val="tx2"/>
                </a:solidFill>
              </a:rPr>
              <a:t>, in obliki B, ki ima izvrtino za </a:t>
            </a:r>
            <a:r>
              <a:rPr lang="sl-SI" sz="2200" b="1" dirty="0" err="1">
                <a:solidFill>
                  <a:schemeClr val="tx2"/>
                </a:solidFill>
              </a:rPr>
              <a:t>razcepko</a:t>
            </a:r>
            <a:r>
              <a:rPr lang="sl-SI" sz="2200" b="1" dirty="0">
                <a:solidFill>
                  <a:schemeClr val="tx2"/>
                </a:solidFill>
              </a:rPr>
              <a:t>.</a:t>
            </a:r>
          </a:p>
        </p:txBody>
      </p:sp>
      <p:sp>
        <p:nvSpPr>
          <p:cNvPr id="4" name="Označba mesta številke diapozitiva 3"/>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97788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3" name="Slika 2"/>
          <p:cNvPicPr>
            <a:picLocks noChangeAspect="1"/>
          </p:cNvPicPr>
          <p:nvPr/>
        </p:nvPicPr>
        <p:blipFill>
          <a:blip r:embed="rId2"/>
          <a:stretch>
            <a:fillRect/>
          </a:stretch>
        </p:blipFill>
        <p:spPr>
          <a:xfrm>
            <a:off x="1512044" y="464329"/>
            <a:ext cx="8414371" cy="5707871"/>
          </a:xfrm>
          <a:prstGeom prst="rect">
            <a:avLst/>
          </a:prstGeom>
        </p:spPr>
      </p:pic>
    </p:spTree>
    <p:extLst>
      <p:ext uri="{BB962C8B-B14F-4D97-AF65-F5344CB8AC3E}">
        <p14:creationId xmlns:p14="http://schemas.microsoft.com/office/powerpoint/2010/main" val="377156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p:cNvSpPr>
                <a:spLocks noGrp="1"/>
              </p:cNvSpPr>
              <p:nvPr>
                <p:ph idx="1"/>
              </p:nvPr>
            </p:nvSpPr>
            <p:spPr>
              <a:xfrm>
                <a:off x="793214" y="936433"/>
                <a:ext cx="10080434" cy="5596569"/>
              </a:xfrm>
            </p:spPr>
            <p:txBody>
              <a:bodyPr>
                <a:normAutofit/>
              </a:bodyPr>
              <a:lstStyle/>
              <a:p>
                <a:pPr marL="0" indent="0">
                  <a:buNone/>
                </a:pPr>
                <a:r>
                  <a:rPr lang="sl-SI" sz="2200" b="1" dirty="0">
                    <a:solidFill>
                      <a:schemeClr val="accent1"/>
                    </a:solidFill>
                  </a:rPr>
                  <a:t>Sorniki z glavo in navojnim čepom </a:t>
                </a:r>
                <a:r>
                  <a:rPr lang="sl-SI" sz="2200" b="1" dirty="0">
                    <a:solidFill>
                      <a:schemeClr val="tx2"/>
                    </a:solidFill>
                  </a:rPr>
                  <a:t>se uporabljajo predvsem v primerih, ko je treba nastaviti zračnost med deloma, ki ju sornik veže, npr. osi tekalnih koles. V standardni oznaki sornika z glavo in navojnim čepom navedemo standard, imenski premer </a:t>
                </a:r>
                <a14:m>
                  <m:oMath xmlns:m="http://schemas.openxmlformats.org/officeDocument/2006/math">
                    <m:sSub>
                      <m:sSubPr>
                        <m:ctrlPr>
                          <a:rPr lang="sl-SI" sz="2200" b="1" i="1" smtClean="0">
                            <a:solidFill>
                              <a:schemeClr val="tx2"/>
                            </a:solidFill>
                            <a:latin typeface="Cambria Math" panose="02040503050406030204" pitchFamily="18" charset="0"/>
                          </a:rPr>
                        </m:ctrlPr>
                      </m:sSubPr>
                      <m:e>
                        <m:r>
                          <a:rPr lang="sl-SI" sz="2200" b="1" i="1" smtClean="0">
                            <a:solidFill>
                              <a:schemeClr val="tx2"/>
                            </a:solidFill>
                            <a:latin typeface="Cambria Math" panose="02040503050406030204" pitchFamily="18" charset="0"/>
                          </a:rPr>
                          <m:t>𝒅</m:t>
                        </m:r>
                      </m:e>
                      <m:sub>
                        <m:r>
                          <a:rPr lang="sl-SI" sz="2200" b="1" i="1" smtClean="0">
                            <a:solidFill>
                              <a:schemeClr val="tx2"/>
                            </a:solidFill>
                            <a:latin typeface="Cambria Math" panose="02040503050406030204" pitchFamily="18" charset="0"/>
                          </a:rPr>
                          <m:t>𝟏</m:t>
                        </m:r>
                      </m:sub>
                    </m:sSub>
                  </m:oMath>
                </a14:m>
                <a:r>
                  <a:rPr lang="sl-SI" sz="2200" b="1" dirty="0">
                    <a:solidFill>
                      <a:schemeClr val="tx2"/>
                    </a:solidFill>
                  </a:rPr>
                  <a:t>, s toleranco, dolžini </a:t>
                </a:r>
                <a14:m>
                  <m:oMath xmlns:m="http://schemas.openxmlformats.org/officeDocument/2006/math">
                    <m:sSub>
                      <m:sSubPr>
                        <m:ctrlPr>
                          <a:rPr lang="sl-SI" sz="2200" b="1" i="1">
                            <a:solidFill>
                              <a:schemeClr val="tx2"/>
                            </a:solidFill>
                            <a:latin typeface="Cambria Math" panose="02040503050406030204" pitchFamily="18" charset="0"/>
                          </a:rPr>
                        </m:ctrlPr>
                      </m:sSubPr>
                      <m:e>
                        <m:r>
                          <a:rPr lang="sl-SI" sz="2200" b="1" i="1" smtClean="0">
                            <a:solidFill>
                              <a:schemeClr val="tx2"/>
                            </a:solidFill>
                            <a:latin typeface="Cambria Math" panose="02040503050406030204" pitchFamily="18" charset="0"/>
                          </a:rPr>
                          <m:t>𝒍</m:t>
                        </m:r>
                      </m:e>
                      <m:sub>
                        <m:r>
                          <a:rPr lang="sl-SI" sz="2200" b="1" i="1">
                            <a:solidFill>
                              <a:schemeClr val="tx2"/>
                            </a:solidFill>
                            <a:latin typeface="Cambria Math" panose="02040503050406030204" pitchFamily="18" charset="0"/>
                          </a:rPr>
                          <m:t>𝟏</m:t>
                        </m:r>
                      </m:sub>
                    </m:sSub>
                  </m:oMath>
                </a14:m>
                <a:r>
                  <a:rPr lang="sl-SI" sz="2200" b="1" dirty="0">
                    <a:solidFill>
                      <a:schemeClr val="tx2"/>
                    </a:solidFill>
                  </a:rPr>
                  <a:t>, in </a:t>
                </a:r>
                <a14:m>
                  <m:oMath xmlns:m="http://schemas.openxmlformats.org/officeDocument/2006/math">
                    <m:sSub>
                      <m:sSubPr>
                        <m:ctrlPr>
                          <a:rPr lang="sl-SI" sz="2200" b="1" i="1">
                            <a:solidFill>
                              <a:schemeClr val="tx2"/>
                            </a:solidFill>
                            <a:latin typeface="Cambria Math" panose="02040503050406030204" pitchFamily="18" charset="0"/>
                          </a:rPr>
                        </m:ctrlPr>
                      </m:sSubPr>
                      <m:e>
                        <m:r>
                          <a:rPr lang="sl-SI" sz="2200" b="1" i="1" smtClean="0">
                            <a:solidFill>
                              <a:schemeClr val="tx2"/>
                            </a:solidFill>
                            <a:latin typeface="Cambria Math" panose="02040503050406030204" pitchFamily="18" charset="0"/>
                          </a:rPr>
                          <m:t>𝒍</m:t>
                        </m:r>
                      </m:e>
                      <m:sub>
                        <m:r>
                          <a:rPr lang="sl-SI" sz="2200" b="1" i="1" smtClean="0">
                            <a:solidFill>
                              <a:schemeClr val="tx2"/>
                            </a:solidFill>
                            <a:latin typeface="Cambria Math" panose="02040503050406030204" pitchFamily="18" charset="0"/>
                          </a:rPr>
                          <m:t>𝟐</m:t>
                        </m:r>
                      </m:sub>
                    </m:sSub>
                    <m:r>
                      <a:rPr lang="sl-SI" sz="2200" b="1" i="0" smtClean="0">
                        <a:solidFill>
                          <a:schemeClr val="tx2"/>
                        </a:solidFill>
                        <a:latin typeface="Cambria Math" panose="02040503050406030204" pitchFamily="18" charset="0"/>
                      </a:rPr>
                      <m:t> </m:t>
                    </m:r>
                  </m:oMath>
                </a14:m>
                <a:r>
                  <a:rPr lang="sl-SI" sz="2200" b="1" dirty="0">
                    <a:solidFill>
                      <a:schemeClr val="tx2"/>
                    </a:solidFill>
                  </a:rPr>
                  <a:t>ter gradivo sornika; npr. </a:t>
                </a:r>
                <a:r>
                  <a:rPr lang="sl-SI" sz="2200" b="1" dirty="0">
                    <a:solidFill>
                      <a:schemeClr val="accent1"/>
                    </a:solidFill>
                  </a:rPr>
                  <a:t>sornik DIN 1445 -14h11x45x65 – E335.</a:t>
                </a:r>
                <a:endParaRPr lang="sl-SI" sz="2200" b="1" dirty="0">
                  <a:solidFill>
                    <a:schemeClr val="tx2"/>
                  </a:solidFill>
                </a:endParaRPr>
              </a:p>
            </p:txBody>
          </p:sp>
        </mc:Choice>
        <mc:Fallback xmlns="">
          <p:sp>
            <p:nvSpPr>
              <p:cNvPr id="3" name="Označba mesta vsebine 2"/>
              <p:cNvSpPr>
                <a:spLocks noGrp="1" noRot="1" noChangeAspect="1" noMove="1" noResize="1" noEditPoints="1" noAdjustHandles="1" noChangeArrowheads="1" noChangeShapeType="1" noTextEdit="1"/>
              </p:cNvSpPr>
              <p:nvPr>
                <p:ph idx="1"/>
              </p:nvPr>
            </p:nvSpPr>
            <p:spPr>
              <a:xfrm>
                <a:off x="793214" y="936433"/>
                <a:ext cx="10080434" cy="5596569"/>
              </a:xfrm>
              <a:blipFill>
                <a:blip r:embed="rId2"/>
                <a:stretch>
                  <a:fillRect l="-786" t="-1089" r="-363"/>
                </a:stretch>
              </a:blipFill>
            </p:spPr>
            <p:txBody>
              <a:bodyPr/>
              <a:lstStyle/>
              <a:p>
                <a:r>
                  <a:rPr lang="sl-SI">
                    <a:noFill/>
                  </a:rPr>
                  <a:t> </a:t>
                </a:r>
              </a:p>
            </p:txBody>
          </p:sp>
        </mc:Fallback>
      </mc:AlternateContent>
      <p:sp>
        <p:nvSpPr>
          <p:cNvPr id="4" name="Označba mesta številke diapozitiva 3"/>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3"/>
          <a:stretch>
            <a:fillRect/>
          </a:stretch>
        </p:blipFill>
        <p:spPr>
          <a:xfrm>
            <a:off x="1350954" y="3074631"/>
            <a:ext cx="9407340" cy="3223532"/>
          </a:xfrm>
          <a:prstGeom prst="rect">
            <a:avLst/>
          </a:prstGeom>
        </p:spPr>
      </p:pic>
    </p:spTree>
    <p:extLst>
      <p:ext uri="{BB962C8B-B14F-4D97-AF65-F5344CB8AC3E}">
        <p14:creationId xmlns:p14="http://schemas.microsoft.com/office/powerpoint/2010/main" val="314908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3132" y="150978"/>
            <a:ext cx="10807547" cy="785455"/>
          </a:xfrm>
        </p:spPr>
        <p:txBody>
          <a:bodyPr>
            <a:normAutofit/>
          </a:bodyPr>
          <a:lstStyle/>
          <a:p>
            <a:r>
              <a:rPr lang="sl-SI" sz="4000" dirty="0"/>
              <a:t>Varovanje sornikov</a:t>
            </a:r>
          </a:p>
        </p:txBody>
      </p:sp>
      <p:sp>
        <p:nvSpPr>
          <p:cNvPr id="3" name="Označba mesta vsebine 2"/>
          <p:cNvSpPr>
            <a:spLocks noGrp="1"/>
          </p:cNvSpPr>
          <p:nvPr>
            <p:ph idx="1"/>
          </p:nvPr>
        </p:nvSpPr>
        <p:spPr>
          <a:xfrm>
            <a:off x="782198" y="936433"/>
            <a:ext cx="10146535" cy="5596569"/>
          </a:xfrm>
        </p:spPr>
        <p:txBody>
          <a:bodyPr>
            <a:normAutofit/>
          </a:bodyPr>
          <a:lstStyle/>
          <a:p>
            <a:pPr marL="0" indent="0">
              <a:buNone/>
            </a:pPr>
            <a:r>
              <a:rPr lang="sl-SI" sz="2400" b="1" dirty="0">
                <a:solidFill>
                  <a:schemeClr val="tx2"/>
                </a:solidFill>
              </a:rPr>
              <a:t>Pri dinamičnih obremenitvah sornike v zvezah zavarujemo pred izpadanjem. Varovanje izvedemo s podložkami in </a:t>
            </a:r>
            <a:r>
              <a:rPr lang="sl-SI" sz="2400" b="1" dirty="0" err="1">
                <a:solidFill>
                  <a:schemeClr val="tx2"/>
                </a:solidFill>
              </a:rPr>
              <a:t>razcepkami</a:t>
            </a:r>
            <a:r>
              <a:rPr lang="sl-SI" sz="2400" b="1" dirty="0">
                <a:solidFill>
                  <a:schemeClr val="tx2"/>
                </a:solidFill>
              </a:rPr>
              <a:t>, ali z </a:t>
            </a:r>
            <a:r>
              <a:rPr lang="sl-SI" sz="2400" b="1" dirty="0" err="1">
                <a:solidFill>
                  <a:schemeClr val="tx2"/>
                </a:solidFill>
              </a:rPr>
              <a:t>vskočniki</a:t>
            </a:r>
            <a:r>
              <a:rPr lang="sl-SI" sz="2400" b="1" dirty="0">
                <a:solidFill>
                  <a:schemeClr val="tx2"/>
                </a:solidFill>
              </a:rPr>
              <a:t>. Sorniki z glavami so na eni strani že varovani in jih varujemo z </a:t>
            </a:r>
            <a:r>
              <a:rPr lang="sl-SI" sz="2400" b="1" dirty="0" err="1">
                <a:solidFill>
                  <a:schemeClr val="tx2"/>
                </a:solidFill>
              </a:rPr>
              <a:t>razcepko</a:t>
            </a:r>
            <a:r>
              <a:rPr lang="sl-SI" sz="2400" b="1" dirty="0">
                <a:solidFill>
                  <a:schemeClr val="tx2"/>
                </a:solidFill>
              </a:rPr>
              <a:t> in podložko ali </a:t>
            </a:r>
            <a:r>
              <a:rPr lang="sl-SI" sz="2400" b="1" dirty="0" err="1">
                <a:solidFill>
                  <a:schemeClr val="tx2"/>
                </a:solidFill>
              </a:rPr>
              <a:t>vskočnikom</a:t>
            </a:r>
            <a:r>
              <a:rPr lang="sl-SI" sz="2400" b="1" dirty="0">
                <a:solidFill>
                  <a:schemeClr val="tx2"/>
                </a:solidFill>
              </a:rPr>
              <a:t> samo na strani brez glave.</a:t>
            </a:r>
          </a:p>
          <a:p>
            <a:pPr marL="0" indent="0">
              <a:buNone/>
            </a:pPr>
            <a:endParaRPr lang="sl-SI" sz="2400" b="1" dirty="0">
              <a:solidFill>
                <a:schemeClr val="tx2"/>
              </a:solidFill>
            </a:endParaRPr>
          </a:p>
        </p:txBody>
      </p:sp>
      <p:pic>
        <p:nvPicPr>
          <p:cNvPr id="4" name="Slika 3"/>
          <p:cNvPicPr>
            <a:picLocks noChangeAspect="1"/>
          </p:cNvPicPr>
          <p:nvPr/>
        </p:nvPicPr>
        <p:blipFill>
          <a:blip r:embed="rId2"/>
          <a:stretch>
            <a:fillRect/>
          </a:stretch>
        </p:blipFill>
        <p:spPr>
          <a:xfrm>
            <a:off x="3844888" y="2752512"/>
            <a:ext cx="2676402" cy="4105488"/>
          </a:xfrm>
          <a:prstGeom prst="rect">
            <a:avLst/>
          </a:prstGeom>
        </p:spPr>
      </p:pic>
      <p:pic>
        <p:nvPicPr>
          <p:cNvPr id="5" name="Slika 4"/>
          <p:cNvPicPr>
            <a:picLocks noChangeAspect="1"/>
          </p:cNvPicPr>
          <p:nvPr/>
        </p:nvPicPr>
        <p:blipFill>
          <a:blip r:embed="rId3"/>
          <a:stretch>
            <a:fillRect/>
          </a:stretch>
        </p:blipFill>
        <p:spPr>
          <a:xfrm>
            <a:off x="7236704" y="2730582"/>
            <a:ext cx="3075084" cy="4127418"/>
          </a:xfrm>
          <a:prstGeom prst="rect">
            <a:avLst/>
          </a:prstGeom>
        </p:spPr>
      </p:pic>
      <p:sp>
        <p:nvSpPr>
          <p:cNvPr id="6" name="Označba mesta številke diapozitiva 5"/>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0666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62708" y="363557"/>
            <a:ext cx="10818564" cy="6147412"/>
          </a:xfrm>
        </p:spPr>
        <p:txBody>
          <a:bodyPr>
            <a:normAutofit/>
          </a:bodyPr>
          <a:lstStyle/>
          <a:p>
            <a:r>
              <a:rPr lang="sl-SI" sz="2400" b="1" dirty="0">
                <a:solidFill>
                  <a:schemeClr val="accent1"/>
                </a:solidFill>
              </a:rPr>
              <a:t>Razcepka</a:t>
            </a:r>
            <a:r>
              <a:rPr lang="sl-SI" sz="2400" b="1" dirty="0">
                <a:solidFill>
                  <a:schemeClr val="tx2"/>
                </a:solidFill>
              </a:rPr>
              <a:t> je varovalni element, izdelan iz žice iz mehkega konstrukcijskega jekla. Uporabljamo jih kot varovala proti izpadu sornika in proti odvijanju matice pri vijačnih zvezah. </a:t>
            </a:r>
            <a:r>
              <a:rPr lang="sl-SI" sz="2400" b="1" dirty="0" err="1">
                <a:solidFill>
                  <a:schemeClr val="tx2"/>
                </a:solidFill>
              </a:rPr>
              <a:t>Razcepko</a:t>
            </a:r>
            <a:r>
              <a:rPr lang="sl-SI" sz="2400" b="1" dirty="0">
                <a:solidFill>
                  <a:schemeClr val="tx2"/>
                </a:solidFill>
              </a:rPr>
              <a:t> vstavimo v izvrtino sornika in zavihamo njena kraka navzven. Pri demontaži kraka poravnamo in </a:t>
            </a:r>
            <a:r>
              <a:rPr lang="sl-SI" sz="2400" b="1" dirty="0" err="1">
                <a:solidFill>
                  <a:schemeClr val="tx2"/>
                </a:solidFill>
              </a:rPr>
              <a:t>razcepko</a:t>
            </a:r>
            <a:r>
              <a:rPr lang="sl-SI" sz="2400" b="1" dirty="0">
                <a:solidFill>
                  <a:schemeClr val="tx2"/>
                </a:solidFill>
              </a:rPr>
              <a:t> izvlečemo. Praviloma razcepke niso za večkratno uporabo. So standardizirane s standardom SIST ISO 1234. </a:t>
            </a:r>
          </a:p>
          <a:p>
            <a:r>
              <a:rPr lang="sl-SI" sz="2400" b="1" dirty="0" err="1">
                <a:solidFill>
                  <a:schemeClr val="accent1"/>
                </a:solidFill>
              </a:rPr>
              <a:t>Vskočniki</a:t>
            </a:r>
            <a:r>
              <a:rPr lang="sl-SI" sz="2400" b="1" dirty="0">
                <a:solidFill>
                  <a:schemeClr val="accent1"/>
                </a:solidFill>
              </a:rPr>
              <a:t> </a:t>
            </a:r>
            <a:r>
              <a:rPr lang="sl-SI" sz="2400" b="1" dirty="0">
                <a:solidFill>
                  <a:schemeClr val="tx2"/>
                </a:solidFill>
              </a:rPr>
              <a:t>so strojni elementi za varovanje lege. Z njimi preprečujemo osne pomike osi ali gredi oz. delov, ki ležijo na osi ali gredi ali so vstavljeni v ohišje. Glede na obliko in namen uporabe ločimo zunanje in notranje </a:t>
            </a:r>
            <a:r>
              <a:rPr lang="sl-SI" sz="2400" b="1" dirty="0" err="1">
                <a:solidFill>
                  <a:schemeClr val="tx2"/>
                </a:solidFill>
              </a:rPr>
              <a:t>vskočnike</a:t>
            </a:r>
            <a:r>
              <a:rPr lang="sl-SI" sz="2400" b="1" dirty="0">
                <a:solidFill>
                  <a:schemeClr val="tx2"/>
                </a:solidFill>
              </a:rPr>
              <a:t>. </a:t>
            </a:r>
          </a:p>
        </p:txBody>
      </p:sp>
      <p:sp>
        <p:nvSpPr>
          <p:cNvPr id="2" name="Označba mesta številke diapozitiva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53294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690465" y="1087972"/>
            <a:ext cx="10142376"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2400" b="1" i="0" u="none" strike="noStrike" kern="1200" cap="none" spc="0" normalizeH="0" baseline="0" noProof="0" dirty="0">
                <a:ln>
                  <a:noFill/>
                </a:ln>
                <a:solidFill>
                  <a:srgbClr val="D34817"/>
                </a:solidFill>
                <a:effectLst/>
                <a:uLnTx/>
                <a:uFillTx/>
                <a:latin typeface="Century Schoolbook" panose="02040604050505020304"/>
                <a:ea typeface="+mn-ea"/>
                <a:cs typeface="+mn-cs"/>
              </a:rPr>
              <a:t>Zunanji </a:t>
            </a:r>
            <a:r>
              <a:rPr kumimoji="0" lang="sl-SI" sz="2400" b="1" i="0" u="none" strike="noStrike" kern="1200" cap="none" spc="0" normalizeH="0" baseline="0" noProof="0" dirty="0" err="1">
                <a:ln>
                  <a:noFill/>
                </a:ln>
                <a:solidFill>
                  <a:srgbClr val="D34817"/>
                </a:solidFill>
                <a:effectLst/>
                <a:uLnTx/>
                <a:uFillTx/>
                <a:latin typeface="Century Schoolbook" panose="02040604050505020304"/>
                <a:ea typeface="+mn-ea"/>
                <a:cs typeface="+mn-cs"/>
              </a:rPr>
              <a:t>vskočniki</a:t>
            </a:r>
            <a:r>
              <a:rPr kumimoji="0" lang="sl-SI" sz="2400" b="1" i="0" u="none" strike="noStrike" kern="1200" cap="none" spc="0" normalizeH="0" baseline="0" noProof="0" dirty="0">
                <a:ln>
                  <a:noFill/>
                </a:ln>
                <a:solidFill>
                  <a:srgbClr val="D34817"/>
                </a:solidFill>
                <a:effectLst/>
                <a:uLnTx/>
                <a:uFillTx/>
                <a:latin typeface="Century Schoolbook" panose="02040604050505020304"/>
                <a:ea typeface="+mn-ea"/>
                <a:cs typeface="+mn-cs"/>
              </a:rPr>
              <a:t> </a:t>
            </a:r>
            <a:r>
              <a:rPr kumimoji="0" lang="sl-SI" sz="2400" b="1" i="0" u="none" strike="noStrike" kern="1200" cap="none" spc="0" normalizeH="0" baseline="0" noProof="0" dirty="0">
                <a:ln>
                  <a:noFill/>
                </a:ln>
                <a:solidFill>
                  <a:srgbClr val="696464"/>
                </a:solidFill>
                <a:effectLst/>
                <a:uLnTx/>
                <a:uFillTx/>
                <a:latin typeface="Century Schoolbook" panose="02040604050505020304"/>
                <a:ea typeface="+mn-ea"/>
                <a:cs typeface="+mn-cs"/>
              </a:rPr>
              <a:t>so standardizirani s standardom DIN 471. </a:t>
            </a:r>
            <a:endParaRPr kumimoji="0" lang="sl-SI" sz="2400" b="1" i="0" u="none" strike="noStrike" kern="1200" cap="none" spc="0" normalizeH="0" baseline="0" noProof="0" dirty="0">
              <a:ln>
                <a:noFill/>
              </a:ln>
              <a:solidFill>
                <a:srgbClr val="D34817"/>
              </a:solidFill>
              <a:effectLst/>
              <a:uLnTx/>
              <a:uFillTx/>
              <a:latin typeface="Century Schoolbook" panose="02040604050505020304"/>
              <a:ea typeface="+mn-ea"/>
              <a:cs typeface="+mn-cs"/>
            </a:endParaRPr>
          </a:p>
        </p:txBody>
      </p:sp>
      <p:sp>
        <p:nvSpPr>
          <p:cNvPr id="2" name="Označba mesta številke diapozitiva 1"/>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6" name="Slika 5"/>
          <p:cNvPicPr>
            <a:picLocks noChangeAspect="1"/>
          </p:cNvPicPr>
          <p:nvPr/>
        </p:nvPicPr>
        <p:blipFill>
          <a:blip r:embed="rId2"/>
          <a:stretch>
            <a:fillRect/>
          </a:stretch>
        </p:blipFill>
        <p:spPr>
          <a:xfrm>
            <a:off x="979714" y="1843745"/>
            <a:ext cx="9853127" cy="2843129"/>
          </a:xfrm>
          <a:prstGeom prst="rect">
            <a:avLst/>
          </a:prstGeom>
        </p:spPr>
      </p:pic>
    </p:spTree>
    <p:extLst>
      <p:ext uri="{BB962C8B-B14F-4D97-AF65-F5344CB8AC3E}">
        <p14:creationId xmlns:p14="http://schemas.microsoft.com/office/powerpoint/2010/main" val="662648221"/>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docProps/app.xml><?xml version="1.0" encoding="utf-8"?>
<Properties xmlns="http://schemas.openxmlformats.org/officeDocument/2006/extended-properties" xmlns:vt="http://schemas.openxmlformats.org/officeDocument/2006/docPropsVTypes">
  <TotalTime>0</TotalTime>
  <Words>568</Words>
  <Application>Microsoft Office PowerPoint</Application>
  <PresentationFormat>Širokozaslonsko</PresentationFormat>
  <Paragraphs>27</Paragraphs>
  <Slides>10</Slides>
  <Notes>0</Notes>
  <HiddenSlides>0</HiddenSlides>
  <MMClips>0</MMClips>
  <ScaleCrop>false</ScaleCrop>
  <HeadingPairs>
    <vt:vector size="6" baseType="variant">
      <vt:variant>
        <vt:lpstr>Uporabljene pisave</vt:lpstr>
      </vt:variant>
      <vt:variant>
        <vt:i4>6</vt:i4>
      </vt:variant>
      <vt:variant>
        <vt:lpstr>Tema</vt:lpstr>
      </vt:variant>
      <vt:variant>
        <vt:i4>2</vt:i4>
      </vt:variant>
      <vt:variant>
        <vt:lpstr>Naslovi diapozitivov</vt:lpstr>
      </vt:variant>
      <vt:variant>
        <vt:i4>10</vt:i4>
      </vt:variant>
    </vt:vector>
  </HeadingPairs>
  <TitlesOfParts>
    <vt:vector size="18" baseType="lpstr">
      <vt:lpstr>Arial</vt:lpstr>
      <vt:lpstr>Calibri</vt:lpstr>
      <vt:lpstr>Calibri Light</vt:lpstr>
      <vt:lpstr>Cambria Math</vt:lpstr>
      <vt:lpstr>Century Schoolbook</vt:lpstr>
      <vt:lpstr>Wingdings 2</vt:lpstr>
      <vt:lpstr>Officeova tema</vt:lpstr>
      <vt:lpstr>View</vt:lpstr>
      <vt:lpstr>Vrste zatičev</vt:lpstr>
      <vt:lpstr>PowerPointova predstavitev</vt:lpstr>
      <vt:lpstr>SORNIKI</vt:lpstr>
      <vt:lpstr>Vrste sornikov</vt:lpstr>
      <vt:lpstr>PowerPointova predstavitev</vt:lpstr>
      <vt:lpstr>PowerPointova predstavitev</vt:lpstr>
      <vt:lpstr>Varovanje sornikov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STROJNI ELEMENTI</dc:title>
  <dc:creator>Gaja Vouk</dc:creator>
  <cp:lastModifiedBy>Gaja Vouk</cp:lastModifiedBy>
  <cp:revision>8</cp:revision>
  <dcterms:created xsi:type="dcterms:W3CDTF">2023-10-10T13:58:56Z</dcterms:created>
  <dcterms:modified xsi:type="dcterms:W3CDTF">2023-12-07T18:56:26Z</dcterms:modified>
</cp:coreProperties>
</file>