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82" r:id="rId6"/>
    <p:sldId id="271" r:id="rId7"/>
    <p:sldId id="265" r:id="rId8"/>
    <p:sldId id="266" r:id="rId9"/>
    <p:sldId id="285" r:id="rId10"/>
    <p:sldId id="296" r:id="rId11"/>
    <p:sldId id="283" r:id="rId12"/>
    <p:sldId id="274" r:id="rId13"/>
    <p:sldId id="291" r:id="rId14"/>
    <p:sldId id="297" r:id="rId15"/>
    <p:sldId id="270" r:id="rId16"/>
    <p:sldId id="269" r:id="rId17"/>
    <p:sldId id="272" r:id="rId18"/>
    <p:sldId id="275" r:id="rId19"/>
    <p:sldId id="287" r:id="rId20"/>
    <p:sldId id="288" r:id="rId21"/>
    <p:sldId id="290" r:id="rId22"/>
    <p:sldId id="292" r:id="rId23"/>
    <p:sldId id="293" r:id="rId24"/>
    <p:sldId id="276" r:id="rId25"/>
    <p:sldId id="294" r:id="rId26"/>
    <p:sldId id="298" r:id="rId27"/>
    <p:sldId id="278" r:id="rId28"/>
    <p:sldId id="280" r:id="rId29"/>
    <p:sldId id="279" r:id="rId30"/>
    <p:sldId id="281" r:id="rId3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EE71-FAF8-4AF9-8D2B-62C285508DE2}" type="datetimeFigureOut">
              <a:rPr lang="sl-SI" smtClean="0"/>
              <a:pPr/>
              <a:t>13. 11. 2020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A10A-7E4F-4592-86CA-303D38CD3F5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339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EE71-FAF8-4AF9-8D2B-62C285508DE2}" type="datetimeFigureOut">
              <a:rPr lang="sl-SI" smtClean="0"/>
              <a:pPr/>
              <a:t>13. 11. 2020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A10A-7E4F-4592-86CA-303D38CD3F5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1154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EE71-FAF8-4AF9-8D2B-62C285508DE2}" type="datetimeFigureOut">
              <a:rPr lang="sl-SI" smtClean="0"/>
              <a:pPr/>
              <a:t>13. 11. 2020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A10A-7E4F-4592-86CA-303D38CD3F5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60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EE71-FAF8-4AF9-8D2B-62C285508DE2}" type="datetimeFigureOut">
              <a:rPr lang="sl-SI" smtClean="0"/>
              <a:pPr/>
              <a:t>13. 11. 2020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A10A-7E4F-4592-86CA-303D38CD3F5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546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EE71-FAF8-4AF9-8D2B-62C285508DE2}" type="datetimeFigureOut">
              <a:rPr lang="sl-SI" smtClean="0"/>
              <a:pPr/>
              <a:t>13. 11. 2020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A10A-7E4F-4592-86CA-303D38CD3F5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782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EE71-FAF8-4AF9-8D2B-62C285508DE2}" type="datetimeFigureOut">
              <a:rPr lang="sl-SI" smtClean="0"/>
              <a:pPr/>
              <a:t>13. 11. 2020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A10A-7E4F-4592-86CA-303D38CD3F5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533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EE71-FAF8-4AF9-8D2B-62C285508DE2}" type="datetimeFigureOut">
              <a:rPr lang="sl-SI" smtClean="0"/>
              <a:pPr/>
              <a:t>13. 11. 2020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A10A-7E4F-4592-86CA-303D38CD3F5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401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EE71-FAF8-4AF9-8D2B-62C285508DE2}" type="datetimeFigureOut">
              <a:rPr lang="sl-SI" smtClean="0"/>
              <a:pPr/>
              <a:t>13. 11. 2020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A10A-7E4F-4592-86CA-303D38CD3F5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930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EE71-FAF8-4AF9-8D2B-62C285508DE2}" type="datetimeFigureOut">
              <a:rPr lang="sl-SI" smtClean="0"/>
              <a:pPr/>
              <a:t>13. 11. 2020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A10A-7E4F-4592-86CA-303D38CD3F5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621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EE71-FAF8-4AF9-8D2B-62C285508DE2}" type="datetimeFigureOut">
              <a:rPr lang="sl-SI" smtClean="0"/>
              <a:pPr/>
              <a:t>13. 11. 2020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A10A-7E4F-4592-86CA-303D38CD3F5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333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EE71-FAF8-4AF9-8D2B-62C285508DE2}" type="datetimeFigureOut">
              <a:rPr lang="sl-SI" smtClean="0"/>
              <a:pPr/>
              <a:t>13. 11. 2020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A10A-7E4F-4592-86CA-303D38CD3F5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234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DEE71-FAF8-4AF9-8D2B-62C285508DE2}" type="datetimeFigureOut">
              <a:rPr lang="sl-SI" smtClean="0"/>
              <a:pPr/>
              <a:t>13. 11. 2020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2A10A-7E4F-4592-86CA-303D38CD3F5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687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evnik.si/tiskane_izdaje/objektiv/341058" TargetMode="External"/><Relationship Id="rId2" Type="http://schemas.openxmlformats.org/officeDocument/2006/relationships/hyperlink" Target="http://freeweb.siol.net/mamaana/page_11_4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or.czp-vecer.si/VECER2000_XP/2008/07/03/2008-07-03_STR-41-41_MX-01_IZD-01-02-03-04-05-06_PAG-KULINARIKA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nps.gov/band/historyculture/images/artwork_native_pla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38" y="3366964"/>
            <a:ext cx="34290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02602" y="736285"/>
            <a:ext cx="9144000" cy="2387600"/>
          </a:xfrm>
        </p:spPr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UŽITNE DIVJE RASTLINE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352800" y="5852160"/>
            <a:ext cx="9144000" cy="1005840"/>
          </a:xfrm>
        </p:spPr>
        <p:txBody>
          <a:bodyPr/>
          <a:lstStyle/>
          <a:p>
            <a:r>
              <a:rPr lang="sl-SI" dirty="0"/>
              <a:t>Mag. Marjetka Ferlan</a:t>
            </a:r>
          </a:p>
        </p:txBody>
      </p:sp>
    </p:spTree>
    <p:extLst>
      <p:ext uri="{BB962C8B-B14F-4D97-AF65-F5344CB8AC3E}">
        <p14:creationId xmlns:p14="http://schemas.microsoft.com/office/powerpoint/2010/main" val="2900895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395605"/>
            <a:ext cx="10515600" cy="1325563"/>
          </a:xfrm>
        </p:spPr>
        <p:txBody>
          <a:bodyPr/>
          <a:lstStyle/>
          <a:p>
            <a:r>
              <a:rPr lang="sl-SI" dirty="0"/>
              <a:t>Navadna regačica (</a:t>
            </a:r>
            <a:r>
              <a:rPr lang="sl-SI" dirty="0" err="1"/>
              <a:t>Aegopodium</a:t>
            </a:r>
            <a:r>
              <a:rPr lang="sl-SI" dirty="0"/>
              <a:t> </a:t>
            </a:r>
            <a:r>
              <a:rPr lang="sl-SI" dirty="0" err="1"/>
              <a:t>podagraria</a:t>
            </a:r>
            <a:r>
              <a:rPr lang="sl-SI" dirty="0"/>
              <a:t>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/>
              <a:t>Je  razširjen  in  okusen  plevel. </a:t>
            </a:r>
          </a:p>
          <a:p>
            <a:r>
              <a:rPr lang="sl-SI" dirty="0"/>
              <a:t>Rimljani  so  regačico  gojili  kot zelenjavo.  </a:t>
            </a:r>
          </a:p>
          <a:p>
            <a:r>
              <a:rPr lang="sl-SI" dirty="0"/>
              <a:t>Raste  na  vrtovih kot plevel  in se ga težko  izkorenini, </a:t>
            </a:r>
          </a:p>
          <a:p>
            <a:r>
              <a:rPr lang="sl-SI" dirty="0"/>
              <a:t>Nabiramo  mlade,  še  nekoliko zaprte  liste  s  krhkimi  stebelci vred,  ki  običajno  posamezno poganjajo iz tal. </a:t>
            </a:r>
          </a:p>
          <a:p>
            <a:r>
              <a:rPr lang="sl-SI" dirty="0"/>
              <a:t>Nabiramo  jih za  solato,  dodajamo  juham,  pripravljamo  podobno  kot  špinačo,  v  zeliščnih  namazih </a:t>
            </a:r>
          </a:p>
          <a:p>
            <a:r>
              <a:rPr lang="sl-SI" dirty="0"/>
              <a:t>Poleg  obilo  vitamina  C  in  A  vsebuje  veliko  rudninskih  snovi  in  mikroelementov. </a:t>
            </a:r>
          </a:p>
          <a:p>
            <a:r>
              <a:rPr lang="sl-SI" dirty="0"/>
              <a:t>Pomaga pri težavah s putiko itd.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9469" y="1304925"/>
            <a:ext cx="1819275" cy="1809750"/>
          </a:xfrm>
          <a:prstGeom prst="rect">
            <a:avLst/>
          </a:prstGeom>
        </p:spPr>
      </p:pic>
      <p:sp>
        <p:nvSpPr>
          <p:cNvPr id="5" name="AutoShape 4" descr="Rezultat iskanja slik za navadna rega&amp;ccaron;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30" name="Picture 6" descr="http://www.ednevnik.si/uploads/o/odsrcadosrca/212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015" y="5029320"/>
            <a:ext cx="2336039" cy="175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53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40440" cy="1325563"/>
          </a:xfrm>
        </p:spPr>
        <p:txBody>
          <a:bodyPr/>
          <a:lstStyle/>
          <a:p>
            <a:r>
              <a:rPr lang="sl-SI" b="1" dirty="0">
                <a:latin typeface="Comic Sans MS" panose="030F0702030302020204" pitchFamily="66" charset="0"/>
              </a:rPr>
              <a:t>Navadna smrdljivka (</a:t>
            </a:r>
            <a:r>
              <a:rPr lang="sl-SI" b="1" dirty="0" err="1">
                <a:latin typeface="Comic Sans MS" panose="030F0702030302020204" pitchFamily="66" charset="0"/>
              </a:rPr>
              <a:t>Aposeris</a:t>
            </a:r>
            <a:r>
              <a:rPr lang="sl-SI" b="1" dirty="0">
                <a:latin typeface="Comic Sans MS" panose="030F0702030302020204" pitchFamily="66" charset="0"/>
              </a:rPr>
              <a:t> </a:t>
            </a:r>
            <a:r>
              <a:rPr lang="sl-SI" b="1" dirty="0" err="1">
                <a:latin typeface="Comic Sans MS" panose="030F0702030302020204" pitchFamily="66" charset="0"/>
              </a:rPr>
              <a:t>foetida</a:t>
            </a:r>
            <a:r>
              <a:rPr lang="sl-SI" b="1" dirty="0">
                <a:latin typeface="Comic Sans MS" panose="030F0702030302020204" pitchFamily="66" charset="0"/>
              </a:rPr>
              <a:t>)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31520" y="1627505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sl-SI" dirty="0">
                <a:latin typeface="Comic Sans MS" panose="030F0702030302020204" pitchFamily="66" charset="0"/>
              </a:rPr>
              <a:t>Poleg  regrata  je  smrdljivka  ena  prvih  divjih  solat  spomladi. </a:t>
            </a:r>
          </a:p>
          <a:p>
            <a:r>
              <a:rPr lang="sl-SI" dirty="0">
                <a:latin typeface="Comic Sans MS" panose="030F0702030302020204" pitchFamily="66" charset="0"/>
              </a:rPr>
              <a:t>Raste  v  gozdu,  zato  ga  nekateri  poznajo  pod  imenom  gozdni regrat.  </a:t>
            </a:r>
          </a:p>
          <a:p>
            <a:r>
              <a:rPr lang="sl-SI" dirty="0">
                <a:latin typeface="Comic Sans MS" panose="030F0702030302020204" pitchFamily="66" charset="0"/>
              </a:rPr>
              <a:t>Ima značilen vonj po krompirju, zato  ima ponekod ime krompirjevka. </a:t>
            </a:r>
          </a:p>
          <a:p>
            <a:r>
              <a:rPr lang="sl-SI" dirty="0">
                <a:latin typeface="Comic Sans MS" panose="030F0702030302020204" pitchFamily="66" charset="0"/>
              </a:rPr>
              <a:t>Cvetovi so podobni regratovim, le manj bogati.</a:t>
            </a:r>
          </a:p>
          <a:p>
            <a:r>
              <a:rPr lang="sl-SI" dirty="0">
                <a:latin typeface="Comic Sans MS" panose="030F0702030302020204" pitchFamily="66" charset="0"/>
              </a:rPr>
              <a:t>Mlade  liste  nabiramo  celo  leto.  So  mehkejši  kot regratovi. </a:t>
            </a:r>
          </a:p>
          <a:p>
            <a:r>
              <a:rPr lang="sl-SI" dirty="0">
                <a:latin typeface="Comic Sans MS" panose="030F0702030302020204" pitchFamily="66" charset="0"/>
              </a:rPr>
              <a:t>Solatam  dodajamo  tudi  cvetove.  </a:t>
            </a:r>
          </a:p>
          <a:p>
            <a:r>
              <a:rPr lang="sl-SI" dirty="0">
                <a:latin typeface="Comic Sans MS" panose="030F0702030302020204" pitchFamily="66" charset="0"/>
              </a:rPr>
              <a:t>Je  zelo  bogata  z  vitamini  in rudninskimi snovmi.</a:t>
            </a:r>
          </a:p>
        </p:txBody>
      </p:sp>
      <p:pic>
        <p:nvPicPr>
          <p:cNvPr id="1026" name="Picture 2" descr="http://www2.arnes.si/%7Ebzwitt/flora/images/cichoriaceae/aposeris_foetida_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030" y="4654052"/>
            <a:ext cx="3315970" cy="220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469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" y="314764"/>
            <a:ext cx="10515600" cy="1325563"/>
          </a:xfrm>
        </p:spPr>
        <p:txBody>
          <a:bodyPr/>
          <a:lstStyle/>
          <a:p>
            <a:r>
              <a:rPr lang="sl-SI" altLang="sl-SI" dirty="0">
                <a:latin typeface="Comic Sans MS" panose="030F0702030302020204" pitchFamily="66" charset="0"/>
              </a:rPr>
              <a:t>Navadna zvezdica (</a:t>
            </a:r>
            <a:r>
              <a:rPr lang="sl-SI" altLang="sl-SI" dirty="0" err="1">
                <a:latin typeface="Comic Sans MS" panose="030F0702030302020204" pitchFamily="66" charset="0"/>
              </a:rPr>
              <a:t>Stellaria</a:t>
            </a:r>
            <a:r>
              <a:rPr lang="sl-SI" altLang="sl-SI" dirty="0">
                <a:latin typeface="Comic Sans MS" panose="030F0702030302020204" pitchFamily="66" charset="0"/>
              </a:rPr>
              <a:t> </a:t>
            </a:r>
            <a:r>
              <a:rPr lang="sl-SI" altLang="sl-SI" dirty="0" err="1">
                <a:latin typeface="Comic Sans MS" panose="030F0702030302020204" pitchFamily="66" charset="0"/>
              </a:rPr>
              <a:t>media</a:t>
            </a:r>
            <a:r>
              <a:rPr lang="sl-SI" altLang="sl-SI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" y="179514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sl-SI" altLang="sl-SI" dirty="0">
                <a:latin typeface="Comic Sans MS" panose="030F0702030302020204" pitchFamily="66" charset="0"/>
              </a:rPr>
              <a:t>Spomladi  preraste  gredice, njive in se  močno razraste.  </a:t>
            </a:r>
          </a:p>
          <a:p>
            <a:r>
              <a:rPr lang="sl-SI" altLang="sl-SI" dirty="0">
                <a:latin typeface="Comic Sans MS" panose="030F0702030302020204" pitchFamily="66" charset="0"/>
              </a:rPr>
              <a:t>Ima  majhne,  bele,  komaj  opazne  cvetke. </a:t>
            </a:r>
          </a:p>
          <a:p>
            <a:r>
              <a:rPr lang="sl-SI" altLang="sl-SI" dirty="0">
                <a:latin typeface="Comic Sans MS" panose="030F0702030302020204" pitchFamily="66" charset="0"/>
              </a:rPr>
              <a:t>Nabiramo  mlade  nadzemne dele rastline. </a:t>
            </a:r>
          </a:p>
          <a:p>
            <a:r>
              <a:rPr lang="sl-SI" altLang="sl-SI" dirty="0">
                <a:latin typeface="Comic Sans MS" panose="030F0702030302020204" pitchFamily="66" charset="0"/>
              </a:rPr>
              <a:t>Okus spominja na mlečno koruzo.</a:t>
            </a:r>
          </a:p>
          <a:p>
            <a:r>
              <a:rPr lang="sl-SI" altLang="sl-SI" dirty="0">
                <a:latin typeface="Comic Sans MS" panose="030F0702030302020204" pitchFamily="66" charset="0"/>
              </a:rPr>
              <a:t>Uživanje  sveže  navadne  zvezdice  kot  prilogo  v solati je preventiva pred osteoporozo.  </a:t>
            </a:r>
          </a:p>
          <a:p>
            <a:r>
              <a:rPr lang="sl-SI" altLang="sl-SI" dirty="0">
                <a:latin typeface="Comic Sans MS" panose="030F0702030302020204" pitchFamily="66" charset="0"/>
              </a:rPr>
              <a:t>Vsebuje precej vitaminov C in A, kalija in kalcija…</a:t>
            </a:r>
          </a:p>
          <a:p>
            <a:r>
              <a:rPr lang="sl-SI" altLang="sl-SI" dirty="0">
                <a:latin typeface="Comic Sans MS" panose="030F0702030302020204" pitchFamily="66" charset="0"/>
              </a:rPr>
              <a:t>Lahko  jo  dodajamo  tudi  kuhani  hrani,  namazom  </a:t>
            </a:r>
            <a:r>
              <a:rPr lang="sl-SI" altLang="sl-SI" dirty="0" err="1">
                <a:latin typeface="Comic Sans MS" panose="030F0702030302020204" pitchFamily="66" charset="0"/>
              </a:rPr>
              <a:t>itd</a:t>
            </a:r>
            <a:r>
              <a:rPr lang="sl-SI" altLang="sl-SI" dirty="0">
                <a:latin typeface="Comic Sans MS" panose="030F0702030302020204" pitchFamily="66" charset="0"/>
              </a:rPr>
              <a:t>, </a:t>
            </a:r>
          </a:p>
          <a:p>
            <a:r>
              <a:rPr lang="sl-SI" altLang="sl-SI" dirty="0">
                <a:latin typeface="Comic Sans MS" panose="030F0702030302020204" pitchFamily="66" charset="0"/>
              </a:rPr>
              <a:t>Posušimo za zdravilen čaj proti kašlju…</a:t>
            </a:r>
          </a:p>
        </p:txBody>
      </p:sp>
      <p:pic>
        <p:nvPicPr>
          <p:cNvPr id="22533" name="Picture 5" descr="solata_zvezdica_tolsc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755" y="5080549"/>
            <a:ext cx="2300416" cy="153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crop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568" y="2290366"/>
            <a:ext cx="1994790" cy="132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138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Comic Sans MS" panose="030F0702030302020204" pitchFamily="66" charset="0"/>
              </a:rPr>
              <a:t>Rogovilček (</a:t>
            </a:r>
            <a:r>
              <a:rPr lang="sl-SI" b="1" dirty="0" err="1">
                <a:latin typeface="Comic Sans MS" panose="030F0702030302020204" pitchFamily="66" charset="0"/>
              </a:rPr>
              <a:t>Galinsoga</a:t>
            </a:r>
            <a:r>
              <a:rPr lang="sl-SI" b="1" dirty="0">
                <a:latin typeface="Comic Sans MS" panose="030F0702030302020204" pitchFamily="66" charset="0"/>
              </a:rPr>
              <a:t> </a:t>
            </a:r>
            <a:r>
              <a:rPr lang="sl-SI" b="1" dirty="0" err="1">
                <a:latin typeface="Comic Sans MS" panose="030F0702030302020204" pitchFamily="66" charset="0"/>
              </a:rPr>
              <a:t>parviflora</a:t>
            </a:r>
            <a:r>
              <a:rPr lang="sl-SI" b="1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200" dirty="0">
                <a:latin typeface="Comic Sans MS" panose="030F0702030302020204" pitchFamily="66" charset="0"/>
              </a:rPr>
              <a:t>Je  nadležen  plevel,  vsiljivec  </a:t>
            </a:r>
            <a:r>
              <a:rPr lang="sl-SI" sz="3200" dirty="0" err="1">
                <a:latin typeface="Comic Sans MS" panose="030F0702030302020204" pitchFamily="66" charset="0"/>
              </a:rPr>
              <a:t>prinešen</a:t>
            </a:r>
            <a:r>
              <a:rPr lang="sl-SI" sz="3200" dirty="0">
                <a:latin typeface="Comic Sans MS" panose="030F0702030302020204" pitchFamily="66" charset="0"/>
              </a:rPr>
              <a:t>  iz  Južne  Amerike.</a:t>
            </a:r>
          </a:p>
          <a:p>
            <a:r>
              <a:rPr lang="sl-SI" sz="3200" dirty="0">
                <a:latin typeface="Comic Sans MS" panose="030F0702030302020204" pitchFamily="66" charset="0"/>
              </a:rPr>
              <a:t>Je  zdrava  zelenjava  polna  vitaminov  in rudnin (vsebuje predvsem veliko železa)</a:t>
            </a:r>
          </a:p>
          <a:p>
            <a:r>
              <a:rPr lang="sl-SI" sz="3200" dirty="0">
                <a:latin typeface="Comic Sans MS" panose="030F0702030302020204" pitchFamily="66" charset="0"/>
              </a:rPr>
              <a:t>Uživamo  mlade  poganjke,  mlade  vršičke,  </a:t>
            </a:r>
          </a:p>
          <a:p>
            <a:pPr marL="0" indent="0">
              <a:buNone/>
            </a:pPr>
            <a:r>
              <a:rPr lang="sl-SI" sz="3200" dirty="0">
                <a:latin typeface="Comic Sans MS" panose="030F0702030302020204" pitchFamily="66" charset="0"/>
              </a:rPr>
              <a:t>mlade  liste, cvetove in plodove v solatah.</a:t>
            </a:r>
          </a:p>
        </p:txBody>
      </p:sp>
      <p:pic>
        <p:nvPicPr>
          <p:cNvPr id="10242" name="Picture 2" descr="http://www.genspot.com/Handlers/Photos.ashx?photo_id=98322&amp;size=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615" y="3338430"/>
            <a:ext cx="2613025" cy="319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101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/>
              <a:t>Trpotec (</a:t>
            </a:r>
            <a:r>
              <a:rPr lang="sl-SI" altLang="sl-SI" dirty="0" err="1"/>
              <a:t>Plantago</a:t>
            </a:r>
            <a:r>
              <a:rPr lang="sl-SI" altLang="sl-SI" dirty="0"/>
              <a:t> </a:t>
            </a:r>
            <a:r>
              <a:rPr lang="sl-SI" altLang="sl-SI" dirty="0" err="1"/>
              <a:t>lanceolata</a:t>
            </a:r>
            <a:r>
              <a:rPr lang="sl-SI" altLang="sl-SI" dirty="0"/>
              <a:t>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dirty="0"/>
              <a:t>Raste  po  travnikih in  je  znano zdravilno  zelišče. </a:t>
            </a:r>
          </a:p>
          <a:p>
            <a:r>
              <a:rPr lang="sl-SI" altLang="sl-SI" dirty="0"/>
              <a:t>Nabiramo lahko mlade liste širokolistnega in  srednjega  trpotca,  ki  imata  podobne učinkovine.</a:t>
            </a:r>
          </a:p>
          <a:p>
            <a:r>
              <a:rPr lang="sl-SI" altLang="sl-SI" dirty="0"/>
              <a:t>Solatam  dodajamo  mlade  liste,  ki  so  bogati  z vitamini  in  rudninami ter imajo  okus  po  gobah.</a:t>
            </a:r>
          </a:p>
          <a:p>
            <a:r>
              <a:rPr lang="sl-SI" altLang="sl-SI" dirty="0"/>
              <a:t>Dodajamo  jih  tudi  zeliščnim  juham  ali  jih skuhamo kot prilogo.</a:t>
            </a:r>
          </a:p>
          <a:p>
            <a:endParaRPr lang="sl-SI" dirty="0"/>
          </a:p>
        </p:txBody>
      </p:sp>
      <p:pic>
        <p:nvPicPr>
          <p:cNvPr id="1026" name="Picture 2" descr="https://encrypted-tbn0.gstatic.com/images?q=tbn:ANd9GcRV2mVEzH6r9P65WtskVrapWuXISKgyKDzhbAC9yGSqdrPk7dlkAsSqt44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406" y="15636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518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92480" y="151765"/>
            <a:ext cx="10515600" cy="1325563"/>
          </a:xfrm>
        </p:spPr>
        <p:txBody>
          <a:bodyPr/>
          <a:lstStyle/>
          <a:p>
            <a:r>
              <a:rPr lang="sl-SI" altLang="sl-SI" b="1" dirty="0">
                <a:latin typeface="Comic Sans MS" panose="030F0702030302020204" pitchFamily="66" charset="0"/>
              </a:rPr>
              <a:t>Penuše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" y="1344827"/>
            <a:ext cx="10515600" cy="5288692"/>
          </a:xfrm>
        </p:spPr>
        <p:txBody>
          <a:bodyPr>
            <a:normAutofit fontScale="77500" lnSpcReduction="20000"/>
          </a:bodyPr>
          <a:lstStyle/>
          <a:p>
            <a:r>
              <a:rPr lang="sl-SI" altLang="sl-SI" dirty="0">
                <a:latin typeface="Comic Sans MS" panose="030F0702030302020204" pitchFamily="66" charset="0"/>
              </a:rPr>
              <a:t>Penuše  so  sorodnice  vodne  kreše. In imajo podoben  okus  in  učinkovanje</a:t>
            </a:r>
          </a:p>
          <a:p>
            <a:r>
              <a:rPr lang="sl-SI" altLang="sl-SI" dirty="0">
                <a:latin typeface="Comic Sans MS" panose="030F0702030302020204" pitchFamily="66" charset="0"/>
              </a:rPr>
              <a:t>Za  prehrano  so  najuporabnejše  dlakava  (</a:t>
            </a:r>
            <a:r>
              <a:rPr lang="sl-SI" altLang="sl-SI" dirty="0" err="1">
                <a:latin typeface="Comic Sans MS" panose="030F0702030302020204" pitchFamily="66" charset="0"/>
              </a:rPr>
              <a:t>Cardamine</a:t>
            </a:r>
            <a:r>
              <a:rPr lang="sl-SI" altLang="sl-SI" dirty="0">
                <a:latin typeface="Comic Sans MS" panose="030F0702030302020204" pitchFamily="66" charset="0"/>
              </a:rPr>
              <a:t>  </a:t>
            </a:r>
            <a:r>
              <a:rPr lang="sl-SI" altLang="sl-SI" dirty="0" err="1">
                <a:latin typeface="Comic Sans MS" panose="030F0702030302020204" pitchFamily="66" charset="0"/>
              </a:rPr>
              <a:t>hirsuta</a:t>
            </a:r>
            <a:r>
              <a:rPr lang="sl-SI" altLang="sl-SI" dirty="0">
                <a:latin typeface="Comic Sans MS" panose="030F0702030302020204" pitchFamily="66" charset="0"/>
              </a:rPr>
              <a:t>),  travniška (</a:t>
            </a:r>
            <a:r>
              <a:rPr lang="sl-SI" altLang="sl-SI" dirty="0" err="1">
                <a:latin typeface="Comic Sans MS" panose="030F0702030302020204" pitchFamily="66" charset="0"/>
              </a:rPr>
              <a:t>Cardamine</a:t>
            </a:r>
            <a:r>
              <a:rPr lang="sl-SI" altLang="sl-SI" dirty="0">
                <a:latin typeface="Comic Sans MS" panose="030F0702030302020204" pitchFamily="66" charset="0"/>
              </a:rPr>
              <a:t>  </a:t>
            </a:r>
            <a:r>
              <a:rPr lang="sl-SI" altLang="sl-SI" dirty="0" err="1">
                <a:latin typeface="Comic Sans MS" panose="030F0702030302020204" pitchFamily="66" charset="0"/>
              </a:rPr>
              <a:t>pratensis</a:t>
            </a:r>
            <a:r>
              <a:rPr lang="sl-SI" altLang="sl-SI" dirty="0">
                <a:latin typeface="Comic Sans MS" panose="030F0702030302020204" pitchFamily="66" charset="0"/>
              </a:rPr>
              <a:t>),  gozdna  (</a:t>
            </a:r>
            <a:r>
              <a:rPr lang="sl-SI" altLang="sl-SI" dirty="0" err="1">
                <a:latin typeface="Comic Sans MS" panose="030F0702030302020204" pitchFamily="66" charset="0"/>
              </a:rPr>
              <a:t>Cardamine</a:t>
            </a:r>
            <a:r>
              <a:rPr lang="sl-SI" altLang="sl-SI" dirty="0">
                <a:latin typeface="Comic Sans MS" panose="030F0702030302020204" pitchFamily="66" charset="0"/>
              </a:rPr>
              <a:t>  </a:t>
            </a:r>
            <a:r>
              <a:rPr lang="sl-SI" altLang="sl-SI" dirty="0" err="1">
                <a:latin typeface="Comic Sans MS" panose="030F0702030302020204" pitchFamily="66" charset="0"/>
              </a:rPr>
              <a:t>flexuosa</a:t>
            </a:r>
            <a:r>
              <a:rPr lang="sl-SI" altLang="sl-SI" dirty="0">
                <a:latin typeface="Comic Sans MS" panose="030F0702030302020204" pitchFamily="66" charset="0"/>
              </a:rPr>
              <a:t>)  in  grenka  penuša  (</a:t>
            </a:r>
            <a:r>
              <a:rPr lang="sl-SI" altLang="sl-SI" dirty="0" err="1">
                <a:latin typeface="Comic Sans MS" panose="030F0702030302020204" pitchFamily="66" charset="0"/>
              </a:rPr>
              <a:t>Cardamine</a:t>
            </a:r>
            <a:r>
              <a:rPr lang="sl-SI" altLang="sl-SI" dirty="0">
                <a:latin typeface="Comic Sans MS" panose="030F0702030302020204" pitchFamily="66" charset="0"/>
              </a:rPr>
              <a:t> </a:t>
            </a:r>
            <a:r>
              <a:rPr lang="sl-SI" altLang="sl-SI" dirty="0" err="1">
                <a:latin typeface="Comic Sans MS" panose="030F0702030302020204" pitchFamily="66" charset="0"/>
              </a:rPr>
              <a:t>amara</a:t>
            </a:r>
            <a:r>
              <a:rPr lang="sl-SI" altLang="sl-SI" dirty="0">
                <a:latin typeface="Comic Sans MS" panose="030F0702030302020204" pitchFamily="66" charset="0"/>
              </a:rPr>
              <a:t>).</a:t>
            </a:r>
          </a:p>
          <a:p>
            <a:r>
              <a:rPr lang="sl-SI" altLang="sl-SI" dirty="0">
                <a:latin typeface="Comic Sans MS" panose="030F0702030302020204" pitchFamily="66" charset="0"/>
              </a:rPr>
              <a:t>Kot  dodatek  solatam  nabiramo  mlade  listne rozete in </a:t>
            </a:r>
            <a:r>
              <a:rPr lang="sl-SI" altLang="sl-SI" dirty="0" err="1">
                <a:latin typeface="Comic Sans MS" panose="030F0702030302020204" pitchFamily="66" charset="0"/>
              </a:rPr>
              <a:t>vrhne</a:t>
            </a:r>
            <a:r>
              <a:rPr lang="sl-SI" altLang="sl-SI" dirty="0">
                <a:latin typeface="Comic Sans MS" panose="030F0702030302020204" pitchFamily="66" charset="0"/>
              </a:rPr>
              <a:t> dele poganjkov skupaj s popki, cvetovi  in  plodovi,  torej  celo  rastlinico  brez koreninic,  kasneje  pa  samo  mlade  poganjke. </a:t>
            </a:r>
          </a:p>
          <a:p>
            <a:r>
              <a:rPr lang="sl-SI" altLang="sl-SI" dirty="0">
                <a:latin typeface="Comic Sans MS" panose="030F0702030302020204" pitchFamily="66" charset="0"/>
              </a:rPr>
              <a:t>Dodajamo  jo  lahko  zeliščnim  namazom,  jih ponudimo  k  mesu  in  drugim  jedem,  ki  se  jim prilegata  hren  ali  redkev.  </a:t>
            </a:r>
          </a:p>
          <a:p>
            <a:r>
              <a:rPr lang="sl-SI" altLang="sl-SI" dirty="0">
                <a:latin typeface="Comic Sans MS" panose="030F0702030302020204" pitchFamily="66" charset="0"/>
              </a:rPr>
              <a:t>Jih ne kuhamo,  ker se  jim  spremeni  prijetno  pikanten  okus,  ter izgubijo  zdravju  koristne  žveplove  spojine  in druge  sestavine.  </a:t>
            </a:r>
          </a:p>
          <a:p>
            <a:r>
              <a:rPr lang="sl-SI" altLang="sl-SI" dirty="0">
                <a:latin typeface="Comic Sans MS" panose="030F0702030302020204" pitchFamily="66" charset="0"/>
              </a:rPr>
              <a:t>Penuše  vsebujejo  podobne snovi  kot  brokoli,  gorčica  in  hren.  V  njih  so </a:t>
            </a:r>
            <a:r>
              <a:rPr lang="sl-SI" altLang="sl-SI" dirty="0" err="1">
                <a:latin typeface="Comic Sans MS" panose="030F0702030302020204" pitchFamily="66" charset="0"/>
              </a:rPr>
              <a:t>glukozinolati</a:t>
            </a:r>
            <a:r>
              <a:rPr lang="sl-SI" altLang="sl-SI" dirty="0">
                <a:latin typeface="Comic Sans MS" panose="030F0702030302020204" pitchFamily="66" charset="0"/>
              </a:rPr>
              <a:t>  (žveplove  spojine,  ki  so  močni antioksidanti),  veliko  beta  karotena,  vitamina C,  drugih  vitaminov  in  rudnin.  </a:t>
            </a:r>
          </a:p>
          <a:p>
            <a:r>
              <a:rPr lang="sl-SI" altLang="sl-SI" dirty="0">
                <a:latin typeface="Comic Sans MS" panose="030F0702030302020204" pitchFamily="66" charset="0"/>
              </a:rPr>
              <a:t>Zato  penuše  v  telesu  učinkujejo razkuževalno  in  čistilno,  spodbujajo  prebavo  in  presnovo, razstrupljajo, čistijo kri, krepijo odpornost. </a:t>
            </a:r>
          </a:p>
          <a:p>
            <a:pPr marL="0" indent="0">
              <a:buNone/>
            </a:pPr>
            <a:endParaRPr lang="sl-SI" altLang="sl-SI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http://www.botanicni-vrt.si/images/rastline/cardamine-pratensis-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150" y="3672840"/>
            <a:ext cx="1725930" cy="258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149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/>
              <a:t>Čemaž (</a:t>
            </a:r>
            <a:r>
              <a:rPr lang="sl-SI" altLang="sl-SI" dirty="0" err="1"/>
              <a:t>Allium</a:t>
            </a:r>
            <a:r>
              <a:rPr lang="sl-SI" altLang="sl-SI" dirty="0"/>
              <a:t> </a:t>
            </a:r>
            <a:r>
              <a:rPr lang="sl-SI" altLang="sl-SI" dirty="0" err="1"/>
              <a:t>Ursinum</a:t>
            </a:r>
            <a:r>
              <a:rPr lang="sl-SI" altLang="sl-SI" dirty="0"/>
              <a:t>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sl-SI" altLang="sl-SI" dirty="0">
                <a:latin typeface="TotiSerif-Regular" charset="-18"/>
              </a:rPr>
              <a:t> Je  divji  česen in  bolj  zdravilen  od  česna. </a:t>
            </a:r>
          </a:p>
          <a:p>
            <a:pPr algn="just"/>
            <a:r>
              <a:rPr lang="sl-SI" altLang="sl-SI" dirty="0">
                <a:latin typeface="TotiSerif-Regular" charset="-18"/>
              </a:rPr>
              <a:t>Nabiramo liste, ki jih lahko  narežemo  v  solate,  kasneje  tudi popke in cvetove.</a:t>
            </a:r>
          </a:p>
          <a:p>
            <a:pPr algn="just"/>
            <a:r>
              <a:rPr lang="sl-SI" altLang="sl-SI" dirty="0">
                <a:latin typeface="TotiSerif-Regular" charset="-18"/>
              </a:rPr>
              <a:t>Uporabljamo ga za pripravo namazov,  rižoto,  kremno  juho,  za  zimo ga  pripravimo  kot  namaz  z olivnim  oljem  in  soljo,  kot  pesto  z  dodatki  različnih semen ipd.</a:t>
            </a:r>
          </a:p>
          <a:p>
            <a:pPr algn="just"/>
            <a:r>
              <a:rPr lang="sl-SI" altLang="sl-SI" dirty="0">
                <a:latin typeface="TotiSerif-Regular" charset="-18"/>
              </a:rPr>
              <a:t>Pazimo,  da  ga  ne  zamenjamo  s  kakšno  podobno strupeno rastlino (šmarnica, jesenski podlesek, kačnik).  </a:t>
            </a:r>
          </a:p>
          <a:p>
            <a:pPr algn="just"/>
            <a:r>
              <a:rPr lang="sl-SI" altLang="sl-SI" dirty="0">
                <a:latin typeface="TotiSerif-Regular" charset="-18"/>
              </a:rPr>
              <a:t>Predvsem je prepoznaven  po vonju  po  česnu. </a:t>
            </a:r>
            <a:endParaRPr lang="sl-SI" altLang="sl-SI" dirty="0"/>
          </a:p>
        </p:txBody>
      </p:sp>
      <p:pic>
        <p:nvPicPr>
          <p:cNvPr id="14341" name="Picture 5" descr="T_8-0827_I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775" y="74140"/>
            <a:ext cx="15462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602781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605" y="5509830"/>
            <a:ext cx="2726724" cy="18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348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>
                <a:latin typeface="Comic Sans MS" panose="030F0702030302020204" pitchFamily="66" charset="0"/>
              </a:rPr>
              <a:t>Marjetica (</a:t>
            </a:r>
            <a:r>
              <a:rPr lang="sl-SI" altLang="sl-SI" dirty="0" err="1">
                <a:latin typeface="Comic Sans MS" panose="030F0702030302020204" pitchFamily="66" charset="0"/>
              </a:rPr>
              <a:t>Bellis</a:t>
            </a:r>
            <a:r>
              <a:rPr lang="sl-SI" altLang="sl-SI" dirty="0">
                <a:latin typeface="Comic Sans MS" panose="030F0702030302020204" pitchFamily="66" charset="0"/>
              </a:rPr>
              <a:t> </a:t>
            </a:r>
            <a:r>
              <a:rPr lang="sl-SI" altLang="sl-SI" dirty="0" err="1">
                <a:latin typeface="Comic Sans MS" panose="030F0702030302020204" pitchFamily="66" charset="0"/>
              </a:rPr>
              <a:t>perennis</a:t>
            </a:r>
            <a:r>
              <a:rPr lang="sl-SI" altLang="sl-SI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dirty="0">
                <a:latin typeface="Comic Sans MS" panose="030F0702030302020204" pitchFamily="66" charset="0"/>
              </a:rPr>
              <a:t>Nabiramo  cvetove  in  mlade  listke kot  dodatek solatam. </a:t>
            </a:r>
          </a:p>
          <a:p>
            <a:r>
              <a:rPr lang="sl-SI" altLang="sl-SI" dirty="0">
                <a:latin typeface="Comic Sans MS" panose="030F0702030302020204" pitchFamily="66" charset="0"/>
              </a:rPr>
              <a:t>So  zelo  okusni  in  zdravilni,  polni  vitaminov  in rudnin. </a:t>
            </a:r>
          </a:p>
          <a:p>
            <a:r>
              <a:rPr lang="sl-SI" altLang="sl-SI" dirty="0">
                <a:latin typeface="Comic Sans MS" panose="030F0702030302020204" pitchFamily="66" charset="0"/>
              </a:rPr>
              <a:t>Nabiramo  lahko  tudi  drobne  cvetne  popke,  ki  so  primerni tako za solate kot tudi za vlaganje v kis.</a:t>
            </a:r>
          </a:p>
          <a:p>
            <a:r>
              <a:rPr lang="sl-SI" altLang="sl-SI" dirty="0">
                <a:latin typeface="Comic Sans MS" panose="030F0702030302020204" pitchFamily="66" charset="0"/>
              </a:rPr>
              <a:t>Marjetica je zdravilno zelišče. </a:t>
            </a:r>
          </a:p>
          <a:p>
            <a:r>
              <a:rPr lang="sl-SI" altLang="sl-SI" dirty="0">
                <a:latin typeface="Comic Sans MS" panose="030F0702030302020204" pitchFamily="66" charset="0"/>
              </a:rPr>
              <a:t>Njene cvetove sušimo za čaj.</a:t>
            </a:r>
          </a:p>
        </p:txBody>
      </p:sp>
      <p:pic>
        <p:nvPicPr>
          <p:cNvPr id="20485" name="Picture 5" descr="Marjet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960" y="3716877"/>
            <a:ext cx="3026700" cy="304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545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" y="236066"/>
            <a:ext cx="10515600" cy="1325563"/>
          </a:xfrm>
        </p:spPr>
        <p:txBody>
          <a:bodyPr/>
          <a:lstStyle/>
          <a:p>
            <a:r>
              <a:rPr lang="sl-SI" altLang="sl-SI" b="1" dirty="0">
                <a:latin typeface="Comic Sans MS" panose="030F0702030302020204" pitchFamily="66" charset="0"/>
              </a:rPr>
              <a:t>Zajčja deteljica (</a:t>
            </a:r>
            <a:r>
              <a:rPr lang="sl-SI" altLang="sl-SI" b="1" dirty="0" err="1">
                <a:latin typeface="Comic Sans MS" panose="030F0702030302020204" pitchFamily="66" charset="0"/>
              </a:rPr>
              <a:t>Oxalis</a:t>
            </a:r>
            <a:r>
              <a:rPr lang="sl-SI" altLang="sl-SI" b="1" dirty="0">
                <a:latin typeface="Comic Sans MS" panose="030F0702030302020204" pitchFamily="66" charset="0"/>
              </a:rPr>
              <a:t> </a:t>
            </a:r>
            <a:r>
              <a:rPr lang="sl-SI" altLang="sl-SI" b="1" dirty="0" err="1">
                <a:latin typeface="Comic Sans MS" panose="030F0702030302020204" pitchFamily="66" charset="0"/>
              </a:rPr>
              <a:t>acetosella</a:t>
            </a:r>
            <a:r>
              <a:rPr lang="sl-SI" altLang="sl-SI" b="1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altLang="sl-SI" dirty="0">
                <a:latin typeface="Comic Sans MS" panose="030F0702030302020204" pitchFamily="66" charset="0"/>
              </a:rPr>
              <a:t>Raste  v  gozdovih,  ima  svetlozelene  liste  in  nežne  bele cvetove.  </a:t>
            </a:r>
          </a:p>
          <a:p>
            <a:r>
              <a:rPr lang="sl-SI" altLang="sl-SI" dirty="0">
                <a:latin typeface="Comic Sans MS" panose="030F0702030302020204" pitchFamily="66" charset="0"/>
              </a:rPr>
              <a:t>Je  presenetljivo  kislega  okusa.  </a:t>
            </a:r>
          </a:p>
          <a:p>
            <a:r>
              <a:rPr lang="sl-SI" altLang="sl-SI" dirty="0">
                <a:latin typeface="Comic Sans MS" panose="030F0702030302020204" pitchFamily="66" charset="0"/>
              </a:rPr>
              <a:t>Kot  dodatek solati naberemo manjše količine nežnih mladih  listov  in kasneje tudi cvetov.</a:t>
            </a:r>
          </a:p>
          <a:p>
            <a:r>
              <a:rPr lang="sl-SI" altLang="sl-SI" dirty="0">
                <a:latin typeface="Comic Sans MS" panose="030F0702030302020204" pitchFamily="66" charset="0"/>
              </a:rPr>
              <a:t>Cvetove sušimo za čajne mešanice.</a:t>
            </a:r>
          </a:p>
        </p:txBody>
      </p:sp>
      <p:pic>
        <p:nvPicPr>
          <p:cNvPr id="23557" name="Picture 5" descr="ch2-100-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502" y="3811588"/>
            <a:ext cx="3330361" cy="249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991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Comic Sans MS" panose="030F0702030302020204" pitchFamily="66" charset="0"/>
              </a:rPr>
              <a:t>Kislice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92480" y="1414145"/>
            <a:ext cx="10515600" cy="4351338"/>
          </a:xfrm>
        </p:spPr>
        <p:txBody>
          <a:bodyPr>
            <a:normAutofit/>
          </a:bodyPr>
          <a:lstStyle/>
          <a:p>
            <a:r>
              <a:rPr lang="sl-SI" dirty="0">
                <a:latin typeface="Comic Sans MS" panose="030F0702030302020204" pitchFamily="66" charset="0"/>
              </a:rPr>
              <a:t>Kislic  je  kar  nekaj  vrst, najbolj  pogosta  je  navadna  kislica </a:t>
            </a:r>
            <a:r>
              <a:rPr lang="sl-SI" dirty="0" err="1">
                <a:latin typeface="Comic Sans MS" panose="030F0702030302020204" pitchFamily="66" charset="0"/>
              </a:rPr>
              <a:t>Rumex</a:t>
            </a:r>
            <a:r>
              <a:rPr lang="sl-SI" dirty="0">
                <a:latin typeface="Comic Sans MS" panose="030F0702030302020204" pitchFamily="66" charset="0"/>
              </a:rPr>
              <a:t> </a:t>
            </a:r>
            <a:r>
              <a:rPr lang="sl-SI" dirty="0" err="1">
                <a:latin typeface="Comic Sans MS" panose="030F0702030302020204" pitchFamily="66" charset="0"/>
              </a:rPr>
              <a:t>acetosa</a:t>
            </a:r>
            <a:r>
              <a:rPr lang="sl-SI" dirty="0">
                <a:latin typeface="Comic Sans MS" panose="030F0702030302020204" pitchFamily="66" charset="0"/>
              </a:rPr>
              <a:t>.</a:t>
            </a:r>
          </a:p>
          <a:p>
            <a:r>
              <a:rPr lang="sl-SI" dirty="0">
                <a:latin typeface="Comic Sans MS" panose="030F0702030302020204" pitchFamily="66" charset="0"/>
              </a:rPr>
              <a:t>Solatam  dodajamo  mlade  liste  v  manjših količinah,  ker  kislica  vsebuje  velike  količine oksalne  kisline  in  kalijevega  oksalata. </a:t>
            </a:r>
          </a:p>
          <a:p>
            <a:r>
              <a:rPr lang="sl-SI" dirty="0">
                <a:latin typeface="Comic Sans MS" panose="030F0702030302020204" pitchFamily="66" charset="0"/>
              </a:rPr>
              <a:t>Vsebuje  obilo  vitamina  C,  veliko  organsko topnega  železa,  </a:t>
            </a:r>
            <a:r>
              <a:rPr lang="sl-SI" dirty="0" err="1">
                <a:latin typeface="Comic Sans MS" panose="030F0702030302020204" pitchFamily="66" charset="0"/>
              </a:rPr>
              <a:t>flavonoidov</a:t>
            </a:r>
            <a:r>
              <a:rPr lang="sl-SI" dirty="0">
                <a:latin typeface="Comic Sans MS" panose="030F0702030302020204" pitchFamily="66" charset="0"/>
              </a:rPr>
              <a:t>,  čreslovin,  oksalno kislino, </a:t>
            </a:r>
            <a:r>
              <a:rPr lang="sl-SI" dirty="0" err="1">
                <a:latin typeface="Comic Sans MS" panose="030F0702030302020204" pitchFamily="66" charset="0"/>
              </a:rPr>
              <a:t>karotenoide</a:t>
            </a:r>
            <a:r>
              <a:rPr lang="sl-SI" dirty="0">
                <a:latin typeface="Comic Sans MS" panose="030F0702030302020204" pitchFamily="66" charset="0"/>
              </a:rPr>
              <a:t>, klorofil itd.</a:t>
            </a:r>
          </a:p>
        </p:txBody>
      </p:sp>
      <p:pic>
        <p:nvPicPr>
          <p:cNvPr id="7170" name="Picture 2" descr="http://www.doctorbg.net/wp-content/uploads/2012/03/kisel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60" y="4419739"/>
            <a:ext cx="3376930" cy="230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85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ra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304800"/>
            <a:ext cx="5135562" cy="34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kopriva_juha_iz_koprive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3086100" cy="38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788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Comic Sans MS" panose="030F0702030302020204" pitchFamily="66" charset="0"/>
              </a:rPr>
              <a:t>Materina dušica, poljski timijan (</a:t>
            </a:r>
            <a:r>
              <a:rPr lang="sl-SI" b="1" dirty="0" err="1">
                <a:latin typeface="Comic Sans MS" panose="030F0702030302020204" pitchFamily="66" charset="0"/>
              </a:rPr>
              <a:t>Thymus</a:t>
            </a:r>
            <a:r>
              <a:rPr lang="sl-SI" b="1" dirty="0">
                <a:latin typeface="Comic Sans MS" panose="030F0702030302020204" pitchFamily="66" charset="0"/>
              </a:rPr>
              <a:t> </a:t>
            </a:r>
            <a:r>
              <a:rPr lang="sl-SI" b="1" dirty="0" err="1">
                <a:latin typeface="Comic Sans MS" panose="030F0702030302020204" pitchFamily="66" charset="0"/>
              </a:rPr>
              <a:t>vulgaris</a:t>
            </a:r>
            <a:r>
              <a:rPr lang="sl-SI" b="1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200" dirty="0">
                <a:latin typeface="Comic Sans MS" panose="030F0702030302020204" pitchFamily="66" charset="0"/>
              </a:rPr>
              <a:t>Raste  po  travnikih  v  obliki blazinic med travo, tudi na vrtu.</a:t>
            </a:r>
          </a:p>
          <a:p>
            <a:r>
              <a:rPr lang="sl-SI" sz="3200" dirty="0">
                <a:latin typeface="Comic Sans MS" panose="030F0702030302020204" pitchFamily="66" charset="0"/>
              </a:rPr>
              <a:t>Za  začinjanje  solat  nabiramo cvetoče  vršičke  in  posmukamo posamezne  drobne  listke.  </a:t>
            </a:r>
          </a:p>
          <a:p>
            <a:r>
              <a:rPr lang="sl-SI" sz="3200" dirty="0">
                <a:latin typeface="Comic Sans MS" panose="030F0702030302020204" pitchFamily="66" charset="0"/>
              </a:rPr>
              <a:t>Je zelo aromatična rastlina.</a:t>
            </a:r>
          </a:p>
          <a:p>
            <a:r>
              <a:rPr lang="sl-SI" sz="3200" dirty="0">
                <a:latin typeface="Comic Sans MS" panose="030F0702030302020204" pitchFamily="66" charset="0"/>
              </a:rPr>
              <a:t>Je  zdravilno  zelišče, ki ga sušimo  za čaj.</a:t>
            </a:r>
          </a:p>
        </p:txBody>
      </p:sp>
      <p:pic>
        <p:nvPicPr>
          <p:cNvPr id="8194" name="Picture 2" descr="http://srednja.escelje.si/www/zeliscni_vrt/almedina_materinadusica/materina_dusic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553" y="3368040"/>
            <a:ext cx="2907717" cy="21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769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latin typeface="Comic Sans MS" panose="030F0702030302020204" pitchFamily="66" charset="0"/>
              </a:rPr>
              <a:t>Navadni plešec (</a:t>
            </a:r>
            <a:r>
              <a:rPr lang="sl-SI" b="1" dirty="0" err="1">
                <a:latin typeface="Comic Sans MS" panose="030F0702030302020204" pitchFamily="66" charset="0"/>
              </a:rPr>
              <a:t>Capsella</a:t>
            </a:r>
            <a:r>
              <a:rPr lang="sl-SI" b="1" dirty="0">
                <a:latin typeface="Comic Sans MS" panose="030F0702030302020204" pitchFamily="66" charset="0"/>
              </a:rPr>
              <a:t> </a:t>
            </a:r>
            <a:r>
              <a:rPr lang="sl-SI" b="1" dirty="0" err="1">
                <a:latin typeface="Comic Sans MS" panose="030F0702030302020204" pitchFamily="66" charset="0"/>
              </a:rPr>
              <a:t>bursa</a:t>
            </a:r>
            <a:r>
              <a:rPr lang="sl-SI" b="1" dirty="0">
                <a:latin typeface="Comic Sans MS" panose="030F0702030302020204" pitchFamily="66" charset="0"/>
              </a:rPr>
              <a:t>-</a:t>
            </a:r>
            <a:r>
              <a:rPr lang="sl-SI" b="1" dirty="0" err="1">
                <a:latin typeface="Comic Sans MS" panose="030F0702030302020204" pitchFamily="66" charset="0"/>
              </a:rPr>
              <a:t>pastoris</a:t>
            </a:r>
            <a:r>
              <a:rPr lang="sl-SI" b="1" dirty="0">
                <a:latin typeface="Comic Sans MS" panose="030F0702030302020204" pitchFamily="66" charset="0"/>
              </a:rPr>
              <a:t>)</a:t>
            </a:r>
            <a:br>
              <a:rPr lang="sl-SI" b="1" dirty="0">
                <a:latin typeface="Comic Sans MS" panose="030F0702030302020204" pitchFamily="66" charset="0"/>
              </a:rPr>
            </a:br>
            <a:br>
              <a:rPr lang="sl-SI" b="1" dirty="0">
                <a:latin typeface="Comic Sans MS" panose="030F0702030302020204" pitchFamily="66" charset="0"/>
              </a:rPr>
            </a:br>
            <a:endParaRPr lang="sl-SI" b="1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5575" y="990600"/>
            <a:ext cx="10515600" cy="5110163"/>
          </a:xfrm>
        </p:spPr>
        <p:txBody>
          <a:bodyPr>
            <a:normAutofit/>
          </a:bodyPr>
          <a:lstStyle/>
          <a:p>
            <a:r>
              <a:rPr lang="sl-SI" dirty="0">
                <a:latin typeface="Comic Sans MS" panose="030F0702030302020204" pitchFamily="66" charset="0"/>
              </a:rPr>
              <a:t>Plešec  je  razširjen  plevel, ki ga najlažje prepoznamo  po  luščkih,  ki  se razvijejo  iz  cvetov  in  imajo  značilno trikotno, srčasto obliko.</a:t>
            </a:r>
          </a:p>
          <a:p>
            <a:r>
              <a:rPr lang="sl-SI" dirty="0">
                <a:latin typeface="Comic Sans MS" panose="030F0702030302020204" pitchFamily="66" charset="0"/>
              </a:rPr>
              <a:t>Za  solate  nabiramo  mlade  liste, ki so primerni  tudi  za juhe ali zelenjavno prikuho in jih lahko  pripravimo  podobno  kot  špinačo,  jih zmeljemo  v  pire,  dodajamo zelenjavnim  namazom  itd. </a:t>
            </a:r>
          </a:p>
          <a:p>
            <a:r>
              <a:rPr lang="sl-SI" dirty="0">
                <a:latin typeface="Comic Sans MS" panose="030F0702030302020204" pitchFamily="66" charset="0"/>
              </a:rPr>
              <a:t>Posušeni  listi  in  plodovi,  ki  smo  jih  zdrobili,  so  dobra  začimba  za  zelenjavne juhe. </a:t>
            </a:r>
          </a:p>
          <a:p>
            <a:r>
              <a:rPr lang="sl-SI" dirty="0">
                <a:latin typeface="Comic Sans MS" panose="030F0702030302020204" pitchFamily="66" charset="0"/>
              </a:rPr>
              <a:t>Je zdravilno zelišče, sušimo ga za zdravilen čaj (uravnava krvni pritisk…)</a:t>
            </a:r>
          </a:p>
        </p:txBody>
      </p:sp>
      <p:sp>
        <p:nvSpPr>
          <p:cNvPr id="4" name="AutoShape 2" descr="data:image/jpeg;base64,/9j/4AAQSkZJRgABAQAAAQABAAD/2wCEAAkGBxITEhUUExQWFBQXGBUUFxUXFxQUFBUUFBcWFhQXFBQYHCggGBolHBQUITEhJSkrLi4uFx8zODMsNygtLisBCgoKDg0OGxAQGywkHyQsLCwsLC0sLCwsLCwsLCwsLCwsLCwsLCwsLCwsLCwsLCwsLCwsLCwsLCwsLCwsLCwsLP/AABEIAQMAwgMBIgACEQEDEQH/xAAbAAACAwEBAQAAAAAAAAAAAAAEBQADBgIBB//EAEAQAAIBAgUBBgMGAwUIAwAAAAECEQADBAUSITFBBhMiUWFxgaGxFDJCUpHBYnLRFSMzwuEHU3OCkrLS8BZDY//EABkBAAMBAQEAAAAAAAAAAAAAAAECAwAEBf/EACoRAAICAgIBAwMDBQAAAAAAAAABAhEDIRIxQRMiUQRhcTKB8DNSscHR/9oADAMBAAIRAxEAPwBXiblAtck1o7uQyJmKzuOw/dtFeXxpHHJNFyXK7maEU11bumalVi2FIK7C15baatsr4qR42Epu2WiaotXiKfsF00jvW/FtWqgNFxv7c17hcTJigrqnircHbM+9XUvaFDO86xSi9uaPxeH8MzS1BU4p3sMhtZxGlIrloiheldI29NkVAPMQYFL7gmj8VxSm4+8VPGYpxN2KD+1Uxt4FrrBF5NaLB/7PHIlm3+ldcIOXQyTZl8Dimn0p4mE73ivMz7LXcOpYkEDnavcqxWmg04PYKo9uZAwEg1HskrpNPLmZALvvSHF5gJoa7DoEXCRV6ECvbF7VV74WRSJqwLZV9oFSuPs9SqmNJis0MHTWZxodzLUWlwjeqcRidW1STsaT+QNAZimFq2BvVYURND3MSeBR0hKCTc32qwYil24oe5iIpTUN7uIaKGt3jO9DrjBFWi2SJFQakzB9q8siatzPEoqyKR27x1e1THXdULVIJ9MKYQuZ69pq9FjeuMoyVmPgEnzrQN2VxDW2YDZdyeAPiatHE30amxA+Irm1d3p9a7AY4vpKoizBc3EKgecKSx/Sp2k7IjB2bdzv+9d30aAkLIDFiG1TAKxx1p54J1bMosSl5NBXrfiptjMkxFh0W6hVnEqoIZjvHCk7z0pXj1ZWiCCDBB2II6EVKONxe0ah52bxFu2ZMT61sbWd+XEV86wpEetN7DFEJBqnqS8Fo9DLPc67xSkc1kXAU12cXrub0Jjj4tjSym5LYsl5D1xQIg0txdqDVKs07UYr6uaXtE2X5esCjftHSgziVQc0I2YKW2oJcdmWg03DUqsNUp/UQQtr4G1D3LgFe4O1PNGjBilv4C2KLl815beicdbAoRLbHgUOxS+5d2pLjL29OvsbkUpx+XP5U8V8mKEuSKbYHFkLBoLKcvMeLmjky5mYIgLMxAUDkk7AUvFOVILLBZmSKb9m+xt3FPqYm1ah/wC806t0jYCRzq+TeVbvs12Ot2sOVxChrrQWgg6QrSoRo2mBJ6zFavDkxqIAnYD2Jif1rrj9PTVjxx3tiLs3kK4QA96Lhg/dWBHXqZ5FMcZilgr0dWk9B6n3n5VXnpAtsVIV5B4nccfM0ixdgXe6th7gVjDOgMgMshWA2gkxP9K5vqM01NY4Uv5/wp+laGNjMLdsMguFgpkkmYhVBM9FJ39JoPEOrWAbctdQNesld3DgAgoByDqgjqGNGdn+zPdBnuuHLSNIWFCkDbfc7z8qtyTD2rTOQIJAVUPCKs8T78+QFJxzKUXklV/47Cmwi1cRjavsii53Yl4hlDAMy77xJP6nzoPtNdwL2S+JAK8qQP7wtG2gjedxztxNW5jdS6QLZRrhR4mYYKV8O3TeqruV2bk27sXBpHgHhCHqRpMzx1+u/ZDI1Jq7T8mrR8kbDkkskhJOkEywWdtRHJjrXbXmCEGmvaE27F97NudAiAdyJUEieoBMfCleKUqoZgQG4JBgxzB61z5IUxRYmDuAa+lUJe1mKNxOZnQVApXl9ogknzpWlQkq8B1phMVRj8Tp4oi3b5NK8VuxFBIR9Ab3mc7k0ZhrMb0KiQaYm6NMUZ7WgBgv1KpCVK5gD7K7XnRmIcLQlpiDXWJQmujoaQPeYGmWXIkUre0aJwisBQTbE6GVy4OgpVj7wpgF2oG9hZ3ou2YXYZ96ZYHHvYupdSNSkkahI3BUyPYmucJhADJr6l2cya3asRdRC7+JgwVtuFXqON/iaOL6eU5adUPGDZT2V7QXMSGL2ioA++oYoT5bzBg+tB5lnq2y7I+pQD4AxWDtMD4HpXeaZxoQWsLoVFJBC7RudtOxAmZg188zfMC7t3gUMJB0jTPv1Pxps+RyrGndeSzbitn0Ts3nFjGM4BZigUlWkfenccTEfOnNvKbShing4JMkqAvoTAHP618h7N5zaw9/WfCSpQnYypg7E/daVG/vWm7T9pQ9i5btXGYPEErohAwJUiZOwM/GjjljhDjKK/fyaL5Kzc4xHRVCfd4Oo+IbGCJ2O8bVjO1uZpatqFuL35Yh7aHUBbgwHbjUNhWOv3sTOl7t0kbaWdmAI8lJj128tqHCMXfWT4SQzHckqYMnqZFc+ScMjftpdfj8IDyao2fYpL1673smB4SxIARP4R1O0AD1mtyFsWe8uqI2Z3aWaYEzE+nAivm3ZLPktAq2ogyNAjxL1JJ8v2p7jcTZuYW4UvhE8JFkjxzP3SdUkEiZ3rp+mnGEfF/yqGT9oAQMbiFxGJXXMWrdlCyKBO7FgdW0sY9D02p52wxOEfC9y4BIBWyibsjqIEHoBtM+3O1ZBcwuIGjjgRs0eRbpPpQdrG3rrKpXYGEtpJ3PzYk02HNJWn5A3GinB5CSviHSgbtsW2itBjce9pmtOpVxAIJG0gETG3BFIsbb1HVNTmu0ybrwDYvEADak6uWM1fjrmxFLRe01oR0LQY1ur4UChbWKBrq4pOwrOIKYYLleVemD2FSp8UY0K3Frp7opH9vE142KJNHlsxpLSrEmlmMzDTsKAfGMBzQVu5uZplTYWkFXc3aq7GcMTxS3MbnlXWCtUVGtmY9GYmtRk/bh9Hd3WlpGl3kArEaWYEQf4jI8/OslZs7UHjrcUYtro0XTs+kZfgrF+8BcuMheSNIAk7bBztPPTpSbtZkK4MkMdYMkMdifP1B+Mb1V2G7Q27FlsPiiVXV3qBkZgQwGw/LuNQMdTHNUdoc0THnue9I0lu5ZpJIMeBp3J2HJn34pJUtNb+fJWTTVmYNm2/3Wj0fj4OP3Ao7Lrz2iLdwDQ3h8QkKD+JW9Njt5Uxyfshc8QveGIAgy3Ik6SNgQdi0exppgOz6jHWcOdRtPqNxWIMBFLHxACOBxBopJvhdk+LA76OrjUSWG8kHlfDsZ3Hh2P+tDmz3jaZnck/xMfxGPpxX0Htfk1hcOXUMotjSg1AgglRvMk/rPNfPWxC2k1xzIQTuxGxPoo+Z+NRlg9LI09hqns5zWwlhSSx1Ps2mCdPS2vRZMEnoABFafszlTXLaORGoFlAMBbaEBtTcyxgTzE79KxbXvtDIoHUQPXp861j5wbNoWiAbagAEEqxiSZb8slo9z51XjHyOqs0Xat7V3SiBWxGzeEAsy/c0kryesb7KaHyvKTgkOIvae8OyJyVLAkD+YxHsTSbs7mi2AbjK1y7c3B6KOADPA/wBK1mFzdrtokqpB2M7r8POK6oThL3yew8fJke3Wa98baaUlRqLgeOTI0zyB1j1HlWZB2ia2eMym0+w/Wstm2XG2wAMioTlzuRNrZn8cgBpdiwDTzG5ezik97LnB34rQaBYDbG9PsusdTS4YQgimclF3ppu+jNjYXRUpRrPnUqZikYfxc7UaIUULh1JNHPbEVNilDrPFUm2Zql7hDVaL5J4qsUazt8KOattIAK7uAxQ73IFMtgDcMWZ1VRLMQoA5JJgD9TWgv9lL3fWbN8d0LpA1yGAHLCRtrgHal3YrEWLjtau2wzvvacmNJRWLTJjjcT1HtWvx+aPeRrN9Z1LGrYjWp3ZCDAmAY9PemSjFWysYWO84xNlos3rSuY7tGfu2JGw2aBpPE7CvkXbjKVwzjQZRpIgzpIO6yPLb9aJxWeXVm2xVtEoCQDsu2x6jak2Ozi6TAYEflKgqZ81I3pXkc5WM2mqNV2R7Y98gw2II1qItXSYPGy6ukmBvsfers5xLLiJW6bdyDpadirdGK/dbaD026VgbeIQnx2FB/NbZrZ/6d1+VazWl+wjktrVu4DuQSxguqvHoTB6wfhPJFclInJ/AzXNsVcRkvklV0wTvqBnhhsYgbiszmOHv3LjMYVRsGchEVRsAJ59gDTrDKy23U7EFTG30/SgLuFN9/CNgSpczpEc79TtwN6nGV5G/wa77CuzmCS0O91i4TqtrAZVDQNZUtuwAMTA3b02Lzi7AnVo8tKg3D/JqnT/Mf0NcYi8iAG0DoVAqMwjwjcsq8SSSxbzO0Vmf7RLknkknmnqT2NdB+BzVjd3ACDhT4p8yzHdj61u0zoG2FHl+lfLr3h3Oxp9kl2Rz/rVK9hl9jVrioEzQOYeIauaGu3QNjxVWIvgARSxqhG6B++NVOwNWp4qlzDGptbJlVqwszS7NbZJAHE0Veu6OTQ1vGKTVIMZFy4bapXv2oVKw5TaQFZqI5O1U4a2QK9JikTXQBjg7C8mhrhTXt0rixfkGTS+9eAJp1dhSDcTiRMULib4pO2OkmuVZnO29X4aNwNBluFd5NtWbTuSoO3lJ6HbajbeaXdJXvDB26T+vNanKrKWbQA0uo0sxAVdb6QCwVQBAgAD96yfaHDEXi9uNL+KBwD+L57/GueUbY0oOKtM9Lr+NQ38Q8L/qNifcGhjl9tjKuB/C/hPwbg/GKYYPBystUxVleKlddEuQFby/S0upHkTwfZuD8KMwdpbhu4ZYm7bJUf8A7WZuJ+oFxf8AmoEvdt/4bEDqOVPup2q+Utsl8r3b22W4Ht8SpBGq0diNuFiqQfyMtheTYtrtlg/ia2UAf8RRg8Kx6xp+daDI8tDGMQXVLoKFgSNFr8CKej3DpMCfCBxNLMPaS2bzoJt33S7aVpBFpwWX4TcIEEiBVuFxXe2y78yXHOxgAH3gD9KRf1JNfYaC2bHt5lb4mxClLCWVeTcImABsoXaIA/UV8my7LY8RNEZnnd7ENo1sUB4ny8z1q1LLlY4rtm+QXJAmbIGgCiMrK24qhlA26077H5MMRcYtGm2ATqMLJmC3oIJ/SoNNaMnZ3jU1AEVTdwkLJNa4ZrllmbYQ3nbbVo1qD/AhIgT5b+tYXtKmIsFEuKQHEqd4YDmCeokT7isl/bv/AEDiW4C7Jo/F4kKppHlWpd22q3M74YEUtV2T47M/mmPLMY4ofCMdQrnEWoorK1BNdGlHRXpBQmpReivKjYthFtdqjWZo3K8I1wwAab3uzbgSK5uMm7QmzH4rCtG21LcRhmAgVo8YNGx5FC2UB3NVx5GlsdMz4yxop12fwMHcVfegUwycA1WWVtGlJtDBUX/2R9K9VRuImYmdyI/KTwat7ma4KRXOySk0c4i2dPh3HWOR7j+lLEw7MZ3g8etMRiLkhQxC6gYnwhuhIo+xe1aheRVOkkOIG4I6T6mp6vYyimKXsADekmZYrYoa0OKwxgnUsDr4o38/DtWdx+B1nw3bU/zMP8tVxtWaNpjvKbxbCWA3/wBeu2pPVQ7MvwGqPhRmGuYe2ul79sbfdGtm+I0gfOl7AWsKgJBKh2aPOWYfUVgMRcd3LGZJ43+Ap8MPUlJ/ctDbPqWFs4ZBqVS+pi06UUtvESdRA2PFDY/MbSTFqf5nJ3/5AtWpkd3Ras2tNvQqrcd32N0gM+mZYwxYeEH4UPmnZ8WLFzEB1xndMEuqpKW7JI21dbnIkAqRqEinxxlbbC4toXWL73JNuxZAHLMpdV/me4xApp/aw0LbUB9vHA7u0zCD4VUAFZ233rMfbrt8qCYUcIAFRf5VGwrS4KwFT1pckb7EugvDXnPiUKn8qgRSLMQxua3LOw2liSY8t+lOLWKiRQdyzqJrW10ByFGLxwiAIihMJdLTR+c4AKpYUBlzKKp2hn9xXmMq0GjMrwzfeFE46ytzjmusuLDwx6UXK40jN6Pe/NeUX3IqVMQ2uU4hEO+1NMdntvQR6UixbKAazqOXcwYrcmgwdg+eXZcmli4yKvzRWBjmkGJYzTQx8uxuOwvF5iTxTjshiWuXAm8clokKACST8AY86yq22PAJrUdhbai45clZUhRJUFgVmfMhXMT5mrTxxUGM4xNoiweoHr+9eXbc1RisQVME6vUc/EDn4V3ZJnfcbiRwY8jXnSdPRHJCnroExNs9KKvBhZV+swwg7cxJ9a6uRNG2rqgFX+4w0t7HqPUc/CnWxYuhHczMR4Tvx/UEdR6URhMvtuNWkKT/ANE/5fp7VncfgntX3Q9Dz0IO4YehBB+NarJXlQKo1xWhmwDP7SeJWYqoVVJADGFiQATG8EfHrS7Krli2r3lsQloCLlw67j3W/wANUEaU6sSokBfWjs4sPcfSgJZmAA+lD48JC2U3t258X57h++/ttA9AKX6d+z8m5UC5j2zi2VUEueWP7k02zzM1XK8Lh7ZIa+i3LimJ0/ediATGu5EfwrFZ7F5MrjavcBknd811pxUddlfV0EZThgo3p2pEVzbyrwzNeqgG01ybbJO2TD2ZJq/ud6vwqBRNDYu/ExRBVHV+wrCDSbH5Mo3Xb2q9sUxNQXT1optA5MR2rWkwaMsuqml+cMVaRQ+Gxeo1Wm1ZRfI3NypVGo1KWhbG+LxoYc0uw1ogkjrSvLbxJg1o7FuhKLWjXxObeGDGWofH5GrbgU6s2avB6UNroXkxVl+TqAJFM/7MRRqgD4gH1gc0TMCYn0/rS7FkTqjfz4A9AOgqcptDwjy7Z3cYdNvausGI3+m3zFLmc6tutMVaFrnnJLZPplpaW8/eT8+fnUzBhpg7eo3+XT515hAOTXeJQEVVS0awB1F2yviVrto6NjBeyfuzqjdTt7MPKmWWWWVZIIgE/sPnQeV423auT03Vx5o2zj9PoKJzHD92XA2htII21qQGB9QQymmyy9lof7huFIdNXhW4wZQwEQswZ8mI1CfL3pbi8uCg9CKoXFOoC6WAHXSwH0o+3c1JLlTpB0ExJ9GB2KCevw60ItqNjKNi37ObcFtpGoecHjbpWezjOoaFNTtDnNxrjLttsSCDLRJ4/SOkVnTaJMmu3HG1cgqCs0lrtBcCQaKyfFM+586WYLDKyb81pMhyzUQBso3YjoPT1NRbSsFfA0b7tC3iCKKzYaQFA0/ruOhrPXcbBIpV9gSVMOtWpNELhxSezmomuMfn6oKZRb0kKosWdqL+loFLMpUkz0oh74vyTR1iwET2FXvjHj5LLSos74VKRHEetSh6bBwYeNmkU+wGKYjik7pBrQZURFJKyT6D7Rai7SVWpru5igq71MRF13EqBBpVdXUdqWPmIZ+dqZ4fGACknFeQnYAtrB4mT1O22xPHJ2qi+5JEbqeCOPb0PpSvNcyLGBV+S3H3PQ8g8EUnprtjd9jVDtVOY40ohqu4DMoZA5X8S/1HrVlxQywad8TUr2IMJdZzIrVY+6xtWlO7BAB02H3R8BA+FKsBg4uKsckD2k0dnGOVLkn1ApJ1JqK8jdmcvY69bYgMy+zN/WvL2eYgb9608SYYx5SQa7xV1bjSK5fC+YI9xFdTqwXQOvaC+eWVv5rdpvqtF4bFPcP+HYPvYsz8lFBYjBCNq4yrEujQBNM9r2jJ30EPmVy3cCnD2DJ6IV+jVvMlxsmCRbB38KoAPIcfOslbdS2pvvfStDbUj7ylQYIkRI86lJ8hlJjHtKyoiy5ZmJ5Ynw+UeVYrF2Zk0fmjhmMHik39oQ+k1oK+g3bs9uZZC6t5+VJb1ua02Jx6lYn4UkxCCdq6OjdbAcOdBpnib+q2Y8qV3rZPFTDXCNjRcb2Fq9gRQ1KZmzUqnqB5j69bBE0PZxjWz1pjl+DNxwhMCtF/8SCkMN/euOF1b6IRTMffz9hsQRQd7NHubcV9Bx3ZC1cSSNwOetYi5kbI5A4qtRq0M0kD4O0ac2+IFVYbAMOacYXCqviaoyVsm9g+AygQWaihZCL6ngDoPNj+1HYbHIW2OywY/M0+Ff39gaHzC2FAVCWY7xsIWOvyqOTlWikI+WKbKsLmrcEHmmyAPxs3l0b28j6VdgrZCKGWG33JDArtBHzFDY8mSEMdJG36daNWjThW2WYK3pc3GBhQduWBbYFh0EauaSZthmutPQfvv/Snl++VsWw0aiJYgAEgSFmOdqrtKhEDWSf4V/8AKpw/W38ARf2DyuyyOXQO4aPEJgRIgH40v7U31a8Qv3VGkfvV4zJLSNatlhJOp1Cgt8fKlD3LP5XPu6j/AC11NjSkqpAZFd4Yqpkii1u242t/qzH6RQ74/TxatfFS3/cTSt/BNaDsgy37Te7xtrNohmJ2Vn/Cnr5n/WtF2mKqgYTEmJ232MwdyOfLpSGx2tvKfFbVxPqscccjp5V5nGPe7bLvttsOgHlTdluSoylzMjqb3pfcYl5NXZfa1EmJq3FRO1dCqLpDaRwqzRRtbVMJhSaNuYcqN6WTJyYvsEA71xftyZFW3GWatERWXyawcCpXpapRAaXJlbVrmPTzrWYfPNtzP0FYLA3XKwKiX3WRJqNpKgXRtbvalJ0zSfF51aLdJpBl3jcgxvtvA/UnirsXkisC2shyJVQsgeWtidvYD+lNzSXudBqwrEZqNQAqvOMdKAA1mrJIO+xBgj1HNM8PbD8mhJULJUUYV3B2JB8+vnWhyTCtrDEkn16zQlmyi9abYbEqpX3H1qc5WJybYdnN7SxUGNPhoXCKWgeZA9prPdpM1m66jozD50+7H3TcRmidO3ux/wBPrSyUox5MpNNu2X5q2p9IHHhA+QoHG3zaXuwfGdnb8o/Ip+po+5c0+Ib3G6/kH/kflSfFWppMaqP3FboGFV4lDRluxXbYfaqcl0IJreJIpjhLatua4GCnpVtm3prNoawrEIu1e5qn9wQPKhHu7imeLYd1vU4yaYUxNlLIiQRvS3MLPikUwDCdhVWMGqqxye4ZSBrWL08DemCvrXcUrXBkmjrdsgVZyiM5IUYrBMG2qhr5XY08vNSXMrBO4FUhO3TDGVumefaRUpdpNe1bgivFGwy65oHpXl+5qbYVZ0irUVRzXA7OY8y+4tli5MGIBP4T1I9f61bezOz/ALxTP8QmfSmOS5WmIY6xqCx4Zj4mhv8AaTliW7FsLHhaBAA2I3FD04yaTLQWjMZxgbit3oGpLniBWSV6HXttO5HmKXDGEcGq8Li7iGVdlPoT9KvbGq3+LbVv4l/u399tj8RXaoUqexuPyW4W+zHmj/tR1oJ/Ev8A3CqMHg7Z3t3P+W5Ct/1cH5VXctOl1NSkeJeeDuODwalxTmTcVZ52gUjFXv8AiN9a2fenA4VFG1wDvG/4jbx9F+FB2ctFzM7xI8Fu41xvLaCo/WP0NAdrsfruROw3/p+9SyvnKMP3YZO3Qwx+ahkXEoPA50uv+6vclT6HkGhreZq1I8pzUWmKsuuy40Xbf5l6FfJ1O4Pn71ZjsCbDbNrtONdq4OLiefow4I6H4VSWFCvGhu2ZAGiLWMBrPDJ8Qyd6AIIlV1AXGX8wTyPTqelD4LG6TBqT+nVWgPHo16MDVy4UtxSa1mCxzWi7OY8M42kVJY3ZOimx2fdzJkAelMcTkNx0IHA61sXKso0/Sq7l0W0PU/vVVGN0U4I+ZDBd2xDcihbpk7U1zRGe4xXf0rP3L5RoYEe9J6btiU+g+0K9ZK4sXVbg0bbtzU5KhKA71sV4MKGHFG3MGTRdjB7UdoxmmykeVStV9kryn9SXyPzYrw4BNLc6xQBhTVl9WRazb3CWM81fHHk7KQVmjyHtB3FwN0OzDzHnT3tliVvWQy+JSQRWcyvLZEmtBYtDuzbgROoecjpSTq1XgHNJ0jA3cOZmNq5ZZFbO5g1jis/j8BpJIq8ct9hjlvsX4UnimmGv3LfDbflPiX9DQOCWDTrJMH398L+FfG/8q9PiYFDJKgyezZ5mVtG4BGq4QS8eJjEeL2rC9p8ne2e8Dawxnj6elbQKbjs/QSq+U/iPw4rhiCNMSvUHcGuHFlanf8/BofJ8ttGtF2fzhLaPav2xesnxKp30XDsWWeJUn4watzHJ8OHItv3bc6W+57K3T40DdwDJsyxPB5B9iNjXoSnGSHch3czS3daVYE8AfdIHlpP7UDjsnR1LKQt2SSdyryBAJnwmQd43ml+WZBdxNzRbHqzH7qL5k/tTbOOyC2k1WnNwr96QAD56YqUYRg7jIKfwZgk02y/OGw8bSKXpYaRIinv2NSoJqs5pAtG1yLtarqAevSIj40bicVrYDzrJ5cqahppveulWECuWUrkTlaY+w+BRTwN/1pD2qyYXXVVHPlyKsfMXkEHYV5j850wxp1KmFfJlMxyZ7LAKTv501yq0wHiru/myXTJ6cVRczVRsKXJcnonK2E4zGBTV2ExykVl72K1tudqKs3FA5oenoXi6NL9rWpWd7+pW4imqv4O3G9ZbOMFZDCIo3M8yJMChr3Z57qBiwBO46mqKVdjwQbgLQ0CKIKxV2Ayw20gt8q8uWYBO0TEkgSfQHmp9MEoNMFxIHI6/WlOOEim5I4PB+vSll6wTJY6FGxY8ewH4j6Citgq9met4Vy2lAST0FbHLMMcLY0kDvbplm/Kv4QPrQmR6blyEGm0vidj9+4BwGPQE9BRmMxK3HZmcLvxBO3wrZJOT4lJS0eY7NCq6LY8I29T5zWbzHOb3E6R6U4vC31uE+y/1NLsd3Ebh2+IX6U0IJPo0Zb2IhfLGSZNaHs5hMReYW7QkE76hNsAclp2pB/aaKfBYQerS5+dNML2nvwFDBRMwo0j5VecH4KuJ9HbCrh7fdoVRZkngsesiZiqrmAa5AQFpHO2kisvgc3Vv8Rd/PmtHlOOtk7cR+nselc3G3sKlEtTspb/GCzeQ2Ue55Pwik/aPKlBUIAp07gcSDsf/AHyraWrDESt1o+B+tZrOroFxt535/rWl7VYs0lHQsyPAFJJrnM8w0k7GiExe21DXLqtINJ5J2/ALg8UX5NLc1cmRNGthd5Xb2qi5apr3YNiW0CtdPiasxXlVKJV7vbHTvsCxF89KrtYth1om/h6CbarxposqaC/7SapS+KlNwibhE14atbkrE21mpUrgkc0Ow+8x1H2rN4pyWMmYMD0FSpUM36UXQdktpXZgwDQjET0I4rO9pLpJQk9D7c9BwKlSqfTiMb5MgXBagILM0nqYMCkk7n3qVKdfqZGRHoPHfdr2pVI9mj2Zt+a6snepUrt8Hb4NHlW5ANbWwIXbapUrhn2c/kmCx9wC4oYgASBtt7UrYzzvUqVPL4JSZzdEcVLYqVKl5HiepQV471KlO+hpdA962PKg3UVKlPEQoxHFKb1eVK6sXRbGc1KlSrF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4" descr="data:image/jpeg;base64,/9j/4AAQSkZJRgABAQAAAQABAAD/2wCEAAkGBxQSEhUUExQUFhUXGBoYFRQYFhQXFRcVFRcWGRgYFhcYHSggGB0lHRgcITIhJSkrLi4uGB81ODMsNygtLisBCgoKDg0OFxAQFywdHB0sLCwsLCwrKywtKyssLCwsOCw3KywsLCwsLCwsLCwsKyssLCssKywsNysrLCsrKysrK//AABEIAM4AeAMBIgACEQEDEQH/xAAbAAABBQEBAAAAAAAAAAAAAAAEAAECAwUGB//EADkQAAIBAgQEAwYFAwMFAAAAAAECEQADBBIhMQVBUWETIjIGQnGBkaEUI1KxwTNi0ZLw8RUkY3Lh/8QAGAEBAQEBAQAAAAAAAAAAAAAAAQACAwT/xAAfEQEBAQADAAIDAQAAAAAAAAAAARECITESQQNRYSL/2gAMAwEAAhEDEQA/APSmMCoLd7Vc6zUAK8lbNnNPnpGkBQkg9LNTBaeKkjmpZqUULcxyB8mubtrHx6VATmpjdjWpRThaSoTGKeY+eh+lMMYvUUSBSy1AI+PQbn5wYqP/AFJOv2Pft2o3JTFal2Gw+KDzHLsRT0QBT0lM0xFWMtRFZSsrUstSAqUVJWBTxUgKVKV5ayb1m2Mr5/LJzOTmELJgzpv1rSxwfI3hZfEjy5vTPeg7uHZ1teIAr5lLhYKsQDI1EwaKzRWFaRswgkebcx73eavAqpcQpcoGGYCSs6gbSfrV4qaNFIipCka0UBTkU4FIioIqKaprSqS01ArVsUwrCQApRUqaomFKKmBTTTEgRWFjkxCLal0cC4PFaMpZGMKABsRPzjvW3et5lKgkSCMw3HcfCsq7hDasZWuG4FZTmceaA6ncdB1oFW8Nt2nZrqWwrSyFyoDEKY+nx6VpAUBiHuQBYWTmEs2ihZliZ1JOtaBFShorD4ni3LDJIGpGVh5lEEFSARrr/p21reArLW62ZU8OIZpAIIRdleNNDO1VVG4ecokySJOkb8o+3yqw1GzayqF1MCJOpPc1MCkmQU9TtimpC7lVdXAaVEispXSFLONpE9OdIGghOKs3hkKCZGvYDc/4qrhJMFWIJ9UbMc2pYjoSfsatxZkkZX9BIcenWfL9ulU2Ly2zbzOM1wKEUAclkxz+JOm1LP20gKxeI2Ltuze8+YepWfdBIOWIhgCNK2WaASeW/wAqy8ZjUu4a49tgy5DqO3brUbgzh4fw18Qg3MozkbZudExQwtv4uaYTKQU31kFW27kfSiTQYD4jbulR4LIrBgTnBIK817T1obFu4NwostlRVE6ycx0PLeZPSiOKWLrhPBuBCrhmkSHUe6TymqMLabx7txnhIC5DGjAKSS3T/NTN9HWrcADXQczJ+ZO9WRTj9+dPFLRWxSqSU9ISO1RNWkaVW4qLnsQCb5cHQT0g5Msg9IB3/wDlbNh8yhoInqCD8waAxRk22XKzFspksE21kbiI2orhl0sstmnMwlkySJ0hZ2jnzrLMO1k+JIuR5YNowdJPmAmQeU7VlYa+6PbhS6sBbhU9DJIa478hsAtaWPsWlbx2U5wAudZkKTHLlrrQJxX5hwyuVdmZlcDNChgT2B1jWpVsxWbxoW0tXJyKWRgNgWOUmB1PatSsj2kwKXLTOwGdFORumYQaTfF2Ou35TwUUgnzlmgxpsPrR9xwNyNdu56VC3eVmZVYEqYYA+knaelY3tBh2dwQ3pygKN5ZiBpGsnnyigbnbQu8Pm8t0XLgKqVCT+WQebLzPflQWNtF7TDL4jO58mYhYmMzQZiBO9OuHuWLly811rilICRCq4OkDodvnV/BeFvZz57pfNELGiEbwedQ9+h9tIUDTQAQNtBy7VIVKKyuMXMwyrO5B3HIfX1aH41NeNa3SoHgdsrbytMg8zIjkAaVaTT5VC5235TtVkaVVcQHQiQdCORBqTHFghQ7W1S41xWuQcyFvTJPwNFcLVSGdcwLsS2beV8ug5CAIoW3ctOl23advy5UpOkgSAMwmNPtRVm0GcYgkybcAScqqTm+ZP8UBdjLjqVyIHBaH1gqvVRHm+FZ9+yzeIbTZGzKSchLFVUHKoMROutSwXE2LEOBBaF1HUbbSOe1RvXWa+9lZ1CM7DTKkEQCPeYiB0E0KruG4x3ZldQsCREgxMAEHnU+Nf0X+Q+rCk1h1INsIFURkg5mB3GaYHbSg+N49SqonmZyh7KudfM/TXQDcmelIt6aKYcWs7Iss7ZmAIBZugnsKAfGpiEL2jFy0ZKNo6kQSjruJjeicTww3Ltu4btwG2ZCrlCE9xBP3rG9ouD3Vu/isJHixDodricx32GlSuz6GWbhusLm6u35a6f0rUmdf1MQT2y1pYcXfFYuV8MqMgG6sN5POZ+UVk+yV7xLYfLlyKLQSIK5dWkcpMf6a6GaFx80hWRaukuqw+rXG80HLkOUajZTOg7UVjLjF0W26BpzMhEl7Y0MdNSNaFsu7XGCZlVwSbnlOTKYUCRBJMmo1qYWzlWDBb3iBEnrFKo8Pw5toFLlyPebc686atEWarepvtXPWcXcRjJDb6GSZA025joP1dqtVuC79i3cuy9tw6CFfzBWVtTlK6HXrQOOtFsO1o5yviC2VWFfIziDmO2hEwNprbtXJLD9JAPT0g/zWXgrt0Ym6t4JlMNYI5qNGkT6hI17UC9LL2FSx+YZyhWBIGoiSGHfl8xQfDMW3jAXvLea2c4Og0IZSvaGYdoozE49Lhe1Aa2gPj3CYRNPQDzeNew+NC3Mtw2XYHMjSpYZWe08KSR8xI/zWRf4fFe0ygxbs4i8P127TFI12YiG+IrIu8ZtNdbyXLdy49rMlxGVyLbzKD3hqZG9dmB/xXN+0DB4S4F8VXQ2jsGVmAJXXlPmHLTrSOUv7XWr9xr6kkgTGUTlMeqARtB3NEe0GKNlfFQ6ggZD6GBI3HKBrNW2E8MZrgtqq+8SWeepMDU9t6Du8ETEP4l/Ow92yWYKo6so96o5c6B8D4hmd7dkyueWvGfNGn5fJmJkztrzrUv3nTEiT+WU001JLCF+v1mg8Xw23ZIZRdW3EE2muSh6lRMqRzjQjvUOIhbqW8l03c39IjIfzFZCpJUbDUnTlRGfJla/EjlhlAzmUUnkGgk/KJoEi3YvIV8d2uAJ7zW1AiCdIH/NW/hPGDozEpGXNIDNJ87L8SIGmgFatgBQFGwAA15DQftS36sQ0qS0q0UzQt7DKxlhyjtvM9vjRJqugsq3iCjOVV7qsZzAemABqTGYabiTQvFcSXsPdtGWts3h5dToMrfYn7dK3LpMaRPKZj7VzOMxBN0qt1jej+nh7alY/8zPI+pFDHLpLB+zrjDLa8corKDcyKhLu+rsXYHTkAOm9D4jhOKeVGMzlTIV7SFgQTAzAaTEd4Nans9euAGzctlSgkEsp8hJyjQ9iPpU8lu3fd3YBmIyrzJyiSFGp36aa1DJi7B45zh/FuZcwQsY2JAPI7Viu4fC27zmWVF8Pffylz3JK/RaJx2ORVewMxZycqqrM2RxLEKB3IrP4li7n4drX4RhbVAATcQsoA8pZVPbrQOV6LEccv4m4RhLWYKfK7jyA/qP6j05DeiTgb6gPicY4JOi21UCYmBp2rR4HxOzcBt21NtkEm0RlIHUcmHcVZjcQlweHqHzL5GBU7gSAfWB20q9UnW2isEIUednkA5miSD8AKyeI8O8K9buWPK9xyrruvmXW6F5Msb882tbFnDhAcu/U/wA9B2G1c1b4q34nLfJtBxFi4MsQT6RIIGY65iNQBtS1y+tb7tluW1UE5UfQbxKBQTynXU1XhcMwcu580mIGkNykH9xT4ZLlpvNldD74WLgP94nzfEVo1H1JKVMlPWiTGoCk1RFZILifiP8AlWpWYz3I9CHfKebHl03NW8O4fbsLltIFBMnmSerE6k96ImlmqGd6zuL+IrLdtqGyTmGYhmQ+pYiDyI+FV/jrQD3Wa3bZtAzsp0AEazqPh1ovFY1FBlgpETMeUHQMR0nnXPYjhVuw+oJFxlVL2mayxgc9FB3Bjt0qZvVCj2hRbwuZQHaUaNVcSAhDHkCfoT0qOHxpv/j7h9MW0Xppn+8Goe0PDWkLcvrdcAtbXw4u6d1MfUUNw26tnDXLTgi7cukMI9JEZQx7qNKy5bd7dLicULGKBujyOPy7kehgIZZ6HQwa0OKMsIW1hwVyiWnX0xqZrCu8atXrJXEJBzm26r7rAMcy8+W/KabAtet3BZzB4E22P6WEBiOWh1HUVa38m745vMbeVlUf1CY2Oy6GQTz7VV7RcFXE2wsCV9PLTpPKj8JaCLlGsbk7knm3c1e1ON5sysT2V4g9y2yXT+baOVidyPdY/IVuTQ1vCqrs6iGcAMeuWY/er5pikydpLSplNKtFFjTTUTSrJOaamJofGXwqmXCE6BjGh+BMGoGxuBt3o8RA0bTyn4Vl8Uw4Sw6vcHg5Yh90X3YfUmP7prNd8MAwvYy7cbec7LHZVQAH71yfGntXbypZLeEFzMzM0Mdtcx1167RU48+czoVhOI3W/OC3Xt5Da8fbLJBVlYnXUDfkd6HxmOZluOAxZpuXhsqEnIrIo1MgHb+2mx160oVbQKmBky3bjljGpCKwWdOU/KoWuE3Q5zklyozJpKhiAkkbEnWB86OnMXhsOWvMLgynObjsxzWgFUhhm+P1g1oW+NNfKrhQw3z3j6mJAAA6ncwNBpWNwvCOyu5UXwpOay7shBB1lFIDfOa3OH+1qqoFvCS3pCWyAe412PaaFM/bseB8P8BCJlmMsxMkn41olq4d/ba4u+EuL2Mk/YQK0sF7Y2X9Ya0Org69tq1HonOTp0s081Rh8SjjMjKwOxBBH2q4VppIGmpgaVSRc6001BzrSmhFdEgiSJ5jcfCsS57L4dzNzxbh/uuufsCK25oDjDX8n/bhC/VyRHSBzNA5SORxns2JLXTbw9kbIGzGO551zWMxgz3Fw4zTPnGwVdBA5k/zXSX/AGRxN8hr90E7FZMAfLf61v8AB/Z+1hsxHmJiJA0A6DrNDzz8e3zGBwXgowNlsVd894oIB90tvr/vah/ZUF7V+68kuVbMTrvMfQCtf21zXbCoo1Z4ABljoZIA+dTwfD/BsFIlh5mE+XqRtroIrPJrP9Z9OW9orTWL5ugeV5LqJ1Egz10k96DxWFIP4jD3CwyBmynUEHVWB1zQdDptXf8AEuHC7aUCGYK2Q/8AuCY1+FcjieAXcOxyqYddVPpk7wQDlP2pZ5ccovCe11+3lLKL1ojoMw+e/wC9drw6/axNsOqCDuCokHvXA+z2O/CvqhI2yt3jY7cq9HwOJW4gZNunQ961xb/FdK1w+0plUVT20/ai5qFSNdMdkgaVQmlQkG3pqhcaoq9CWmmmolqYGjEsqF0aaU+amJqTNwIynX59ogKR03P1q98qqxbodPqP5pmsw/MA+kzqCOXzH7Vd4IIIPPQmT9qyAuGt5VWT5h/C61pGqPDJ9RG0aDUj+KurUMDPwuy2ptrJ30om1aVRCgAdAAKcGmJpWROaearBp5p1HzUqrJ1pVakXFRCVKacUAitILSJpA1I7ac6hnHWmvtpWYL5mY30jNoInbSsXlI1ONvjTbKeY+9IEfq/39KBVzJEfc/4qkMSqjqvqnUfbWr5xfDk1s460vEHX96zWZjGg3/UeXyqDhmGkLB5Hr8qPnD8K1luA86kRQODmQDGnOZJ+OlHVqds0qY/GmmlNaCIGu9KkTSpT/9k="/>
          <p:cNvSpPr>
            <a:spLocks noChangeAspect="1" noChangeArrowheads="1"/>
          </p:cNvSpPr>
          <p:nvPr/>
        </p:nvSpPr>
        <p:spPr bwMode="auto">
          <a:xfrm>
            <a:off x="155575" y="-1173163"/>
            <a:ext cx="14287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9222" name="Picture 6" descr="http://upload.wikimedia.org/wikipedia/commons/thumb/b/b8/Camelina_sativa_eF.jpg/170px-Camelina_sativa_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3769114"/>
            <a:ext cx="1820545" cy="275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690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Comic Sans MS" panose="030F0702030302020204" pitchFamily="66" charset="0"/>
              </a:rPr>
              <a:t>Detelje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417320"/>
            <a:ext cx="10515600" cy="4759643"/>
          </a:xfrm>
        </p:spPr>
        <p:txBody>
          <a:bodyPr>
            <a:normAutofit/>
          </a:bodyPr>
          <a:lstStyle/>
          <a:p>
            <a:r>
              <a:rPr lang="sl-SI" dirty="0">
                <a:latin typeface="Comic Sans MS" panose="030F0702030302020204" pitchFamily="66" charset="0"/>
              </a:rPr>
              <a:t>Za  solate  nabiramo  mlade  liste  in cvetove  predvsem  črne  detelje  (</a:t>
            </a:r>
            <a:r>
              <a:rPr lang="sl-SI" dirty="0" err="1">
                <a:latin typeface="Comic Sans MS" panose="030F0702030302020204" pitchFamily="66" charset="0"/>
              </a:rPr>
              <a:t>Trifolium</a:t>
            </a:r>
            <a:r>
              <a:rPr lang="sl-SI" dirty="0">
                <a:latin typeface="Comic Sans MS" panose="030F0702030302020204" pitchFamily="66" charset="0"/>
              </a:rPr>
              <a:t> </a:t>
            </a:r>
            <a:r>
              <a:rPr lang="sl-SI" dirty="0" err="1">
                <a:latin typeface="Comic Sans MS" panose="030F0702030302020204" pitchFamily="66" charset="0"/>
              </a:rPr>
              <a:t>pratense</a:t>
            </a:r>
            <a:r>
              <a:rPr lang="sl-SI" dirty="0">
                <a:latin typeface="Comic Sans MS" panose="030F0702030302020204" pitchFamily="66" charset="0"/>
              </a:rPr>
              <a:t>)  -  cvetovi  so  rožnate  barve in plazeče  detelje  (</a:t>
            </a:r>
            <a:r>
              <a:rPr lang="sl-SI" dirty="0" err="1">
                <a:latin typeface="Comic Sans MS" panose="030F0702030302020204" pitchFamily="66" charset="0"/>
              </a:rPr>
              <a:t>Trifolium</a:t>
            </a:r>
            <a:r>
              <a:rPr lang="sl-SI" dirty="0">
                <a:latin typeface="Comic Sans MS" panose="030F0702030302020204" pitchFamily="66" charset="0"/>
              </a:rPr>
              <a:t>  </a:t>
            </a:r>
            <a:r>
              <a:rPr lang="sl-SI" dirty="0" err="1">
                <a:latin typeface="Comic Sans MS" panose="030F0702030302020204" pitchFamily="66" charset="0"/>
              </a:rPr>
              <a:t>repens</a:t>
            </a:r>
            <a:r>
              <a:rPr lang="sl-SI" dirty="0">
                <a:latin typeface="Comic Sans MS" panose="030F0702030302020204" pitchFamily="66" charset="0"/>
              </a:rPr>
              <a:t>)  -cvetovi  so  zeleno  beli  –  po  domače  bela detelja. </a:t>
            </a:r>
          </a:p>
          <a:p>
            <a:r>
              <a:rPr lang="sl-SI" dirty="0">
                <a:latin typeface="Comic Sans MS" panose="030F0702030302020204" pitchFamily="66" charset="0"/>
              </a:rPr>
              <a:t>Zelo  zdrava  je  lucerna  (</a:t>
            </a:r>
            <a:r>
              <a:rPr lang="sl-SI" dirty="0" err="1">
                <a:latin typeface="Comic Sans MS" panose="030F0702030302020204" pitchFamily="66" charset="0"/>
              </a:rPr>
              <a:t>Medicago</a:t>
            </a:r>
            <a:r>
              <a:rPr lang="sl-SI" dirty="0">
                <a:latin typeface="Comic Sans MS" panose="030F0702030302020204" pitchFamily="66" charset="0"/>
              </a:rPr>
              <a:t> </a:t>
            </a:r>
            <a:r>
              <a:rPr lang="sl-SI" dirty="0" err="1">
                <a:latin typeface="Comic Sans MS" panose="030F0702030302020204" pitchFamily="66" charset="0"/>
              </a:rPr>
              <a:t>sativa</a:t>
            </a:r>
            <a:r>
              <a:rPr lang="sl-SI" dirty="0">
                <a:latin typeface="Comic Sans MS" panose="030F0702030302020204" pitchFamily="66" charset="0"/>
              </a:rPr>
              <a:t>), vendar  neokusna, idealna je kaljenje. </a:t>
            </a:r>
          </a:p>
          <a:p>
            <a:r>
              <a:rPr lang="sl-SI" dirty="0">
                <a:latin typeface="Comic Sans MS" panose="030F0702030302020204" pitchFamily="66" charset="0"/>
              </a:rPr>
              <a:t>Lucerna se lahko posuši, zmelje in uporablja kot zdrav dodatek prehrani.</a:t>
            </a:r>
          </a:p>
        </p:txBody>
      </p:sp>
      <p:sp>
        <p:nvSpPr>
          <p:cNvPr id="4" name="AutoShape 2" descr="data:image/jpeg;base64,/9j/4AAQSkZJRgABAQAAAQABAAD/2wCEAAkGBxMTEhQUExQWFRUWGBQXFxYUGBUVFBQYGBUWFxcUFxUYHCggGBolHBQUITEhJSksLi4uFx8zODMsNygtLisBCgoKDg0OGxAQGywmHyQsLCwsLCwsLCwsLCwsLCwsLCwsLCwsLCwsLCwsLCwsLCwsLCwsLCwsLCwsLCwsLCwsLP/AABEIALcBEwMBIgACEQEDEQH/xAAbAAACAwEBAQAAAAAAAAAAAAAEBQADBgIBB//EAD8QAAIBAwMCBAUCAwUGBwEAAAECEQADBAUSITFBIlFhcQYTMoGRobEUQsEjUmLR8AczcoKy4RVDkqLC4vFT/8QAGgEAAgMBAQAAAAAAAAAAAAAAAgMAAQQFBv/EACgRAAICAgICAQUAAgMAAAAAAAABAhEDIRIxBEEiEzJRYXGBoSORwf/aAAwDAQACEQMRAD8AbZWCV6DiukiOBXWdnyIg17p/SWrlYJrfIvFkjB2e6fnEttIMVbruICkjhj+ldXMq0K4zc4bYFaX5XxaZcs93ZhNaL2k3AmQRXfw9mtcJa5z8trTATEqXCvPHIA8qJ1/xIQBMkcDv9qVafjtb5uAqCNpEGQD3pfiTqSlQnFkUJqTNIJNxSAzC5/FGXjwtKqII5JAUe9McW8C52iJAYgAwASSYBEgHw8Ut0i7JVSgJQuyuTyGYeIED+U7X59R517fz2RQsEMyoATzBIO7nqSD/AEqvOam7s35sikrs0Az7cmJZk4ZR0U9hwI96BycvcyAjoCQT1Kk+H+tc6BgQhBPUyfMxz+ppP/EM15yx77RxA8PERQ45cfG4/kTkyVhS9sbZFsd64w7gBoHIy4Bk0vwdR3MQKSotmI1OVkeGlHzRuru5elaW3WM03h8dlN2Nhciqbl+DzQHz/OubdwNz1ik6CcWhxjmRXrmlxywg5MUN/wCLKWjdRLopmlw7U0bftwKB0vImmd48VSLQkZzz716M+OO9X37M0PbwgWmhcqDjsJNwutJdQsGeK1GPiwKGzscAUwBmJybjr0HFAhmLg+VOdYcKDS3Tjz69/wClEpeyXaGC3ztPHNOPhSZBPnSLPuws96cfCF2QCf8AXNVJqrBvZo/iSyDbPtXzzHcI3NfRdYBKRWYw9GBMsJ5oOSoKW2BWrviBUSKaKrkeU0zx9JUUYmCAKGyuJkL2kMTM1eth0HPNaYWgDEVzqWF4JAqcLROJnP4ipQ7hgSK9pdMnJmlx0UnnkivNVuBV4rv+FjkmKWajbDHrNOjB0MlXo4w7W7ljXuSu0cAtzwB1pnp+jys1Xn4pUcUElFaYNAOPp7sdzkKR0VCePc96crpbFQTz9yD+a505ZAmnCMQINOhGXFN9DHj49mWycdEM7vlsONzJIAmYJX+X7CPOvMjSxKOYKqRuVHDQSB4l/wAO2OaZaiZ7UFhWxZs/MslHPzkDof5VJIZR2HHP2oJYefQK32d2Nc2CCnH+Hgde36UfZz8PKtxIV+fC0Bp9/wCtKs/Y77l4kcwIB9170tfTVJ6Qe3kfY/0orcdSRUptsq17TTb45KnofL0NDYGGo6dacNfdVKON6xwT1HlzSx8kKeKJSYAcbHTmrreKDQONlBu/NNsXpNKnyZIinUMLrApfpduJHrWmyIIml3yVBmhkqiFOQh+IMFiu5e3asn84g+tfUsuwGX7V801LT2F8jtM1owdUykbPStQhRPkKc42pbuJrK4iEgCi9NbYxPrSVFkkqNPccxNWYN2apt31IrzHI3cVGqCgaG2RSzWjCmr95ApXqOXMg0XJUXRjGsvddp4AMUzwdI2yZma5J2vz35pzYyBtopP46AS2Z/VscgUV8I3Nsj1plk2A3aaAt2/l3OOhqoNNUySjs3JG5RQhSOlcYWb4Yqw3dxrNNOyM7xySaJyL20VQHCihLtw3OAaOCb0i0m9I6xb4L8mmeRcBWlFnSHBkVblBgsd6dTgthOLj2JskDcealD3MC4STPWpVXEXQXrGcwBM8elB6dlhmA6mnuv4QDQB1rP28Aq29fxQ8mR3ZvNPylVBPlQOoZaMYHNZ63kbxBeCB9I/Y15p2ZbJ2ncrDs4ifar3QamOrDhfzR9zLkUos30uDwsCfLofwarv3SlX9Z8aYU8jkMAN3Wkuhpua8OxYn8Mf8AOnmhAXWiYMcT3PlVmLgpZF14Mjh1/wAX1GPsR+aHnSbApvYny9OPVTFe4zD6XFNbt1S9tV5DyfsFmfzFTLwhE0MZuRdCPVG4gVmLwJnitfdtg0JexB2py0wWrMvp9xg3A961uIWiYofFwPFwKd2seB5UGSdMpCHP3DkUobLeYAM1tcfGF1to8wCfLdIWR7iKUWtO33byHwvbkQIIkQfxBmnYsGTJWtP/AMDWKUuvYKLx2iaHtaQHuBm59O1NszS71o20dRLsyLBkEq+wgnt2PsatDNbcrcQqyjnjw8GJB6Ecjn1rV42NKfyQeGHy2iy1o4jpS3U9Hjpwa0uJfDAVNTUbaHy3UqRoz41VmSxsVkHJmicW8A3NU5eSAOOtBnHdiG6e1Y/puSswp0zc2ArpSDWbG2r9Kuso5rzU23cUCiw29GRv4zXbojoOtMlsso9Ka4en7eTXbY6v4QaKTklsECx8jwihst5I9Ktv4Xyj14riQaOEYtWSmy7EyeYpm17aJpZZsDgijyvhqqi2SO0LcrWT3Bj24onQtQDNwZrxgDIq3BxUtAt0NNjUHaReNuLs2OHdB61RqeyZpIM59pIFCLfNwctSp5nJUNnktUMjcSpSfdHE1KRQm0WZ+qEuu7sOaGvZkwAJnyo/4qxAuxo69aBwlUndUk3HTI7uj2zgkDd3olbG8FWAI6cgGPWrhlD6aNtXFiqi20SjKXj8pyt2bZ52uJNt/LryP1q7Rc1nY27h68pP/SD3/wC1aPJVGEMAw8iJFK7+j2SOBs8ipPB9qjk3HZVBPy4U8x69CPWm2n5Bv4y7+CWb5hHVgh2Ae7bf0NZ9HuWwRdIuW4gv0ZQeOZ60Jdy8q0LShgiKJUpDC7I+pmPXvx6mg5UthRaStmhuXSz79oUKNiD0nk/68qK+cSh9qQ4Gs2yYu8SIEHwz2B8verbGRN24ikhUWW5kAk8IfWAT+KLFdWS72J3zW+aw5iacY7edLLNndcZu00e7xwKbzAsbYt1ew5ozFUtd2sI8JIHHPaaT6ePC57qhdfI7WXdz6KSftTm4w+SL4G1lB2E9douJIjuYJH3NdPwvGT+c/wCo3eNi5bf+BdiKbWRkKv0s6hZPRtq3AvsPF+K71fNVM9R9MgMwMTLBgZPcdKpvW/n/ADslCQU3OttCPGURSO3mTzSnWM9cgJf6lUtqW6wry6MT1g7vzI7CunBKNL+nRxYFpG8zr4ZGkK5SHTgGCsMCreon7TVdjGS+bgcH+0VkHZoJgkE9DyPxPaqvhvxId4gi3ZBn1DEnj1P4gVy9+58+5A2gkbORJ45ge8VK7SFOCVxRmdItXrdw2GAZ0kEidpgSSCe0fuKMy3eBuUiSQJEGfbrWjsWt6srxyLgHYg7R37CYH/LQ2fbViEADi0BJBjxSqr/X81hn4Km/uYiWJyVWYzIgMQwggwQeCPtReCyHirPiDRLjZ0spNrwm4Z27vqELBk9EnykVTZ+G7tuy11QxYXbm0bgQ9jaGDGfpKxcHrt9qyPxMkU2ujG8E1bXQ2W0KFybVdabkhxRV6zWFyaYoBS0W4oa5pr223A0/xLQHWrMtxtNE5NrZdGa1K6GWD1oZsYFJFK9YuN8wx0Jo3F37eaqU6WiuR5hZEHmjMjK4pTcsneI86KysYhQanKgIy2HaZj7zNEZlkDileBmleBVt9LpO79KjloY2q0erkOq7YmqsJ9pM96NxfWvc/CBG4VFG0BsjQalLxeI4ipVk5Gv+K8XdYnyg1l8LGIWB0rStnfMxT5lf6VhtN1oFtnQgwRV54+zT5GJwnTHdrTjMyTQ93IYOq9qf4zytUXMVWMxWVT/ArgBXr5AFV2780VkhQKWXbsGmYXyjRUtDN7QdGU9GUj9KSacXDWFPjTafD2Hp6RTLEyfWrNIj+GAPLb2I46A+tRpdEiWX9OtuCIifKicLBFpNoVSCZYyVZj5kmZNSwhqnKvMOO1XGO9FIPs4WKw8LlGPVWPf3qq7o4HRvv1FKRp5c7gavF9l8MkEU9xVE1+D3Ny2x7R6ki4GK/wApTbtDj/mO1h6rR1nID4iEA/2TAwZlrZhpHnB2k+gmlmVnHbF5RESrEGDzBBgHg8jiqMPWrqWdoAu2p4HO5BBXaPSNo+wrseJP/iqto6nizuCj7QZorrbvXFdgtvItObRQ8AqfEFJ6N9DDt4qJydJRbj3Qu22y/KdAIDI6krHlBdh7kVm9Q1Gxdxvlwbd20xZOCDyvPBPUFR7zWhxc+5l4t4swDNDGe+woWjy4Ipzl3WzXvsc495dyhJDgeJF/whIjzEM34oG3rSEm4SZHCA9eFA6eZJPtJoXSnC21vd5RWMmQ3c/fbQFlJySFggXSQeh2z/l+oNRzVr9hRhG9m0xLu5NplX8QII/vEFvcwI+9dtY2wf7xBCnrKQoB+8k+vtQdrU7PzAVE3II3dUn/API6eRq7WL+5UboxBE9yJ4geczzRXsRxfJFGoWy1y25JJkgr0kcx+sn8Uz0+5sLSwIURxHYS0ff96RW7njmdyqB4pE8zJH6faPSr2v27bod0qqwAfMElz6ST94ottUwpQ1QP8QWdl5boUKryW2/3i7EE9uf6GuMrKAWa4+IrzGyhfwsbgYL32BYH79/Ss5mahyF864nm46zaOP5FRm0hu2q8TS2/qpboaV56XNsr+KV4ly4THMVmUH7M/JjN7k3ADTd3G0AdaRXrXhnoRVmDlwPFQyxtoLob2cPuauz7i7ImltvUyxgDigtXydomRUjhkvuK16DsVNsN2rV4oR0rAYuYbi8dfSm2k6kyHa1MnhaVoKE10xjnjY1WW7vhqrURvE0uusUjypa0W0HFRUoG1lbhNSg5IriONJtk247dqxNzAKZoI7sZH61uNPv7W2+dAalgRkK/aD+aKWW9fo2Z/IeVJsf4cbKFyHiYqt7u1B60K9+ZrG/tBn9om1HMYXAO1XqgI5pRrALsQPSqcPKuCA01sxwqJlkhoN4JinVg7MdTPcCgMJwRM81RcyyMdxHAuDnzJJpeTco/0qI3sahzBrzMl+h4pdpmI7Dc3APn1p5j2QGUHkUW0y1bLtLssB6eZrjV8PapuAzA5HpTY9PSqc8D5Lz02mi+o7oKjGXmL290naTIg8T03cHrSrD+Z80IpJLHaoXkkmIMd+rD7CphspLWo+rxczHT9DTLRtGs3U+Xudb28hfmNtWOoNt+nAHI68z7egwSTxRafRp8fJQFcxbkOrKDdUmQwM7ZBDL5GfP1onBzLfyh8oQ4fxKSYZTBgqeOv7RWmsB8Xamfae4nITJAVrlsHzuJJIHTg9CJHE0n074Y+ddmxkq+xmMuFHzEPNuCsCeoYfceVDkVvXs6azLv/sbaWqRcS4wCBgOwMSVU8/zA+L3HvQeRilACknxEF56nkz5wRPSenXmKqXHa7ts3Fa3f+a/1SFKb23ENEMo7Ef3qP/ijYN60UUmNhDHhSR1gjoAxMd560q+TVetBclJ/Hs7ZNtsQNzu7S4IJJLSSfICRWp1DHSFPDQFgL1bbH3jqB7msxj3CRK7TI5IUwCqgmJ+kwpPU9QKY42QWTcvBXqO57xHYetasafZU7tMps4rWDvuD6mZhz1BPHHYQvT1qZFvdt8AQEyXIjg9hPWePQc0PbL3H3NuMQu7b4FUcklo7knjsB60yuWrz7mUq/kbjbAAIlvDO3gmB5DtRJtIKTa22LtZsIRtV90dz5wJ/YVl3xCXHPSnGYJ+kjiZg7l48jxIoVUI965GadzbfZ5/M3KbbDAi7eaWXEAPHSuoZjyaX6m5UcmkuSFnpuFzt461fk6WEWaTY2WAwPlWjv3vmJA8qFZKdkatASMqjis18SkGfSrtfe5YIKniKROz3etFGLk+TYxUkHfCGeFuMGPUcTWxa8GEryRXzf+GZGDDtW7+HM1PlKO/rUztraLcb2HpnmQCCJ86Jzf8Adz71U9h7jrAEDqauzbJgjtWXb2i1KkLsLFYII9f1JNSj7eUAAI6V5QtS/ANl2QSrBvKtDZti5bk9az2taktq5sCFm6yeF5/eh7XxRdUQFSPvROOhjnBIf3cQtAB6V0+kwOaR43xS6mSgPsYorI+Mi3S1+TQqAHNM6Ghb2mK51HQQo3RBFGaX8WW+jqU9eoozMzUur4GB9jRqyOmjIDCYiV4ploTW7gKOB4GDc925FeX7nybZPc8ClOj2dzDnq4/epkhtC1pmuu4rFvCOOKa4WnlmEiOOtL7Ooxliyg3AwG9OOtbQIB9qOMEOjFMWZ1kJbgCTWc1a+PlsvmIFabPJYcUgzLSGFkFxyFkbjV8akSQgxdMAXmg9UxGPCPt5k/0I8j60wva4VU78a6g822gH70iy9SFxgEtsWMBYbmSekbeetaIS4vTr/YKlTBr2flQUF5y08KPFJ/4e5/etZb0jLa3/AGdoC7tXxbntmDPTqJECQT3nmkFi3lW7gNtWF1ZOxSrECOTdJ8KKZ6MZPbzrQP8AFeTZJVha3FAdkMxg92IO0d+P6GizeVKLqLv/ABX+h0PIlFbZk8a5kC4GliyqU2li8DcCVE9gR07Sa09u9ccC4+1t3IXaokwsuRy336QfalaYF+/lNcW4BdWH2iERxvWRIB2yD157TWgy8e4CZCiFJbkSoCsYDQJMD29qyQ8meN2g8OWSWgG1nkTuUKG3QF8M7j3Hbv8A0pjhOVLXDt8Z27XMW5MgKJkfc/mlFmCd0nkeFSAST9/IT29Oa7GcqDxElYBAUzBB4nyNbcHlp05GtZ4tKx/jX93hcqrIDCIQiehPZh7GqNc1azaw3Di7dAlri29ybgIlWcQFQADieQIhulGXcVUCPK23PEdmAiST2+1JPilLFuwVyshhYuHxfKIV7nE7BwWIPimOs811dOOg8jThZnNG1hHBIhZJO0EwsmdonmB0psMgV8y07GZ7rfIJVNzbN31bZO3dHeImtrj6feCeNvxXBzVGXZxpDsXBSHV8Zm6dKs068d+003zNu00u9gmW/gug6zWk0/EKge1Jce+DcHkKfrmqBFRyp0WhJ8VYW+2QBz2rO6ThkfUI9629y+r8GhbmMJHFT63FURvVCQ6abnAHSqreDcRhtX6Tz5VtMCwu2BxVt3GBPFW53/C42lQNpWf4CYpddyHuXOBx39KdadYBlYoPKtfILSOp/NI5PpFq2drjjyqVTaxMgiQIBkgfepQ1L8jKDfiG1usi5HAjnuCex9DWUa1PTit3poDWGVuQQRWIuptLL5Ej8U8zzXs8/hmXr+e1W2rBMzV2Bc4j96KVQA3HXz7e1XQAvXFYGr7WO6mVMH0qu9m7fftVQy2Mc1NIgbqOSbiqG4IPPrx1pfh3SE4MS3X2rt3hGnyrqzahEHpP5oO2XYw0DNNu+twmTBHPqe9fSMXUt3Xp+lfP9K0cuBcY+Edu5itNZBMGOPLsKJN3+h2O0M9U1cEFbUgHq/8ARf8AM1ldczVW3yELz4NxEgn+cAjtNaezhW9u9txI8iQP05pbm6fZEsbKFjzLKGb7s0mnJN9DKcuj5/evBj4rm9vJZc+wjgV7pl5Ld5Xu/NtqoJBAZWLdAvAkAgnmtmVAEKAo8gAP2pdqGmfNG0Dk+dCkKrZZa1ouDbx1Cq3cqCB6hR9R9yPagcLRnvJdu22Zgpf5ly80OzIOYSOB26D9K0On6MMZdgEnu3n/AJe1C37hsW8tV/ncMoA//t8tT7zc+YfvSpV0E1+RBjfEb4OSJUXLYRVnaA3iVWOxv5hPY+3Fa7JvW8hSEcMHAaAeQrztMTyvXj0NLseyrKFIBWAIbkHbxPPnH61mRYfCyfmA+BYAWT/aWmmVWe4M+xCn3FJMvHPju/4O3xVsEWrhAuEgIx+lpO1VA6yT/T73WsdAZMkrPhAAIPrJHI8qf5GFbyrAbi5bZdytAJWRHKnr5EER1BrJJ8I5Sl2x+CpkqD4LoM+K2WPB45RvPrVrDu09/voKU23dGq0rGQFW+VcckHrtIE+Qn9yayX+1tNlpUYOxukG0hZFFnZEuyqdzEgsBPHi6COc9rnznP89m6hhthe2x/wCJZ6+v/aqcfAYyzlnY9WclmPuTzXVxZpOGw5+S6pma0/OeyZArSWPi8uNoQhqX6naCnkV38M4atcB78/ikZYwrk0Z7TVjizcYEMetMnfevWK91PFUKIpK4vD6ASo79qyckwUmwr+C2mQatbCe5zMV4mT4RzHnNdtrCL9Ro4RvbLUShwbXefWrreoBuhmkeqa4rmF6edc6U5cwvWamTFGrZOJsMO68TFF2swluRXOMAqiY6c1VdujmlwjS0W40NreYls7q7bLtXnWe1ZpXJnd0qnCv/ANqI84omosvno+lpmWwAK8pEmSkVKRUw+Zzpt8LZ8XFZzWccFjcQ9eo9fOrtUuM0Ih4qm0u2VPPY1JZKoRJ2BYrAGmO2f86Eu4xXmNy+Y7e9X412Rz1rRFpoACZZ4PrVL2ivqKKucE8/ivValyRATI8QVR/MRRbN146f0qnGAa4SPpWisiyQOOnmeKHZdDr4SW45lmOxei9jWoYVmdAz7Nm3DON3f/IVoMXJS4u5TI86jQ+HQza8i2pJgDrSO9qauDV+TpYvr9ZEdh/lSm3ojgkSIH610PGyxgrZ0PGeJL5PYru6mfm7RMU907IFwBk5gkSPMdeaQa1jhAeDPI4602+EoNgbREM4I9eD/Wk5Xtsy51FT+Js7ljfakdeD6k+tZT4hQeCepMH2WGB9CrBSPdvOtppTSlZ/VTb+axeIQwPtE/8AuP7UDjyaYElaB8HS22iYE89OnHek3x7iBbKAHcfmL281cED9/tTS/qu4GSEQHqTEz0n168Vi/i34nQstm2ZG4S/b7evrVKF9AUukWaJq9zGJW2d0eLYZj/FtPY/6itjo3xnaeGueDkKdwEAkH+YcRweTFY/HKwIjp/r9hVFi2A7Wz9NwcHynkfhgKW5PHKvRTbiz6n8QaLayUD8bo8LjrH9R6V801e6MdmS5ww/UdmHoa6+C/jVsW7/D5BJx2O2W62W6deydj5e1aD/aX8M/xNjfb/3loF7ZH/mJ1a3+kj1HaTWxBNKWz4/qOS1+7ttijbWFfxiHo34I0w/MLnkdBWn+JFAtx50GTLUuKBb9CQ37lxFJ49Kf22GyOIiqsHHUr9qENk7yAeP2rO4clRcZUZbUc4h2gkCTFKMi/uPnWo+IMMQIEn0pXo+CDdAI/Na41GJOQoKEdQR707+Eni+p7dKeajh2/lGQJ7Up0vD2t4eTMio3yiyRlFS2arWrv9kdvUUj0rMZjBPetAcYskR1HNK8PSGUmek9qTGkqZeZqX2mtTS1dJB7UoTBFrcYnmg8jPuWBAJg9Jq7CziF/tOp8/2paVsVWhbd1F5MAxUoxnWalXxBKtHyi10Fu4NFaxkhLqj+8P2rq1ovy2Ugng0F8UWoey57Eg/cf9qRcXJUN4pqhniNJEd6Lv6Wp8Q8LenT8UDhMCoI605xJ6GhlJxWioxV0xCmGzsQIBHHvVGq45sqAWBZuABWiywtqXPAHJrKYwfLvNcPCDv5DyFMg3P+DI4eWorZb4UT5Y5J+ojzPUV01wDwNyIEGeRQ+qZSI4VOg6+tdWit0zuCwO/etSglC0Im2nxI2KSQE8RJ6VsdN3ooDkCB9IEAUg0SxbZjuV2I5lelak37LQpMdhuBB/Ws87T0XBew3AygGFOMvGDLuXrWeXFZfpIP4/ei7vxFj2kh7gkfyr4j+nFMx7VDk9bK87TluLz9XY0v0DH+W11D2KmPUgg/9IpJqXxncut8vGRpPkNz/wD1/wBc0b8M6Xftu9y83LrBSdxBkEFm6T1EDz61ctR2VezeaZkBbbn+6C0cc8TFfP8APyvmXCN0AAklh/xMxBj6es89qda3mlLJUdbjKvt3n2kAfeKw/wAR54QKi/U4BMc7UHIHPIk/ovkamJtx0STvRzql9rpmTtHCr5ep9T3rMalhNMjmnWPmAxNGrii56Vabi7YtMWaZcaACeCK0IxPmIzKRutAMB3YSAY9uKW39OCcg/Y0z0jE+YQZoJVNjLUkZvV7a/wARcBH1EP8A+tQ//wAq23wB8QSoxLh+kf2JJ5IHW39h09AfLlR8RaABucHxefnAAAP2FY5ct0ZXUw6EMp8iDINaItceINNM+valpoW/81f5wA3/ABDo33Ef+ms18V2CwhesitJpusplYgvCAQBuX+4wjcP3g+RFKs60XMisk5cZWySAMDFZVAJ7VTk2fFwab2sU8Co2HDTSvrPsFWYfXzcslW+pO80SCty0GSAwNNvi20vymB8qynwqjMxIPCkSPOtkG8kL9on7NJjYxex4vqg/mgdEuBbhB79Kf2s23Ow8Ht2oLIwVDEr35ih50mmA+7Hq30irrboRPFY3OzHt8QYNc4OqvEHmijC1YbdGiyMMXm9jNLviDFITaPtFcY1+6Gle/aiQ7OZbt2pbi0+RYnx9OvFQTxUrT28gQODUovqMsfZlkVk/i1PBPkQacZmqDzpJ8Tnfb9yKyKPyRGwb4cvbh7Vpbl1UG4mAOpNZjRnS0vIjn80Nql69m3Bat+FF+on6fv5+1Plhb70iRDsnIbOubUkWE+pv7x8qZM6IgRAAB2Fd/wAVax7ItyvAjw+fcmaX2rV+7JtJtU/+Y/H4HU0zG1CNHRhmx4cTp/JgOo6cHbcSE856/iuMcWEO0EsTA5IknyAFLviPGvW/5twPEjgzSHTsRxcBafOZ5B7U6O1dnN+ny2fQLeZcsEhUZD1II/XmiMW9l5Uqi7x3kov7xUwNbtXkFrJhW6Lc6T7nsatexdxGF1PGgiGXy8jS+X5K41/AjG+D8279Vy3bUcQWZyP+UCP1pxp/+zayDN+897/Cv9kn6Et/7qa4GtrcUOnVuvv612+pMT5VHP8AI5KC6DLWiWbSbLKKi+QEfcnuaU3LextpNGfxTN3ri74uD+e/5pbkmW6fRlviC43zFAUkWka4+3ryYUD1Owx7z2rO6ZopvO127yzmYHQdgB6AAAegr6E1mAZ5HelWOFTp0osbpUhdUB3PhtNvCistqSPjGVEr5eVbt9VUCsP8XamrDaOpplJlOmKLusNcIERWj+HclkUk+feslprAOCaeZ+rKiEzz6UuUd0ivY113Uzc8C9SKy2Xojqsgg+nel+JrZNwselPMrWkK95o+Di9h0xNpmsXLDFQSEeA47GDIn7mt5pmvW2UeIGsRb0w3pIpZl6fctNHPPQiqnjhk1eyqPsdjOU0Pk5gJPNfPdGz7/wBMz70zZMjdJ6Ht3rNLxnFMCwX421Anai/zdav+CcU21LMv1edG2vh43Liu3Mdu1asaeCkVohJRxpILtGd1zA3wyDkUPgXHWPmGY6Vq7eHAiubmiW3HDEEieYIB/AoG+TA4mYy8lHER2pZiLBPFOMjRriMQwg9j/Kw8waQ5epmyxVhzRq0uKJTY0samqgzx71di54uMVHbvWIys8u4A79qf6MjW7i7wV3AjkEeveiyRqDGLTNYl0ARFSmGPigqD5ipXN0N5GSybLfMALGJ5+1HZN/fCjgA8mpUrpYoJrk/QhdA7tbB7sfwKFvaiU8CKEE9vXvUqUEskpOmUPdOw7ar8xhvbrLcx7DtUu/Egg+nvXtSs+D5XY3JqKQiys8XWBHQGhhhS5KmvKla+KQMJNJk1XTfB16UHpup5FldoukWmnhvGPsOo/SpUp8YprYCexjifFrY/+7G4E9XEfcKJ2+0mj7Xxtebnag+xr2pQcF2Meke2vjG9MbwPZavs/EuS5O1xHsKlSqyJJaBtnNnU8i47B7hMRwOB+lVa7qzWVU+fFSpS47kkaVFPFZlMjWbrz4iB5CldzJJPPWpUrSoozIbYGEziaHzsQ9zxUqVmjN/Uoj7KLOIF6V7dbipUrS9stNmi0nK2qeOoorUdMd1DmBA4FSpWCbcZqgfYq+Ht7XTEQOtbh7Mp6ipUpmWTcmi5Iu03LB4NGXs8LXlSlLoG9FX/AIkDRy3PpPYivKlEX6CLqC4u1vse4PYivmvxhgcHd9akifapUooumixN8C6et7JJcmEAIjuZ7+lfXMjTkuJyBx0qVKZn3IJ9i+zd2KF8uKlSpWHiicm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4" descr="data:image/jpeg;base64,/9j/4AAQSkZJRgABAQAAAQABAAD/2wCEAAkGBxQSEhUUExQVFhUWGBcYFxgYFxcXGBcWFRcXFxcXFBcYHCggGBolHBQVITEhJSkrLi4uFx8zODMsNygtLisBCgoKDg0OGxAQGywkICQsLCwsLCwsLCwsLCwsLCwsLCwsLCwsLCwsLCwsLCwsLCwsLCwsLCwsLCwsLCwsLCwsLP/AABEIAQMAwgMBEQACEQEDEQH/xAAbAAADAQEBAQEAAAAAAAAAAAADBAUGAgEAB//EAD0QAAEDAgQDBgUCBQMDBQAAAAEAAhEDIQQFEjFBUWEGInGBkaETMrHR8BTBI0JS4fEVYnIzgrIWJFOSov/EABoBAAMBAQEBAAAAAAAAAAAAAAIDBAEABQb/xAAuEQACAgICAgIBAgcAAgMAAAAAAQIRAyESMQRBE1EiMmEFFCNxgZGhwfEzQrH/2gAMAwEAAhEDEQA/AM8G06zYNj7rxlKhemZ/NMpey4Et5hU48n2cSA26ovRxrqQ/9uPBeXP9YDBUWQxKm7kKkaTJMPDRzKnlbZZghSsrvpxATIGZpWxHMMLp75TMjroTKzK5xXniixYqdsCtk5p2TzmWsFXkLgWMvchZhGzmmdMhMxVew4dgKQ/hhKl/8hzOGUi7YSmGGlyHAOaCSIS8ibDGTgNLtZKPHGjrPTSa/wCbgjbMEM3c0NAEbpEzm7B/qmhtuATUdRO/1MvdpY2f2RSi4q2FxrbKD6opsl3+Som5ZZUhdWTWVy8lx24JkoqP4oyX0RMfUJJK9DDFJFEVSJ8lUaCNTReRY2XmaF2PUsz0WfdvP7okn6NOcTlVOr36cX5bI1NrRwxToFtIBw5qbL2ZIExkkBTiu2aTBPLXC1oTElxPShqA8akmUKVEM3bIXaDGOmJss7kY2Y2viC4r0VBJWdQSmOKAAHgsfpqRwTpY/wAbDcdGjFWVK9sWcVgHCESZqPcDhWQdeyRK+dhUOU8bQp7Qmpswaq5p3NQFkDnTo2hHL81NabWCpUWuzmqInaPM3U3Q0wm48Sn2NhFNCYxLjR1ON0lwXzcUdS5hMs1VGQPMo8rUHZ0nRR7mHYT/AJJUTc88qQrc2RKmPNZ19uAV0cKxRGcaRQr92mANypIflO2KirZMqYJ7yAAZKtjkjFWx1ouU+yzYEuvF/FTPypWK+RlgMpVbiEtmCmOyqRZaptBcibl2Hq0nG9uSLJlTWjeRpqNdtRkPEJfJPs0GcCGuBBkJU40xdbL5IbSFrlDb6LJTqFCNerpaSjIyDmzpE9FzX5G+zJURLz4r0JuohS6H6tmpUOxceyK1nelWN6oc2X8rxepqlnDixUo0PGql0YIYqqSbFdFK9moBTokkBOtJBGjzIaaIb0UUfyyHAsloaGeKtbsxuzP53gX1q3dFufBOx5IwjspxwbWii3Jw5gYXQBvCiWbjNzNlDhtlPLMIxsMkNb9VPKbySticcHll+xSx/Y6nWvrPTkqsU1j6L14sa0TKfYV1N0h4cEzJl5xpC5+NKtCuYZbXY7/pkjmlYsdK2TfDKPZWpUm02anQCB6JNuToQ3eiK/tOyTYqheNIPgZ/BYlzDYlPy41LYdWXMPnzm/NdT/C30A4lChmtKpvAKVLG12gaG/08jumyXKJmw+X0nagCl8XZsFbKmOfJA5LYoPI90Rs9qkMgI4q2LQlib0x4LpfrC9kDB0e8T1VWSV0jpBceLQug9gxJdQcE+G3Y2I7lg0hLzPZ0yngKJrPDBx36DiUeDE8kkgvHwPLNRHcV2ce0OOppjYCbgfQp78Jq2mUz/h84pu+hTLMPLwopukQopZuJICThW2zhnB4c6RZUNjceCUj7EUYF7JU2l2VylHFERqOAE7BS7myJKWWViLKhe6AJP0RtKKPRxQUFSLbM1GEZNR5P+1Dj+ScqiMeRRKOCz1tZoLfTiFSlTpnRyxl0HfjHObp5/RLnK3SIvIz8vwifUsC1zTqGqeB5I4JRG4PGUVb7EndmMN/8YT/lY74Y/R+Z1GkGVQqaPOQYmQgWmc0AawymNoyzZZY8tpC/BQZl7MaVFbIsUXuM8EjtAQdD1Qy4lYtI6W2JtxLNRa8bo8cjEK5sxsQ1ZL9RpCw1KHQm97B9gs0PAXPAfstxpylSD/U0kX6PZqgynqe1z6ga4m5izTMNFrTPkF78fHx44b2z34/w/Fjhylt0TstyE1KDH03glzASHf1cQCOEqSXh/IlKLI14DyQjOL7X/TUZBk4wznnUHhxAa7buxO3OSR5Kzx8KxXXsu8bxfhv9x1zJJ8SmVbHtWxA5M2m6mWAy4OJ47ER4bkLx/OxRhSj+543leMoSSj+44MjvqdZQxVKjcfjqO2c4zEsoiALrnPijcuWMEZ+tVLzJU7ubIVGWaViGOBMD2TYtJaLowUVSAV8ybh2wBLytx4JZXvoyWStIz79dd2p5novRSjhjSJ5NvbNb2fy8gBxsOHVeXknylZJzadoqvzBrXgbgbnquhtlHiuKn+XZcwmKYRITaZ61jcBacfkLoKqWjxLZzAC7bNtgzWai4symX8I7+EoM0t0DJ6LfZwQHFB6CxrRSA7pKGXQyEUzJ53idJtzTsMOWgFG3QyKh0Anfilz1KgZJp0XcDl9Os0AWcfI+K9Dx8Cm+M7Wizx/GjNuM7WrQs7so6liNTzqDBqaBuXcNQ4Rv6KzxfE+PJd2vRb4fg8MvJu0uith6Pf72w3/PJeku9nt0JZRlZw9PTPdLiWjYgHhHqgxYXjTVk/j4Hii4370U8PSJcGjibeaIb+5TxWD0MPRYmmKxyUnoDSrgUg8xIJaOcySfr7Lzs+N5c/H1QjJi55qFMzzPS0uhSeV4rwx5J2iTyscsUb7RAxGDe5xJIO/osy/w3JuSev/AjL/DcluV6/wDAVmA0t1PsAvOb9I2EVFUjPY7HiSRvwTYY77E5MtaRk8Y4l0lepjSUaQkr9mcAaj5PyN3+ym8qarihWSdKjRZnmOkikz5jv/tCiUNcn0KS1bJGb1dLY8keCPKR2P8AUVcgx4ewMJh426pzjTPUxZLVMvjEVOS6h1n5nUBYbqiLUlo8to+rvkIorYKQpRbKKboJmqwTDpAXjzdysQ3bLOQ1LO8U1rQ+K/Eo4+top+KXJWwYszTMKK2JpMcSAZ23lrS4e4Ct8RR5bKPFipZEmaNtEamvgFxbcEWkSNUc4AXrYcMXLm1s+jjgxt8nH2Cx76rK9AstaSeFjMen1Q+RilLPCibysU5+RjrrezY5VS+K5zn7m55D8/ZUfpaQ3L/TaSAjCd8yLC58Nx6p0NspUrVoXx9VocA7c7dBsPz7I5OhiWjunQI7w3F/P8AU6nbpi210NZnippTxffwjf3ssxp20IwwakyI8j4JaSNYcXAdLftPomLWiitgaDNQvccfVZSlpi+Kl+Mj2swgkH83RMOQ47AjEUg1ze6IuLOJG9+Sln42Fri4oizYMb/E/OM3YGVHNFw1zmg8wCQF5TgozcV6Z4OSPGTQvRwmshoFysc3ETzaLtd7cNR0t3A9+ZUm5z/uK/UyDkRLnue655p/krilFDMmlQDPK8uATPEhps3EvZ1gKJc9sSOMrs01GLGydGtGKcLaivP8AlmZ88zEsqh3dftwPJenKDj+UQZX2gOIpFljtwKbjmpq0cnY1k9KT4JHlSpUDN6NIYawu6KCEOTBUdDXZZ0sJ5kqjIq0Nuo0N5w4ki0taRq8CUOKDcuVaTVm4oNvlWlVmly/s9SrOZUgBzCHNIttwMbhe88eNPaPdnjxQnfHoMcGPiOMCxIAG3dtb0VcUkj0o1xVE7MRLrcDHpAQuVsL0afs/g/iOv8oAsglJR2ReVk4LXYTOXtYSRs0E+XAeq7HlbbZvjOUlsxeJBe8mbuI/PoucrLlpGnZRMFJqmSyasRrEAlroEkEH1EepCog92Nh9g6mEhxtwEe6O0a6ZQyGiwNeXfM0+QbEz7n0SpycZUiXyHJSSXsQxrdT3O2E+wsi5W6KUtJA6OPbSJbBLTF+VuXiVsoq00LyY7kn9GGznLXOqvI2LnEeBMheJn/HLL+5815LrLJfuwmFwvwGlzh3jt4KTK5N1RHJOyRmpLhfcrMGpWbiVuw+Ew/wqQHEock+c7MyO2Sq+H1vlehjXGA6OkXctw3w2F534LzPIlylSBk7DhrjeDdcsZlGRLmkL06aCDYWoD3H3HA8krJFr84AytbRSo0RSba6llN5ZbF3yZXzBhFFrecE/sF0Jq9Dm0o0hzszQ7hjgqo4JZYOa9D8fizy43OPoqVmljHGBLoBJiwJ39J9V6GPE8WHf+T3fD8T48aUu/ZoezRNNgNyBc8TfkqXDVexueKk69njq8DeJ3J4aj9yjte+h9k8t1EkXEz4rJ0ug5dGoy7Mw2nDW3jfrslZG5PRFnwOUrbJGZuJbHOZWwVaKMaonUaY1N8j7oq2Nb0WDiCAV1CXG2Z3P6hljdy8+wtHqQtsPpF6pTczSDchrQTzIF/dLlJrSFctAsMdT9JMA3I56LgI0+VWa9pP6O8RhTpPr7ysi6dnc6kScThe8fzgE67DbKOUYBlRoc8y5ndHQC4J52PkpskY87a2jzvJhH5FKtme7WVmuPcM/yjwB38yV5/8AFHXE87+JppxvuiZTwI0SQvPjqJ5qVIn1mazAQQ7AQs3LXNIjiVRPM2hvKy1TwpeWt4DdR4ty5M1IttpNAjkn8wz8gDYXrdmlTLKOoydgo/InxVC5ui5hQJJcO633PALz52lrtiV2ExtV1QAAXJ8h1TPHS5UyjBB5ZKC7L3ZvCBogOJv3p4k8ukL6DxIpx0fT+N4qwRpbLuJoi4O1hdWtIsvRcyagWNnT3YStPZDkkpPvYm/DAF97AkD2P54I0rVlVtpCRsLbD9kuTsMPgsRYzz28t0KAkrPcW7UFqOhoRpsuPEfVdYTYziK4aEyML2FDG5bJlE/FxNKR8gLvSSPcBLnSlSByxUdI0D3zJKBonaAUD/NxMj/tRxWgl0HqVtRA4cfsuBS9iNRxEmEtydnSZLxeLdBY0w1xk9enhsnJJ/kEoxb5PsWpZeKrXWvYNN+713upvJwQyr8u/TIfNwRy1fZOxFRzNdN27TFl4eePCTgeBlTg3FiGDeASSgSFxRSpREhLyP0FRQw7PhsLjuUdcVSGJUiY7GmSt4mWY+nlBd0V/wA9HPIkWcHl+lsAqTJ+TtipStjAy5z9NNkm8mNzFz6Aey7xYfJktr/0HgjymkaHAYRodpeO5Y7Svah48YtpR/c+oh40Me4I1lTLqFNjXUw0FzhduxseGyfikouqDw5JuTUhTGwPa6NTtlUdo0eX4traDnNIOkGfGNkmSfKjzMmKTypMg4ir3QOJ3802WT0j0L9gm1CBAgdYv6oOKuznFN7J9B5ZUjn+BY9OgntFNwsiF3TFWMgFzthcfnimQiltjoRXslGo6rVMk6RcnkEUsg6eSMI6GcPiGtqOeLz3RG0CNj5e6XBKe0yfFBZlyT9jZxmvus4/hRuCS2Ml48YxuTGogQPwJdkrYKeHqsN9Hld5IMDYX6LlG3QtRtk0UBueKPIuKVDMv4rRz/qH6ek9waXPmGtAJvAgujYXU+Vu7PO8qbW6sytZ50y4y5xJJ4km5Xg5G5TbZ89NtvZGxLHOcA0m6fDjFWxkKSNlk2BLWDVwUa23JhRXsJjK2o6R4Bb7MlI5GTlbYsz7GlOAoYa6BPp90ib5Piv8gsey1j2w4NlpB6+cL1vDxzxtSrTR7H8PxThJTa0ywXxBO3FexaR9FHobwoc6nLSbGdM29El9gulLYOs8uIA5T5/n1XYl+Q+KocwTItwJ+iKUd2DPY3XaCOaWkKj9MSoPuWncXHULYpt0cluhXGSStzYtWvQWRVEo0XyyeMX8UCa9gYmm7YhmD3POkCGhb8nsZyrYTA4XSIG53P5yWR3tgr8tvoSzWo35W/y8fqn80tFuOooBl2LLTP5C5tNA5akqZebVBEjikkFU6PAFjZjYalxHDbxRJg9KyZiaZDbCTMCPGyZl2kHl2kNtwXwKJc+7zsOp4oFKibncqRjatH4tbT6rwPMa+aVHgeZXzyor4fJ2AzCn5OQiOw2NqaRpbuVjY70dYei2mJdussU0enOafNDs2jM0HceCdklxQlsPQbqkn8CHHBpWzkitkeLDXaHbcD916/i5vx4Pv0ev4XkJx+N9rop5qwEwIg39GOP/AJNHqr1O0v7nt4ZfirG8hoOnuxfcLZ7OzyXTHsZgNL50wSP3/wAJmNJWw8WROPYmWQIQylbYfLYfCYQvYCNx7rW0tC8mTjKj0YYMlzhfYJuOKirDjK3oRqUhoLyPmsPD8/dBlpQbfs7JOkDyYfPJmD7XifUqKH0xGKSpoYxwAaSOY93ALZP2dklo40OLbWCzk0PtRpE51NrZm5XY05yBhJ5J8UxduE/mamO1pjZWtMpYMw0dJ+qyyWb/ACG6ZRo4DjMW1guY6C5PgFxitlfL6XDaIud9ht1QZW/xp6F5npE/tKwtaSTNiR5IpyqDku0LlP8ApucVtIxuTVwHkm5JXzlSk7PnVGUtmnqAhs8V0ouK2OUKVkN1cNcXPOyBbB5fRnM67UgnS26rx+NKStmcG+yaMyCz+XYdI0rKGoQNh7lTwi5vm+vRGt7H8Hl5IJEwNyrMONTmov2U4MDyyS9Gj7N4CgQXTLhwO48l3lY347/Z9M9D+WjhZxnlNgd3BpcIMcHDjA4Ee90/xMmSULl+m6/dHoePOSjb6/8Awc7MVYfeJ5SNuC9N7jY3OucbRXzet/EbfgVkG6ZnjqoMhV9QPnsga/8AsNkmnyQ/lGLa1u/H6Jl8qZmSPybRRzOmHMbMajccwDzWSm1NRQrDLjJ10Z3tJU0hjWmI4+Eb9DsUXlSpJBZW+IhlWIl7uobPiJBB9Qo4TtsTimMZ1XhrAOLx7Ax7wsyy0g5y6/udUcy1tGkEyYAjiJEH03Xc29BuTbpHGJaGt0bk3ceqoxtQqP2VYax0vbFqb/htM7bpuXqxnk/p5C7cwuAIkm3hzSoK9nnwblcihRrzOm8WJ68vFcpWzlLk6R1l5DXh5aDzJ3F9weaq+PRW8WizjMSKTiRERPpb7Kaa6JWuSRmc1zf9Ufh0hJMgu4AcSOalnn5P4odvV/RE8qm3hx7vt/SJ1Cm2kC1niSbklXYcMMUeMT0sPjwww4xC4rOjpIgkgEuPgPYLwfM55M7gul0eF5cm8jivRgMzx9So43gJ2HFCKt9k0aRMZhjqkqlzVGtjehIMP1zJsgJYDU7reSjlkUdIyGFLci4KjGMLGNsRB80vHkm8i492UQyNNKKM8GODtdPcfMOI5yF9LOMMseEj2HFSVMJUmpqLry23SZt6pePxI48UoL2MxYqxuP2Z+hj3UzJ25Lx4+a4P7PNXlPG9st4XEl+kgkAiR/le/gSnBS+9nt4ZLJBT+yw9wc0cxxWNU6MenQHL2htWXnu3PhO8fnFDD8LAjFxi1H2XcfXDu83jAHOAlRVz5E2KLWmZnNKTtUnba+3nyQ5m27MzXd+iXgCWv70Tp5RxnZSR1K0Txq7QtnWLLtEA918n0geskeK2bvQ+LTuyzk9MspiPmeS4nk03gIseh+ONbYtWrzWDd539CVuVuGVRAytwzqP0NV2hwIO23kbKtzTVfsVylyjX2jM5fg3udqd3eXOOf2SLfSPOUtUjWZbQaxoA2H5dNjpBxqK0FbTl8N25DhM/YqvHO0W4p8ogsXktbEVWs2pAAk85kaYSp1/sRlcOLT9nWb0KVBopUgJ2cRx6SsxqEI1FAeNGMVpUiN+nvHNEpatjnPVs7zZjaNJ3fayQeUvPARu5Ic4Ri2qR588sYxk1Ss/PqjQvJXI8Vo4oYNzzDR5o+dA8qKIydv8AUg5s7mz9VrYom2w5LzXIoSchOvWP8piPqvV8HwcrayvX1+5f4/iSf5HjHPdUa+BIiYHzQOPAr2XCnbL/AI1FUx7H0TAfp0g2Nhx2P5zRRluhmOS6TJOY9l21W6qboJ8xPUcPJQZvBxttx0/+Hn+R4kJt1p/8O8py2pRaG1G3bIm8G8iCd/7K7xrhjUX2i/w7jiUH2ibis5dRrPY4SyW6eBAIE+N1LlzOOVpkmfy3jzOLWinRxzKo7pnpxCOM1PofizrJ+g7fUJFybfYK2MFGJ6MYxihp1ZpEbqJuzz3NMzGaUjTdLZM8On7qPIuJO0rBUHfF+W+kgmbbeO/BLVvsxRcey5VqltPUd4sDbfZehix/HF5Z+uj1MS4QeWfpXRLyysWkuNyTfrvty3SfEXyKTfbE+GvmjNy7YzjcxYA4tNzwO4J6LHLiInl4L/hOo45rR1t780MZJEimuihQrufYSPBOi2x0dl3JsEaZmbv9oT+LWNlS1BlPFucGagSY3tHohw/ppsTFpvizJYyvqfxt77e10clUR9cYi7cQWuHdJdwAN/FCpLoXaapCGNy/4j/iV+9Hy0we6B/vdu49AuXj8nyyf6ER8VTlyyf6I+OwbalXutaxjRB0gAEySdvIKLypwUuMEeZ5k4fJUFpA69U/JRafGFFHfZLHG3tnAwT+qW3+wXE/Ra1UNElTRUYbZW2ooTqZsGCA0HqSvZf8ailUIF/89SpIQwXa5rKv8Qd3m0bHr0W4vPlkd5VS9UTPzlOVT0jRZh2ko1aQ0S4HjEAEXO6pi03cXZX41N3F2jnLsbwB8FRXIqnDlsvYimBRBuSep33QyyU0IhkfMgVstp13A1IAjoPdKyYoN85G5sEZ7khnC9nWtaXUTIPN0xG4am4vjjuPsLx/iwt67Es2pOpUySL2Hq7/AAuz5f6bod5OZfDJxM8Mfp2tvInz/deZ8jR5KyM6ONDwPWSOXIoZScka7aH8hwrNL6xuS4Q3gNN5jxgqrxca02eh4uO2r9H2fVHOpW3JEkcBc28YTPNyVFxH+bk4xcBXAYZwZLhAJt15nok+HcdCfAbi3YPO8ECGkWk94c7RPsneTiTipr/JnnYE0skfb2eZZlY4pUIIijGKNXgMMxgG35zVEaRTGSXQ9icY3ukC7T7Hf86JkpWqQSemiXjM4cAWxIRRxVsfHx1+q9k7B0C6pIAJgnkL24rskvxAyypUxnT8xdAdt1IH7IYdgQr0TKjmgku2Gw4k/ZDl8iMdC8/kxxqvZLqU3Pd3aZM7Bot9l5koyySuMTyIxeSbkonT/iU3hhY0GJgHVA6kWnwJQ5scsS/I3O3i0whf4KTmR/LIj5x2gcAOZQ4sPyP9hrzcpaIxx9WpuYCo+HHj2C5s7o0kMpWJcrNl2OwDKrSJuSQeQja3n7r0vESWPl9nr+DWPHz/ANjOKwj6Tg5pLXNdDm8DHA+keaubSSkj2nNONrovDPwaYZEcyeHQfdJm4vZPwjy5WBc9jgWm4k26G4RqpRpjU9Fqlji5zabBAgbbAGQI9F0YvaFLGopyYDN8GHAtcLag09evrCVGKtr0FBqca+zN43KaYsRflJ+66PixbBh4kW9C9fCNHygkwT8zuE9eiLJ4kOP49oZl8PHwfHTQplOOOtzGj5t97WEn0A9FJ40pOaSJvDlNzUUfZvjqjHsAEsDdRHQmCesR7rvOl/Vpm/xF/wBWn/gdwucl9LS5pLh8pAsfETZDjyoTjzcfQ1jKJewE92Wyekr0VFTw8WerxWXBxfszQxdZp0DcGLdPGfVec5Si6Z4MucZOLH8Fi6p+aP8A7T9LI4ybGR5eylGqCRtt06p0Uh8aQ27AuI1RaLK3l9no/IktnWBp1GGzdxx8zblup5fkyPK1N9i+b44MN2anEbE90eMXd4W80cY0tm44a7ItCoX1QX2EyYhsAcBC1KPpDVGCWkaWtVAGosJ6mwTnljQM8kF7MvmuOklwESvB8vJLNO/SPnfKzPLK/RIOIPNS/GiayTUw5e4udtwTYS4RpGp0ggalt2DYehU0uaSAQCDB2MHYo8UqmnVh45cZJ9n6PkmeCs0QwwLA6YIjkRv5Fe3GayK0fQY5rMuUejvMqdzMgG4mfO5TbXGvothXGhFmDa4G7gRyhI4poBxPC2DBk7fhTsUUNwwithcNjzhySwAkgX5H8K7Lk46A8nKlpntTtBqEEOLi4Tt6ypozV6J4ZY3UVs4a1znajJ/tBVSdHo2kqPdEEk+CNM2xTLcEyjSkXc57hIvtGlvrP4FJ48VjTZL4cfj5P/AXPcMBQL470t09Q4jUPCxP/ak+UlKN+yfzqlFSfZP7P4unr01IG3OPUpGCvZHhmr2aTMQBqgiCAB5fgXoxUvR7GPk0qIbaTXOMwefG4EFTSScmeZl4vI2VsJlzf6QmRggoxiV2ZbpaSWt9JKaoIdFRCiiZhp2tt+6Qrc7sGUldsh5nj3MJDiQeQ49U1wdnfHbtGfNT4jt/M/l1nyoP5VFDrHNaIZc7l3h+6VLOo9keXy1H9T39H2MxDnt+9/8ACmn5LaqKPOyeU5KkqJ+KwMhKX0TGTqViCRBsSg4HcRivMwbJDFsE4wLrkrdI5bFy8kqiMVFDKo3HY3PqVNjadQhunYnYiZnobr0MOaDhxbpo9Px/Ihw4N00WM7z3DujRU1EwLbDrMLlkipd9lGPyYRdNlTBYamRapB4yFU4qJbNuPaPquVNaC4vBEyOCxz4xsPHkJlbDgmAJ8/JC6mlI3JCM9sfybDUmhxe0avDYdFySirQmUeKuJSNSiASG7D1KXKTpsy5+2S82w2npafVNhJ+x+PJZj8pxVR9Z+k/wwXuIOxJnQf8AxPgCpsfKeR10R4ZZJ5JcHosRUqPaKhBpgwIEQb/MEWTHP30bnxZFuTtHeO7NaiCzuuFuMOBPHkg/l+T0LXjOb0N18H8NrWCYA3+qvxyjxSiz1ocYxUY+jPY3AuFRz2g3gmOfgo88KnaPK8vFWVtex3LsdVEDVP8AyAPpEfuhx83JKxeGM3NK9FQZzUAgnU22+/krpJcXR6coQ4to6bnFWmS6LH8sV58JycqcaPKWSc5KLg1+4hi3Gp34km44784T8ubitdjs+d44VBbAfBP9J9F5bhku6Z4bhm9pnWiNktKmJqmKsx4kiLImHYzgKnxDfZa2EnoadgGf0j0CHkboh4vBMqXNnc/uslGxKl9kTFZU4G+3A8F0fxGUvQucPFltmUwjKS4yg9CiSbAnwutjGUnSQzHjnN1FWOtzupQMQSBwMp8fMnH8Xv8AuWx8vNi/CX/TQ9n83OLeGAERdw5Adeqqx5FmVfR6eDyY5Ia7QStmbZlh1FhLTHHf90ePInajsOGVStLYlUzCoHSCOHgZVElUSp40oP7DZZjXVHgOPHwFlJGTyIix5ucf3O+0eb6xopnUY0yOZtY8fFFklxXFdgTyUuMe2LZZg/htjjuTzJH4PJUYoKEaLcMFjioodqYiKQ0gl/zEECLGYHW0T1CKbbg0HluUGjS1cUGsk3MW6dErLP8AHiJt9I4dVa8NHS/iUKfFoBzcGJVMI0FxJuPwJkvyZkpc5CwpNOokX2Me9uKDkovRjag9E9zml3GBtPNc8qlpMF51LSYvinanQNkuUqB50M0iabQbnpugguKbYHJU2xbE5vUBDdRaDtKBZYra2SLLBbWzp9WBvJUjlynyPNnPnNyI1NsnxSW7Yv2OU3BpAusbb2bWrKrcWI2RaNtE53LgjFnjm8DseC41OiTnFMASPJLk6KIST0RcJSq1XaabXOPJoJMeSeoWqSsZ8Tb/ABRUwWFxdF0/Cqf7hpJBHVOxSyYXaQ7D8+GVxTLWPwZqlpjQSB8wIgdRE2TPKwfzCU4aZf5OL+ZipR0yll+VCixwY9ztcatPdFptO8XPG6Zhw/FBxu7Ow+P8UHG++wWLwsMDWACCLAQAEyEeL0PwpRlaWgTKMCSOMeH5ZHLI6sslO0dtpSDJjTuDaEDVbI8kVFWS8uxTa1WW/KCQ3rG58FLjyJ5q/Yh8fKp5/wCyNzhMvbAncgnyAuVZKbTo9B5WtE3McFpvw3CKE7GwypiJqvcILjHv680iUm+iN5pxulZ7lmaRAcOJEnY8p5T+QujfHlNBLk488ioP/GqOqOgj6DkB6bpKyvna6f8AwnxylHI2+n6PcJiiCAbRaPrPVFHIpul6MjnWVtLtAcxAa9wiQfaRKjzN48ujz8s3hzOia4dT/dZ/MTbsx+XO7Oy90jgE5+SnjarbHz81PE4tbYw7Dsqxq3abH7qRTcVRDDI46Fc0aWWPHZcnSBoUoshBYLGWLjA2tadYSthSBO4+icFx1YAE8lwJxVohwgjf2XONhRdMl4PFvwdVxaLGxIsSJtBRYM7wya9MuxZnj32i9gO2IfUaHucATFwPreFdDPCcqsph5GKbSWiljqwqAVeEnTHADc+v0XSk4ytf6LufHQmM0DGmVzzx4tpip+RHi3fQP/X2FoGpo9Jn6pjy45RUkw/nxOKlyr9hahjviPDGgkahwMcN0qGeGSoxfs3F5eOf4xexDtbmAAfTae8O648xP9o80ueTuJD5HkJpwX2I9kKzW1KZfAaC6ZsPlMe8KfGqzptkvjtLLbddmzq5uZJEkOEA+KvUls9aGSLXZ1n+Kd+iqEmCwDQfEgQPVdKbjBi8mRxi2hShWDqbCN3NBjlMSixbSl6HYEpJSfQOtlzxw3TeaZR8iY5gsa9jTTkHjBuRP+FPKMYy0QZYxUqQDE4U1DIdoduCNp6hDKHJ8o6Yp4rfJaf2SH0apmavnH90t+JKW5S2ZLwrXKUtkatmr27GT5KFR2eZxVnDc7qcYK3ijHFFrKa9aoJ0xyOwS210aooJXe9jh8W5PK8+CzjJK2G40GGkCTI8RdcotiJITrZoG/KwnxsEaiZQv/q7/wChvuto20XhUtF0dg2cELkzjkLTRPM8OKjCBuLj7IZK0Nxz4si0Mu1ggbhKCmlLaK2Dzn4dEYdwI0k38yQAOV09+RyxqD9exkfI/FQZLzHFF3GylTvQCB4SjMRcnb7rp7fFCpvZXxFT4DA1p753TYSlB3E3FOUHyj2ZzM/l33R45NyNjdhsoAJa3mb+CLi5yoKMJSlSRsKlUCNN/ovSji1R7UMGtkzM6j6jAwaiJ2AmFH53KMVvRJ50ZpLdosZZSLGg6CDHEbW5Jsc8WlGP0UxzKVRQ3gMwHwxq3l0/sig6imbPWyTm+Fcx36ik+Y+Zrt9PTmP8peZSX9REmWLT+RDbcza9jeE7z9PFNhkTgplEJripM9fh2V2uY8GRfuHSSOBA2d4FJ3O0wMi5rZmsT2XbqtXcByey/qD+yFQtfjRN8F/pZawGQUaQDiQ7q79goZuVtMncadMLjM6ZSs1uo8P8LlD7OVAMoxHxnGrVAEHu8kTUujp/R7mjgHQeO3JHFNqxSxt9CVTDE8AuU/QAP4Piiswu18MWvI4cENmVsDWYbLWcwjaRJgLTRdzI8VpxCzF7qVSWmAfwpcuw39iVd3xDPFDR2pHIomYOyCT4mu4FqhpoUzUdvHdC2Ef9gdsyeYZo5ziTuVZjwqtj4wVC3xi7co3FJ6NpWbPsdlLnBzgwkQLm3kOazHmSbS7KsM+D0aepgw0EBo4A8TJmwTnklZZ8jJlBzmVAAYFwTyHGfBB5MoyxO3/7BzzjLG7Gaudigyq4XBbpZzJ/PopPCyxjyb+tEWLLGNt/4MdTr1KlwSOUEhFGcl7EyyzfspUMnxlYaQXBp3LjAXS8h1TZvyTapvRfwHZNlNo+PUL9Ow2aOPmpZ5XKl6QLbdL6OM4x2Gw4Y5+ouI7haTcDwtxVk/kTjKHtFM8k4017Jg7SvrWZ3R6nzKT8aTuQjXbEcfmGgblzuZOy5tXSFN2yXh8e2ZcZJTFjYyOjR5aA+iZ2JQt8ZC5TqVlRjhAabjql7vQHN2KYug4kaXQBuFqqgouFO+xY4c8z6rrYk2OJDWjvfgRDHQlUYzmDyRNA6PtTWi9xsuR2kJ1qLXjum4+iKjjO5+yw8UEuh+GKmqIsEEJd/YucHB7LWAo6u875W3PXolxXJ2wXJy7JOa5garjY6WmAncfYThWyVXwmrZOhm4rYcZ/Zr+y3Y0uirXGmmLwd3f2SJ53J0glbZtMbUGjuDSxuwFp4cNgnQmscPx79j+fGOiFSxriwsHB2uf8AiDA90azfjQSz8kkO5hV102vJiQZ5SIv4qfzovUgc/SZKd8J4aKgBA6xdSQulRMO4fHYekP4bGz0Eo6kzdE3NO2rmnS1t02OByQWmZ3Nc7qvHeefBFjxJsBO2TKVJ9UAOcQxskTwnePRVPIoKkG5aooteKbYbYc+JUkpubFu2Q8fji4w1W4cCirYcY0eYPCPJk28Uc8kUdKSRuskbpogSDBMqKbtiZ7GaTIJMkz7LW7OlO0kd/EMoRdncDkss2yliqw1GCT+cEUjmwGhDYILUiNBkrbOsldoWxSBO+oQt7KMEqZPwVDWR+ealdt8QvIyKbpHeaY0f9NhsN+pTUtCHFoNldJjqL9YsXCSN7Dh1ul5J8WkHF62VMPhcHSc18OdcHvEH/wDI/dY5roJ8EzQ4vG/EbLCDyA2HkitJD4U2KBtRwDG3O55AczyRxv0DkdukK4zDgODW8PmP9R5/skznydIF/SM9nmZaf4bT8tvPiUf5zpS6QM5Sap9Izdas4jcqmEYpmRLuXWYFrMZLrO1VDxWStRs16QR9ATLuGwSYzdUgEz3XzsOSxnAMXWDhCbihxdh8hVsN2Ce25HbYKrijzRRxfZqiaDs3WeWGLgEe6DJwVphrjTTNGHKUkOS5aYeakWjSkbLLBOAZQmHfwV3I0GaSKzRLOKQNKCOIQzdIJPTJrqwptgfMfZKgg4fbJtPDFx2uU71sJ2+za4nKQzDU2tEEObJ4lx3tyUs9q0a46PGYJrAQ8NLXdPlP2RRx8V+RtUK0sJDxpOkD+YcRy6ofjdncNlf9cAwtaIBPmT1THL0NRLzTEClSc4/MbDxK5R3QDZgX1JJJMkqlpgS2AqOI2CbCKfZqLuGJ0QltpAChaGExcpbk569GOV6Aw43RJIG0L16zW7ulNjjk+kGoti4xWr5Qm/Go9h8KGsFllSqbAn6LHkS6CSb6L2H7NMpjVVI8EDnJjFj+x7A4pneZTEAJEnboVmcWqQzTbqXUTDf6QaBzWtaCcdCpaeSygKH9VufTmsR0Um9nbBIuIvaeSySp62FkUU/xdjFJqFoAN+n1bBDddBVfREz4wdAuW7+KFy5PibXok4bLXOMlOuMENjErNxVDCDU7vO9/IJf5ZHQai2SMV2wqVX2GlvDmtl4/FXZrg7qylhs1Lm94XQc9Uzk/QZlSbclq/LRvZ46uA6SdvRbVy16CMxnGbis+J7o26nmnrE0hM79En9LBnmjeS1QPPQ3Twh3S3kpGcm+hxlFxHIcygpvbNWOTB1y1g3ko4o3419kPGYt7jAsFZjxxSthxgkdZXklSu7utJ6nZFPKlpDKb6Nnl/ZilQGqu8W4cEh8pdhKCXYDMe1VKmNFADxRxxMK0iFUxlSrd7j0CydR6FznrQfKq2l4v4+CmfZL7L+sgrl2B0x1mLIME23RphuQUubzW6MPWZhSiz2+/2SlG/YPA5qZ1RbxJ8B91jpezuIP/ANRUxs1xWqmbxGWdoTps2PEpOaSjpdm9E/8AVAy98gbz90qNjeK7FqWZh+xgdE5QrbNcmv0hH/DO8LhVTWzluBpOOwRqLZylKwLj8N0cRZIacXQ46GPjusu48kcU6pBWdYjAVXiIgHeTujjFo345y6J3+hhp7xHkm85AuFfqYR7KbdmklLctg8sa6Vi9bE8onktUPbM5v6OK1U6bozLbB/6fUqw1jd+PALcTS2MhGy5l/ZajRGvEPBjgmSk2NUUuz7H9qadMaMO0eKxI5z+jKY7GPrO77ienBMi62BbA/p2s7xWqcpaQLlekcUqxe7oFuRcY0DPSHcA8F7h0U+SNRTFyVRNDhnHTcrnWqOyNNIK6p1WexRz8bqiNsG6lRbxe7wgD90hRoLkj4V2AWpg/8pK1pfRznrSPmYuNmMH/AGj91qVGcmNMx7j3YB8h9kEkvo62Ucbhm1KRZs/eOBAvHsgprYxS9GRq4pos0Jqg+2NWhGtiybSmRx+zpStFXKGFoLzI5LHNLoxHtSrrN+JWQV9gJ2OUqjaQ7oueKN0hinx6F62aum5JS22bOc62ztmbN4iFtEwQYumeIWUcj6ll9OoZbc9FtvoZ+T0NjLKNPvVXWHBbX2MjBLbBYntEI00GR1W9dBfIkZzGCtVdLyT04JqnFI7kmKPwr+ARKUfZqQSlQ0CTcrHK3oW7kxTFtcRJ9E2DXSCUaOsMzS2UvI+UqFS26CZYDrnguz1xoKa0aWhaRzv5qaDtCatHTVoB6sswSrVS10aCRzTYwTjdjljXG7C7mAliw9OjtJXfucU8twoHfO3DxQM7pDDqsulakYZjPctc7EuFMQHQ6dgJ/CnRkktlkLktD2W5XSpb99/HkEqc29Btwh+7AZlii91rAWgJS2yaUm2L0Ke59CqIR0FFaPjRI3N0EmA2efAnewQpNmNtnNfDAju7pl8TkhjC5aGjVVMDksu+hkYe2HObNb3aQAHNZ0OjOLdCba2sy8yglbZjSch1lSmOIRpD3HGfOxVPoioW4YxDEZjTCNY2xLj9C36ymbrHjZi5ROK7W1NitTcDZZHRwabQIJCBOV2kLV3Z5LgRpFkylWx1qh7G1S1rXbbJWJboTD6HqFXU0O5oxclTDB4WAi7uCB9I59B2jdajkd1G2Hih9nFbHWa0DayxbYVbBMCM5iWeVCGsgxMjylDMdGTUNC77MtZIx+2B6I+IcZTYmRKLjAbHJPk6RrPsMJ3SQT2s2SiekGkUsNSDWyAAYQrex0UjOZlWc51ySnQQEhVpWsWwzBZAuxuPsVxDoVEEhtHVM9yeKx/qFy7JNZ5uqUgkPZcwEXSMrpgSHXmFOxbIOIedZur4JKI5dDmFqEDcpWRJmMu4c6qQm6hnpuhEnsYwRuRwhdBgm/w2QYcsaTTuWgnvP4j/AJK74o/Qzgj/2Q=="/>
          <p:cNvSpPr>
            <a:spLocks noChangeAspect="1" noChangeArrowheads="1"/>
          </p:cNvSpPr>
          <p:nvPr/>
        </p:nvSpPr>
        <p:spPr bwMode="auto">
          <a:xfrm>
            <a:off x="155575" y="-2065338"/>
            <a:ext cx="322897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1270" name="Picture 6" descr="http://kizie.com/wp-content/uploads/2009/07/Red_Cl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80" y="4399901"/>
            <a:ext cx="2697480" cy="233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042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Comic Sans MS" panose="030F0702030302020204" pitchFamily="66" charset="0"/>
              </a:rPr>
              <a:t>Mrtve koprive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432560"/>
            <a:ext cx="10515600" cy="4744403"/>
          </a:xfrm>
        </p:spPr>
        <p:txBody>
          <a:bodyPr>
            <a:normAutofit/>
          </a:bodyPr>
          <a:lstStyle/>
          <a:p>
            <a:r>
              <a:rPr lang="sl-SI" dirty="0">
                <a:latin typeface="Comic Sans MS" panose="030F0702030302020204" pitchFamily="66" charset="0"/>
              </a:rPr>
              <a:t>Mladi listi in cvetovi vseh vrst mrtvih kopriv so primerni za divjo solato: </a:t>
            </a:r>
          </a:p>
          <a:p>
            <a:r>
              <a:rPr lang="sl-SI" dirty="0">
                <a:latin typeface="Comic Sans MS" panose="030F0702030302020204" pitchFamily="66" charset="0"/>
              </a:rPr>
              <a:t>velecvetna mrtva kopriva (</a:t>
            </a:r>
            <a:r>
              <a:rPr lang="sl-SI" dirty="0" err="1">
                <a:latin typeface="Comic Sans MS" panose="030F0702030302020204" pitchFamily="66" charset="0"/>
              </a:rPr>
              <a:t>Lamium</a:t>
            </a:r>
            <a:r>
              <a:rPr lang="sl-SI" dirty="0">
                <a:latin typeface="Comic Sans MS" panose="030F0702030302020204" pitchFamily="66" charset="0"/>
              </a:rPr>
              <a:t> </a:t>
            </a:r>
            <a:r>
              <a:rPr lang="sl-SI" dirty="0" err="1">
                <a:latin typeface="Comic Sans MS" panose="030F0702030302020204" pitchFamily="66" charset="0"/>
              </a:rPr>
              <a:t>orvala</a:t>
            </a:r>
            <a:r>
              <a:rPr lang="sl-SI" dirty="0">
                <a:latin typeface="Comic Sans MS" panose="030F0702030302020204" pitchFamily="66" charset="0"/>
              </a:rPr>
              <a:t>), </a:t>
            </a:r>
          </a:p>
          <a:p>
            <a:r>
              <a:rPr lang="sl-SI" dirty="0">
                <a:latin typeface="Comic Sans MS" panose="030F0702030302020204" pitchFamily="66" charset="0"/>
              </a:rPr>
              <a:t>bela mrtva kopriva (</a:t>
            </a:r>
            <a:r>
              <a:rPr lang="sl-SI" dirty="0" err="1">
                <a:latin typeface="Comic Sans MS" panose="030F0702030302020204" pitchFamily="66" charset="0"/>
              </a:rPr>
              <a:t>Lamium</a:t>
            </a:r>
            <a:r>
              <a:rPr lang="sl-SI" dirty="0">
                <a:latin typeface="Comic Sans MS" panose="030F0702030302020204" pitchFamily="66" charset="0"/>
              </a:rPr>
              <a:t> album) nabiramo in sušimo jo za čajne </a:t>
            </a: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mešanice, </a:t>
            </a:r>
          </a:p>
          <a:p>
            <a:r>
              <a:rPr lang="sl-SI" dirty="0">
                <a:latin typeface="Comic Sans MS" panose="030F0702030302020204" pitchFamily="66" charset="0"/>
              </a:rPr>
              <a:t>rumena mrtva kopriva (</a:t>
            </a:r>
            <a:r>
              <a:rPr lang="sl-SI" dirty="0" err="1">
                <a:latin typeface="Comic Sans MS" panose="030F0702030302020204" pitchFamily="66" charset="0"/>
              </a:rPr>
              <a:t>Lamiastrum</a:t>
            </a:r>
            <a:r>
              <a:rPr lang="sl-SI" dirty="0">
                <a:latin typeface="Comic Sans MS" panose="030F0702030302020204" pitchFamily="66" charset="0"/>
              </a:rPr>
              <a:t> </a:t>
            </a:r>
            <a:r>
              <a:rPr lang="sl-SI" dirty="0" err="1">
                <a:latin typeface="Comic Sans MS" panose="030F0702030302020204" pitchFamily="66" charset="0"/>
              </a:rPr>
              <a:t>galeobdolon</a:t>
            </a:r>
            <a:r>
              <a:rPr lang="sl-SI" dirty="0">
                <a:latin typeface="Comic Sans MS" panose="030F0702030302020204" pitchFamily="66" charset="0"/>
              </a:rPr>
              <a:t>)</a:t>
            </a:r>
          </a:p>
          <a:p>
            <a:r>
              <a:rPr lang="sl-SI" dirty="0">
                <a:latin typeface="Comic Sans MS" panose="030F0702030302020204" pitchFamily="66" charset="0"/>
              </a:rPr>
              <a:t>lisasta mrtva kopriva (</a:t>
            </a:r>
            <a:r>
              <a:rPr lang="sl-SI" dirty="0" err="1">
                <a:latin typeface="Comic Sans MS" panose="030F0702030302020204" pitchFamily="66" charset="0"/>
              </a:rPr>
              <a:t>Lamium</a:t>
            </a:r>
            <a:r>
              <a:rPr lang="sl-SI" dirty="0">
                <a:latin typeface="Comic Sans MS" panose="030F0702030302020204" pitchFamily="66" charset="0"/>
              </a:rPr>
              <a:t> </a:t>
            </a:r>
            <a:r>
              <a:rPr lang="sl-SI" dirty="0" err="1">
                <a:latin typeface="Comic Sans MS" panose="030F0702030302020204" pitchFamily="66" charset="0"/>
              </a:rPr>
              <a:t>maculatum</a:t>
            </a:r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 descr="http://s3.mojalbum.com/11717793_11729114_11729162/lamium-mrtva-kopriva/lamium-maculatum-pisanolistna-mrtva-kopriva-avtor-zupka-rastline-mojforum-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040" y="3383280"/>
            <a:ext cx="2434589" cy="324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953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46760" y="716280"/>
            <a:ext cx="9006840" cy="914400"/>
          </a:xfrm>
        </p:spPr>
        <p:txBody>
          <a:bodyPr>
            <a:normAutofit fontScale="90000"/>
          </a:bodyPr>
          <a:lstStyle/>
          <a:p>
            <a:br>
              <a:rPr lang="sl-SI" altLang="sl-SI" b="1" dirty="0">
                <a:latin typeface="Comic Sans MS" panose="030F0702030302020204" pitchFamily="66" charset="0"/>
              </a:rPr>
            </a:br>
            <a:r>
              <a:rPr lang="sl-SI" altLang="sl-SI" b="1" dirty="0" err="1">
                <a:latin typeface="Comic Sans MS" panose="030F0702030302020204" pitchFamily="66" charset="0"/>
              </a:rPr>
              <a:t>Portulak</a:t>
            </a:r>
            <a:r>
              <a:rPr lang="sl-SI" altLang="sl-SI" b="1" dirty="0">
                <a:latin typeface="Comic Sans MS" panose="030F0702030302020204" pitchFamily="66" charset="0"/>
              </a:rPr>
              <a:t> (</a:t>
            </a:r>
            <a:r>
              <a:rPr lang="sl-SI" altLang="sl-SI" b="1" dirty="0" err="1">
                <a:latin typeface="Comic Sans MS" panose="030F0702030302020204" pitchFamily="66" charset="0"/>
              </a:rPr>
              <a:t>Portulaca</a:t>
            </a:r>
            <a:r>
              <a:rPr lang="sl-SI" altLang="sl-SI" b="1" dirty="0">
                <a:latin typeface="Comic Sans MS" panose="030F0702030302020204" pitchFamily="66" charset="0"/>
              </a:rPr>
              <a:t> </a:t>
            </a:r>
            <a:r>
              <a:rPr lang="sl-SI" altLang="sl-SI" b="1" dirty="0" err="1">
                <a:latin typeface="Comic Sans MS" panose="030F0702030302020204" pitchFamily="66" charset="0"/>
              </a:rPr>
              <a:t>oleracea</a:t>
            </a:r>
            <a:r>
              <a:rPr lang="sl-SI" altLang="sl-SI" b="1" dirty="0">
                <a:latin typeface="Comic Sans MS" panose="030F0702030302020204" pitchFamily="66" charset="0"/>
              </a:rPr>
              <a:t>)</a:t>
            </a:r>
            <a:br>
              <a:rPr lang="sl-SI" dirty="0"/>
            </a:br>
            <a:br>
              <a:rPr lang="sl-SI" dirty="0"/>
            </a:br>
            <a:endParaRPr lang="sl-SI" altLang="sl-SI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>
                <a:latin typeface="Comic Sans MS" panose="030F0702030302020204" pitchFamily="66" charset="0"/>
              </a:rPr>
              <a:t>Je plevel z mesnatimi, ovalnimi, gladkimi listi.</a:t>
            </a:r>
          </a:p>
          <a:p>
            <a:r>
              <a:rPr lang="sl-SI" dirty="0">
                <a:latin typeface="Comic Sans MS" panose="030F0702030302020204" pitchFamily="66" charset="0"/>
              </a:rPr>
              <a:t>Poleti ima drobne rumene cvetove. </a:t>
            </a:r>
          </a:p>
          <a:p>
            <a:r>
              <a:rPr lang="sl-SI" dirty="0">
                <a:latin typeface="Comic Sans MS" panose="030F0702030302020204" pitchFamily="66" charset="0"/>
              </a:rPr>
              <a:t>Ima osvežilen, kiselkast in malo slan okus.</a:t>
            </a:r>
          </a:p>
          <a:p>
            <a:r>
              <a:rPr lang="sl-SI" dirty="0">
                <a:latin typeface="Comic Sans MS" panose="030F0702030302020204" pitchFamily="66" charset="0"/>
              </a:rPr>
              <a:t>Liste uporabljamo kot špinačo, dodajamo omakam.</a:t>
            </a:r>
          </a:p>
          <a:p>
            <a:r>
              <a:rPr lang="sl-SI" dirty="0">
                <a:latin typeface="Comic Sans MS" panose="030F0702030302020204" pitchFamily="66" charset="0"/>
              </a:rPr>
              <a:t> Poleg obilo vitaminov in mineralov vsebuje tudi omega-3 maščobne kisline. Je zelo dobra »železova« zelenjava, vsebuje ga približno enako kot regratovi listi, več ga je le v peteršilju. </a:t>
            </a:r>
            <a:endParaRPr lang="sl-SI" altLang="sl-SI" dirty="0">
              <a:latin typeface="Comic Sans MS" panose="030F0702030302020204" pitchFamily="66" charset="0"/>
            </a:endParaRPr>
          </a:p>
        </p:txBody>
      </p:sp>
      <p:pic>
        <p:nvPicPr>
          <p:cNvPr id="24581" name="Picture 5" descr="portul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226" y="76608"/>
            <a:ext cx="2531333" cy="190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616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Comic Sans MS" panose="030F0702030302020204" pitchFamily="66" charset="0"/>
              </a:rPr>
              <a:t>Ognjič (</a:t>
            </a:r>
            <a:r>
              <a:rPr lang="sl-SI" dirty="0" err="1">
                <a:latin typeface="Comic Sans MS" panose="030F0702030302020204" pitchFamily="66" charset="0"/>
              </a:rPr>
              <a:t>Calendula</a:t>
            </a:r>
            <a:r>
              <a:rPr lang="sl-SI" dirty="0">
                <a:latin typeface="Comic Sans MS" panose="030F0702030302020204" pitchFamily="66" charset="0"/>
              </a:rPr>
              <a:t> </a:t>
            </a:r>
            <a:r>
              <a:rPr lang="sl-SI" dirty="0" err="1">
                <a:latin typeface="Comic Sans MS" panose="030F0702030302020204" pitchFamily="66" charset="0"/>
              </a:rPr>
              <a:t>officinalis</a:t>
            </a:r>
            <a:r>
              <a:rPr lang="sl-SI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978025"/>
            <a:ext cx="10515600" cy="4351338"/>
          </a:xfrm>
        </p:spPr>
        <p:txBody>
          <a:bodyPr>
            <a:normAutofit/>
          </a:bodyPr>
          <a:lstStyle/>
          <a:p>
            <a:r>
              <a:rPr lang="sl-SI" dirty="0">
                <a:latin typeface="Comic Sans MS" panose="030F0702030302020204" pitchFamily="66" charset="0"/>
              </a:rPr>
              <a:t>Solatam dodajamo cvetne liste in mlade zelene liste.</a:t>
            </a:r>
          </a:p>
          <a:p>
            <a:r>
              <a:rPr lang="sl-SI" dirty="0">
                <a:latin typeface="Comic Sans MS" panose="030F0702030302020204" pitchFamily="66" charset="0"/>
              </a:rPr>
              <a:t>Oranžne  in  rumene  cvetne  liste  lahko  dodajamo  juham  in rižotam  kot  začimbo  namesto  </a:t>
            </a:r>
            <a:r>
              <a:rPr lang="sl-SI" dirty="0" err="1">
                <a:latin typeface="Comic Sans MS" panose="030F0702030302020204" pitchFamily="66" charset="0"/>
              </a:rPr>
              <a:t>žafranike</a:t>
            </a:r>
            <a:r>
              <a:rPr lang="sl-SI" dirty="0">
                <a:latin typeface="Comic Sans MS" panose="030F0702030302020204" pitchFamily="66" charset="0"/>
              </a:rPr>
              <a:t>.  </a:t>
            </a:r>
          </a:p>
          <a:p>
            <a:r>
              <a:rPr lang="sl-SI" dirty="0">
                <a:latin typeface="Comic Sans MS" panose="030F0702030302020204" pitchFamily="66" charset="0"/>
              </a:rPr>
              <a:t>Dodajamo  jih  že kuhani hrani, da ohranijo kar največ koristnih sestavin.</a:t>
            </a:r>
          </a:p>
          <a:p>
            <a:r>
              <a:rPr lang="sl-SI" dirty="0">
                <a:latin typeface="Comic Sans MS" panose="030F0702030302020204" pitchFamily="66" charset="0"/>
              </a:rPr>
              <a:t>Je  zdravilno  zelišče.  Cvetove  sušimo  za  čajne  mešanice.  </a:t>
            </a:r>
          </a:p>
          <a:p>
            <a:r>
              <a:rPr lang="sl-SI" dirty="0">
                <a:latin typeface="Comic Sans MS" panose="030F0702030302020204" pitchFamily="66" charset="0"/>
              </a:rPr>
              <a:t>Z zmečkanimi  listi  oblagamo  modrice,  opekline,  preležanine, razširjene vene na nogah, zlato žilo,</a:t>
            </a: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 gnojne kožne ture, rane </a:t>
            </a:r>
          </a:p>
        </p:txBody>
      </p:sp>
      <p:pic>
        <p:nvPicPr>
          <p:cNvPr id="13314" name="Picture 2" descr="http://www.lejca.si/rastline/images/c/calendula_officinal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520" y="0"/>
            <a:ext cx="2697480" cy="200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bodieko.si/foto/2010/03/ognj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61" y="4693920"/>
            <a:ext cx="2843255" cy="188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451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Comic Sans MS" panose="030F0702030302020204" pitchFamily="66" charset="0"/>
              </a:rPr>
              <a:t>Kapucinka (</a:t>
            </a:r>
            <a:r>
              <a:rPr lang="sl-SI" b="1" dirty="0" err="1">
                <a:latin typeface="Comic Sans MS" panose="030F0702030302020204" pitchFamily="66" charset="0"/>
              </a:rPr>
              <a:t>Tropaeolum</a:t>
            </a:r>
            <a:r>
              <a:rPr lang="sl-SI" b="1" dirty="0">
                <a:latin typeface="Comic Sans MS" panose="030F0702030302020204" pitchFamily="66" charset="0"/>
              </a:rPr>
              <a:t> </a:t>
            </a:r>
            <a:r>
              <a:rPr lang="sl-SI" b="1" dirty="0" err="1">
                <a:latin typeface="Comic Sans MS" panose="030F0702030302020204" pitchFamily="66" charset="0"/>
              </a:rPr>
              <a:t>majus</a:t>
            </a:r>
            <a:r>
              <a:rPr lang="sl-SI" b="1" dirty="0">
                <a:latin typeface="Comic Sans MS" panose="030F0702030302020204" pitchFamily="66" charset="0"/>
              </a:rPr>
              <a:t>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Comic Sans MS" panose="030F0702030302020204" pitchFamily="66" charset="0"/>
              </a:rPr>
              <a:t>Za  prehrano  v  poletnih  mesecih  uporabljamo  liste  in cvetove,  lahko  tudi  popke  in  semena.  </a:t>
            </a:r>
          </a:p>
          <a:p>
            <a:r>
              <a:rPr lang="sl-SI" dirty="0">
                <a:latin typeface="Comic Sans MS" panose="030F0702030302020204" pitchFamily="66" charset="0"/>
              </a:rPr>
              <a:t>Je  prijetnega, nekoliko  pekočega  okusa. </a:t>
            </a:r>
          </a:p>
          <a:p>
            <a:r>
              <a:rPr lang="sl-SI" dirty="0">
                <a:latin typeface="Comic Sans MS" panose="030F0702030302020204" pitchFamily="66" charset="0"/>
              </a:rPr>
              <a:t>Dodajamo  jo  v  solate, sendviče, zelenjavne jedi...</a:t>
            </a:r>
          </a:p>
          <a:p>
            <a:r>
              <a:rPr lang="sl-SI" dirty="0">
                <a:latin typeface="Comic Sans MS" panose="030F0702030302020204" pitchFamily="66" charset="0"/>
              </a:rPr>
              <a:t>Vsebuje  precej  vitamina  C  in  eteričnega  olja  z  žveplom. </a:t>
            </a:r>
          </a:p>
          <a:p>
            <a:r>
              <a:rPr lang="sl-SI" dirty="0">
                <a:latin typeface="Comic Sans MS" panose="030F0702030302020204" pitchFamily="66" charset="0"/>
              </a:rPr>
              <a:t>Zvečuje  odpornost  organizma,  ker  je  naravni  antibiotik. </a:t>
            </a:r>
          </a:p>
          <a:p>
            <a:r>
              <a:rPr lang="sl-SI" dirty="0">
                <a:latin typeface="Comic Sans MS" panose="030F0702030302020204" pitchFamily="66" charset="0"/>
              </a:rPr>
              <a:t>Pomaga  pri  prebavi  in  zdravi  okužbe  sečil.  </a:t>
            </a:r>
          </a:p>
          <a:p>
            <a:r>
              <a:rPr lang="sl-SI" dirty="0">
                <a:latin typeface="Comic Sans MS" panose="030F0702030302020204" pitchFamily="66" charset="0"/>
              </a:rPr>
              <a:t>Njene  liste uporabljajo za zdravljenje okuženih ran itd.</a:t>
            </a:r>
          </a:p>
          <a:p>
            <a:endParaRPr lang="sl-SI" dirty="0"/>
          </a:p>
        </p:txBody>
      </p:sp>
      <p:sp>
        <p:nvSpPr>
          <p:cNvPr id="4" name="AutoShape 2" descr="Rezultat iskanja slik za kapucinka na vrt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4" descr="data:image/jpeg;base64,/9j/4AAQSkZJRgABAQAAAQABAAD/2wCEAAkGBxMTEhQUExQWFhUXGBoXGBgYGB4cHBoaHh4fGBwbGBsYHSggHRwmGxoYIjEiJSkrLi4uHB8zODMsNygtLiwBCgoKDg0OGxAQGzQkICYwLDQyLy80LDQ0LDQvNCwsLCw0NDQsLCwsNCwsLCwsNCwsLCwsLCwsLCwsLCwsLCwsLP/AABEIAMIBAwMBIgACEQEDEQH/xAAcAAACAgMBAQAAAAAAAAAAAAAEBQMGAAIHAQj/xAA9EAABAgMGAwYFAgUDBQEAAAABAhEAAyEEBRIxQVEiYXEGE4GRofAyQrHB0VLhBxQjYvFyksIVJDOiskP/xAAbAQACAwEBAQAAAAAAAAAAAAADBAECBQAGB//EADIRAAICAQQABAIKAwADAAAAAAECAAMRBBIhMQUTQVEi8AYUMmFxgZGh0eEzsfEjQlL/2gAMAwEAAhEDEQA/AOYXP3s1dQW1WdPE5mLioP8ASNLLZgzJoIMl2cDOvpGfYQ7ZMWa84Kg4B9IPaVjgG+npFy7KXTK7orWmqvh6fvFXm3ehRB1GTE9YcovGaEgBZAA9OsZmposYYrOMzbt8ZqsRS2dwAB/IfjGtv7OS1/AQCeX4in3z/SSpJbESUuPtDdVoWr4lKPjGk2UFJZTEH5SPXlEU1XIMWNmK0eJUV3eaa8n3z19+OjK7dd8KkOe8mISwdKFEFZeiXHiYYr7ZWmalZRhQlIepJPi8Ku0N2LSxS5lioGxOhbXY/fOtKUTkWhlNGl3JE0NR4hp8b05z1/cu82/56bNZZ4mcYXNlqfJQcLAUMiBVtohvGYm1JNqlpCZ0tjNRmCnITE7saGEE20PYUS2qmepbvuhmjS6bxMlQVnoR+pBopJ5EQytAUFlHIJ/Me3z1MQ3M2VY8H549pYrPeKUAKWEks7RGuZOtDlIEtO+VIVWCxTVrW3/h4sCmAJI+D4g/Voc3RKmpQO9WVLNTsnkIl3VR8PcVKhfWV+TZJ6w6ZKjXM0ceLRlo7P2maniCEjYFj45xdwsnOpjSbJIcfQv9ICdVZO83HQnMLXdS5ThctY5kEg8wrIiB5iwnJMdWRL0OW0VG+LuZZxAMo0UA301g9N+84MMuoHtFEmWhcha0TT3yGeUU5gliUqdoXWe8yk8SH5RvKdBxZaEQYqQiYymDwyAphTYVOY7TPQtONJbKm3IjTrE9lnuwOekIbHImJXwAE5MRQj9JGrw3utaJuJgpBSWIILPyatOYED+EcGCahyNyjgx0qUX2/esby1NBF5WadISkKmombJJGIebFub+EBSZhUWwqD8goHygOFYZByIBkIOCIzsdvUgukkQ/vVrdZQiWWUkMp96nTwMVWbLwECZwvUYqU8awfdWJK0ql5+NevKF7KgBnMLptQ1Dhlim39kZklGJTK1Vh02hHZLQZcwMcyMusdIvu+MQUJNVy2WoBT4kZYcPPPfKKrb7YmcpDWUSyWUFl3OvDhDGJUkjmaVWsetyzHOYDf1tmG1rWFMQQQRRiwFPKD03jMnplpxEqQrGVEB0ttSsI7aomYoncxtY7WqWcSfI5HrBxXlRM+64u36D9JeE21ZFVnz+0LLfKBU/KArPfiSONBBJ+XLyeDrXZiOKpFIWsqK/dAEkxf3dYJn3etISSCxFCNYgUNY8K1ZEuGyJ8abR20Y5kTClWx8oyIyB/n/Eex20zsxhLlMANBRzn1PONgWgpcvlArPlp/iCphhBk8zeWsP/n8QwXZQlAViTXTMs+rZQqUDWo+kErSHZ8mA8IuVHcjMwmMU+8Zi6H3yiKfaUoGJRYefgNzHYkdxf2ht5ky6BzMdIfJmq8Ukqq8M7/vQTlBnAFAOW55wtAh2lNo57jAGBiFIV/RI/v+0e2eUMQBD1Ab7R5J+A9RDzs7YBWYsNkEA6vmpuX3gdlmwGSeo1mzBRKHYAD0yDDIRIkvHhSPCNfEHxjPAzBE5hoPC+7/AG/MSzM/GJ7LZQZOMEcJqHGe59IHyZyPUwIrIIxPCIimSQpwag0IOsblQ5n0iJSjFcTpSe0N0JkKCkjgU7PoducLZNByeLn2lsSpsjCgOsLSQ50YpNTlmC/KFd29nCUpTNV8JJUE6voSdIequwmWMaRgQN5kFz2Rc08KmY5/p5xbZFmCSFfMPm1J3LUeNrHZ0S04UAAe89zBCQ7e/dISvtaxsyzayzy/KU4WRrlO71feMlyEp+ENE4r7zjwGFsRXMGvezmdLSCxKKpp6PzYQrsF9EKGKiCCFDllX8Q9eE96XdjViQGL8Q0rr1hip8jY3UujDPM9n22RJWibKALpV8NKuPi8HhhYO8S6lqLkcKB8KHqeZOnJzCi7rDJSQaqUD81K9MvrDwTIl0KjaM/nOLt1mQ2qUFpIIBHl40gMXVLJrifkQP+MMcXjGwTlzpEIzIMAweTFthugJU6lOBkG15wzmsKnqSdGjwJaBb0lKmIwpU2vXlBVuZm+OSDFs68JZXRwC7q0PNoiVb5QNZgy1cfUQgtloKcSSkpIOGufM9IAVMCg+1DDZqUwm2W/+ZlH/APRH+5P5jIppJ/SfIxkV8hf/AKnbDOlWO80zZQWkh6YkvVJ1+9Y3o77vFDuu0hE1JNAzE9YeXxewEppcwOSPhNQM/fWBKjK4QDgza1HhGn8lra7RlScg/wCvfOY+DPHq5iUpJUQAMyYo1mvuelaVGapQCgSnRQByI6Rc75tUm1IUmWkVlqUg0ABow5H9xBbs1kAjj3mPXpd6s2epVrV2gmLmK7s4UAFg1WGpMJbbeC1YSslRyqSYsthuMICnOJSklJpQPtz5wVZbplpAGBJ6hyfOLecoPE4OoEqFlsy1l0yzXb7wzlXRNKsOHxcN6RbbNIGzCCVMnKggT67ZwBNXw7wu3XDcCAvWf6iS7rk7skqUk8m1g28BgKWbC+ruD7caQVMtAB57wLaZ4U4ORhP6zY7biJ6EfRjTlcZbPvx/ElQDs8aKD1095RLKIw82qecQqBSRq4YfiCV3BjgzL8Q+jZpr30EtjsHv8v4hFlmkEh2pRtG/Z4nmLSosOE7aft9OkASVV8D9I2mTWBJoweDMMzyxhKlNQisaElsoQWm/VH4QG3Ofh+IAn26Ys8Sj9B5RYaczsSw2q3JTQqH1+ka2e8JZpiD86RXpEorJAzYkcyMgNycvGIhFhQvWZfbxLjJtiHooPyVDuwLklJ7wkHRsnNNKD9o5vLVlyi42CdjlpLZ5j0/MCtqCCV6h04gHI+YHRm0iMr5fWMlL0NRtqOkelPl7zhUyQjEZA4nmcBXutMuUpRNTwp6mnoK+ETW2cJSStRZIZy25YUHMiKde9699Mp8ADJ+597CC1VsxyOpetMtzG1wzMQWnPCadC5bo49Ysy0f9vLLAFC1IoGJB46kVNSc459d15KkrKkgFwxByIz01ixrv9SrCqYUpGG0AYXNU4BmQXdzo3SDWo2cjriX25Jha5qlKwIJAoVHbkkkZnfSGFntvdl+FXIgN9HPvOKeO0aymktKQOpIHJyw8oDlXzNEwBSgtKnzSkZ7YQCCIP5WZQVGX602jEpzrUNTOB1q0rTN9IX2i1JksCmYoMCCMLFwFarBfm0bXha1BIKcCVMgrqVhAVkEk/Ea10oIAQveZXyzAO1qEdyCWxlQCd21fk3qRFSQoa60MWC3WJayVTXQnLEpio+XCkchC1dilcITMxFSmPIakwSt1C4kg4gpvKajhExQAoKxkHTbvkOf6o9DGQTzh7ftLbxLCOyaVBJKyilUpOKvJRCfUQLbux3CTKmKKh8qmrycMxi2y8vCJJYhH6xYvRnNczHJnJ0KYqlKRxBWeSkkUIO45cvO0XRbQJYlgsASWO+T06CH193FKng4hhmNRYoobP+ocj6RRbVImWdakLLlJDHcZgh4bW5Llx+0n7fUtxVElnIxcSnSdGdjyp+OsL7gs02anGUtLYMsggF60pxRYpF1D5lHwDesCdkQ4g9pE3nglDy5aCgPjUF8aaZqSQ2YGRMKLROPhtDW0TUIdIRmGNW551hROkP8AiE3ZWafQvo7Q9OmPmLjJyOuiB88xRPthdhV4ImBSUJWRRVQ3lBcu6nc5U0MPLJYkLQhAC04ASASKAkJKSWqxDvq/OKvqEXr841qNbalhCniIbJMJA8+UEWk7beMH266zJUzOnQhqjn0hHeq1qCkSwzhsaqAdGqTHVstjBl6jr2hq9688ekCk3ugqzdietCzt+HiO9bcFslJoNd4rdpu2ZKwBQyNFJqPPTxjxNsm1ZDjoRG2tankT5fqNOyucjB9jGRMYDBdzSDMST3YWQklSHII/uSAQTh8eYhPOnKS4JrlHZ54lEoZzgQk3qqVMSqVRSSDiPLSMN5BRKlDCSSSxo5L0ELkJJIABJOQGZgo3YfnLchU9Nophc59ZpWpXXVsaM7DhmGig3q3TMxbrKAlKQKDRusJbB2VkrQhcubMTkasajPID6w1EmcjhmMsMcMxAYU+VaflUxoRQscmhO+0Pwpk+E6fR3akJaePQe5kq5wOeTZc49TN2hdaZh0zia67JNnMEjX0hJwMbmOBPoO2jTVhfsiEWhikpIxA5g1B8PWEl49nwQ8ohCtj8J/EOrVYpsoOtLJxFOLnn76GI0TIiuxkGUPEDdpNNq0yQGHv6/r3KJaJM0TAhKeIlmarwXIkrEqZLmUOMFjuKUHhDu9eFeNNDhIf8c6wmWY1FsLKOJ8919P1bUPUPSYizpG5fV/pBy7ScKUoShITkyavviLl4ERG7xHOYgWJ7klts8zhK3+EMXcEDY6wGVnc+e0XCxWXvbIEHOpTyUCW/HjFIVbFHNPE2RLeGUTp7RZlT6GSBu6luuO8VLBStyRr9jCztRIkhlN/UWpyx0Aq6edPGFcm+1pThlgDFrmp8qbQVd3ZqfO4lcAJqpb4jzw5nxaLeWqNu6lcYiRTaZRkXSX2NlAMqYsq1IwgeAIJ9YyJ89J0t6JBArvGpTWhHmI1nXiZlFMkDJqAdYiKm5QgyYgzJlRU7wsSbTbgnE6GZY2CMx4qLeMOZ95oChLC04lA8ThktqqvOg1ia5bqk2dKlSyVFVVLUrET4inOkco2ZPr6QinaMxsoAjDpoHjxKYHXadhSIplpO8VWsnqU3CCT0krUKu5gJalJL/X94NnqGFayWIBIPNiQC2hNICnWgGTjS7q3zFWijoVb8Z9K8K8STV1ZAxjgibItIBDsOXukOxeOIjEG+Uq2GVNQaGKz3dBsRG8twRXMb6j/MBtpVuY4+krf4o0m2zFMVjqQ4BdwHZVNoBtJr5CBLXPVKZQqNRuPf1iaVNTMS4Lij70OvhF/L24I6l6wE+EdwG8kuhT6Bx1EV/SHPaC0GUJnMHD1OnmYRyZoUAd9P2jZ0XNc8V9JAPPUjvHMlRMKTiBIL5gsfSB7ZIxcSc9Q/0gwSThcMQ+/TMRvJs6lFkgk5sBp4w0yiYVDurjZyfb3mliloQhTuJjUUNdwdo1Bg2Vd8wlikp5qdvpDWbdEtaMKOGYMjk5/u0hNmRD3DtpNU6m1kOPfBh/Z5P9BD8z6mCFnEXP8AiKnY76nSmRommEjV6g6jUQ+N4JGAkKAUH6cjuRGdqKHDbveeg+jIrBsJHxcc/d/2brQkq1f0hhdS+4mVWWOEFiAAmlRR3Y+EArl1plnGgtIQsYgC4NDXZvvC7LvXB5nrNTQty4MsV42jvUYEAVTxg0AIY0/beK9LlCJETlEkvnSN0oiqJ5SlRI01PkJtie/rOQMYy+Ehsn1HjTyhIZevt4tV6KeSsBsvpFaVaiU4WHD7MaekO5OfSeJ+kVAr1W4f+wz+fU0LbV6xkpOJQG5z2iLEOcM+zNmxzgT8KOJTjyGe/wBIM3AzPPy3yLOUJSjNhnqdsqNCq8brSUq4eLNhkci7HVny3EPQpi+kZhByr4ezCtVmw5xIzK/YbL3IJRLTtiSkOdXOrdTDBFqIzBPkQMzRuRHlBqpaRmATy/MRqloNCluYJB/Bg7Wo3YkT0WiWaufMD0NYyMTY6UmIbTEkFTc4yI21e/7f1JxC0rf945p2stq02iZJTicKDEl2SplBgX0Ii5y77s6gyZyATQOW8gYpV7WcC0zCJnelRHFuSBSg3pQRbSpsJh1pKpvaEXLc02YMVcP61a9N/pFxu6xJlJYOSc1QTZpZ7uWyCkYE8IFU0FCMxrnG8qSVKbJ6Vp41ipZnirEkzUxGo7xtbFYVKTThJD5vXyaBZk85nPpARcoOJ6Cn6M6mxN+5eRx3/EA7RpV3QbLGMTbMfu0Kpd4HCiWQAl2J679H9IbXmFTMKQWSQ5epf2YV2q41BLoViYOQzHwrBt1RxuMYo0/ielqKqmADz1k/vyPwjWzoIdKhl7/PpBQlcQb3T9hFPs14zEfCac43t/aGapKcJCNOEfnLwhdtM5bAmwPpBpzXkg59ox7U3oJf9JLFRDqfIDbqfp1iO6JjFJHEmYKNmlixChox/IipTZhJLuovUu5fm5d4ms1pmpBwlQTuAWB66Q39VAr25mRX45Z9YNjj4fQe3z6x92ttKThlguoFzyBGvPlFdlguGzekeGvU5kwShWFHM5dNYPVX5aBRMnW6o6q42kY/ibm1tQAdYtFwLRhVhLqZOOmRrQbiKbFxuC6DLGNaiCpNUbDTFz+kD1dm1ME/3HvAqmOsV1XIHf3Z4h1otNGMDyZzkDXTnE1rsjsP1ZB4Z3HIQgL70HEA1PlApUaOWjJd1Vcjme11epNONq5Biq1SAmYSuXhUplEqTU6ApCssvrC+8FkkMKDM8/vSnlFwvWQZlWxhCQQqnwnmKnxr0hXKlDYbeETXqNy7m7gqFVqP/EoX7hx/qIVW1bAYmAptB1jspLLU7kEh/qfOAr7u4Sz3qPhyUnbnXSA7Lfo+LvHGoUfsYOE3LuSVq1oWw128Eff2Pf56lnlDPoDBcxNIq98XziQlMvJSeI/YfmAhfU7Bgxcn+Ztngf1V3APUT1Pj+nrtKcnHqPf2/uFX7azjKAaDMf3e/WFcsxoS8MLksQmzMJJAAen09YfGK0/CeM1upbU3Na3r+w9oMZJAdjhyBakWLshZVArUQQFAAc2OfRocokJCMGEYRkPedaxsbQlHGogAZuWDQnZqSwwBEwYaUgx6zGldDEdlt0uaAqUoKSQ43HIjMHkYmz5H0gWWHc4jEimj/EDHm8FFI38vzGipgZwnXWsSCZEF7wbK9+EewQm0H9R849i+Z05jdcoTJgCU1L6ZD9UXK6rvlyapDq/WouroGokdK843tVyy5c8zZPCJo4kNRKndQQHLJNCBpUZNE5BD1Zs2NR1AqPGH94sHw9S9zs3A6k5L68/8xtJNaZCvVvs+kQSyDEmJq7xDsK1yYTw/RPq7hUn6+wkFpmafMM6HL6Zn1gVdpAootByptGOWoiGXYe8cAPR8vxGc1qudxGJ9L0dP1PTCsnO31kQngtB1jIJ0ycuWHifSGl02OUuUUqlEDJxnTM4mo3j9ortrQqUsywkqIUz5dH5mAVutpKgYxJq1aXqR0RAzc9mlpMybMcO4Qksz1CdzTpFcvtctSx3ScKaAA+r1MFXveHGsqLpBIpr0hFOtBKUK3JfxjYqrb7RM+fXrX5jeWcr6SSw4SviS9avl4xNeFnZRwnClVcOkDSlcQLtUO2ohrec1C0ygA25ArhyJ0f0g5PMGQCuDFUlD5kMM949Wty9OUTW4IQcLMkl+IuQGcYiGrk8KV7uwOQBfzi6jPMjYDHF0nFPlJIpjS5LNnHQyM945VjIyo2XWLxdPaCWtMpBV/UIZThuIDN8qnKENbSzYYT1PgdlVIasnBOP+RnXFi2yglU/EsY3rnzGj9aQMmYlSiAoEjMAgkbOxprHqQ5B3NOgjPK+89PhHGYwRaQCRKcIUAQCXiBOsC2GanCKtVg+RqzekHYRAyoXiDAVeon7TTwmzrTR18A6nXwH2jmUxBBIOkWntTeKZ8wJlkYZb8X6ic25U8YAlWaWaTsQfJadOoja0a+VXz6zxPi+oF+pO08DgfP4yK12jCtL1ThH3yiWROCxw6aRPf1xrBxpYoAAfUHOo8YTpsSwXDDoYYUKy5EyXrjoJi59mbBglY24l+g0H3igy7NOmBKJeIrqTxcy1ejQyEu9khv63ioK9STCt9BsXaGAlPIYjiXe8rYiShS1lmBwpeqy1Ejd451PnTVhC1qWpKnIJJIfVhkPCJbTZpykhU4q76WQQF1Kgdj+Yd9mbhmzETJa0KCazElTABXLkR9IiqsUoTnJ+eoWqjbxF3ZWdMl2pCEkcYUCKEFISVVHhnHR3d66DziiXTds1E8LQlICFHjJzzBCQM6UfmYsk1Si5J8vxFb18wgj2it7DMM7xuufhEk40GQDOSfOFZtKqVJ9tAttlqnUWsgDYeprVoCaDnmABEKVeEp/jT5xkJ/8AoZ0mJbmFD0AP1jIL5Ke5luJcXBSQcjQiKlfvZdCUGZIphBUUEvTMlJNQeXs20N7pGyQ1YTRzWeDIViJzNF6TwkJE1QA2LH/cK+sWfs9PWqVx4ycVFKcuCHDE51eDLquKTJCeELUlhiWActgaDyhngcesM3uHQgCa/g+tWjVqSeDwT+P9wOYkmPZc4ocCjgjzpG8zmIFXUlsh6xnqvvPoqFbFyORHdjtc1KUqUAUAiruWcFmGQcfaNZloZ5hCFYixSpL0LglwzGsKpSzvSPFvnFRVgxYaJNx++VntB2dYFcvjFT3dXA/trVst4T3NNs2JBtDiS/FhDnXKL5ODqA8THNLTOwpHMnyHsRr6SxrF2t89zzPjOiq0zK1YxnPH4YjW9k2PGf5VUwyyOEqzChm4Z8POBZ0yg3q3SIbM5Z9ankPyYklSlEkqYA6a+cNBZgs4zmBrmY8x/mG1y2UdzNU3xApHIf5+giOz3RMmqaWQTmQaesN12k2eRhmoUiuEOAXJc8JBYxLMPsiSto7EqtCIjfd40MxUNLuWZIE0pQt/lWnEG3gh4jHmlpLcdu/l1lTUUGUPv1EXSTeUsylTQoFCAEvUcTAkVq9RHOZs9SiSAz6DIQ/Woi6kVqu0kv0SR/xhTUadXIJ7JEc0fitumTYOR/qR3nb0qQiSh1AEKUpiz1oHzqc+kA2GXOnr7uUmYoqdwCQG3U5bDXXeApClYjWjH6Q+/hzOX/PSkuWUmYFbFOAqryxBPpBWUVVkr6AmKanVve5du/4lmuHsUiWcVoSFkOAkFTZ5kgh+nnBl59iJEyqCqUTWhKk+Si/kRFmmpD8o2TNSSEH4mJ8AQkn/ANkxinUXMd2Znbzmc+snZxabW051SykkKBOFRDMlQzBALty6w0X2SsqnOBSST8q1ADoHaLHNRxHoDGoRSC/WLCAc4/CDa1veUjtBcqrGhE6zlakglJepS9Q5Aql3FemsByO1FszqQNwBF+tVnTMQUKDpUGPvfWOWW2VNCilJSMJIPUUMN6dhaMNyRGqbmIl1ue7J05XfLkL4walQYjoRERSualSCoiUlRwoNFAihSWowMIJN52+aZcr+bUkEpQAgAZkJ0AMWaXZQgMl6bu/UncnXnFmTae5bU37Vwvc2QAEgCjDLKMahfT6H36xnp190iaxoSpQSSK0Hj1jgJl9mDzU5DkPz94jUgjPy/Ihtb7CZS80k01DAZbwtXK6eY/McDOg5VHseGV08xHsWkx2kihz1cbGJpiwWA0HnCuz20CXLxkJUpKWGRJOw/EGBLQiE55nHgSVso9QInsllXMJwirF/I1eIZqWLEgAc8+bCsG2+kiD2gEigfQD3zgdUgpAJDdcyaadTBS5gBo59PflFavPtEhSiiUcSgaqzA3r8xz84G2nZuRPWeD+NiioU2DgZ5H+o7CWDGNiM459PviYVk4lkigIJ06Q7t1/LFmkrllJUQUTBmoLT8zbKFXaIOifia6eP0sTuUj9I0vK2JTizKylkpGdXDnYZ15RU5lzqADoBYaVbk0G3RimiZMmPiKgHPIP94bISwhupfJ4Hc8x4t4k2qt44UdStYFZMejQXZbtmLIGEgHU5DnFms+YBB8RDC13eZbVcEAuK6Uy91gpuwMATJJMXXdYUygcLucyc4ItcpMxBQsApVQv7z5x6he0bpl+MLNycnuCz6znV6XaqzzSkOoZghgCDVJrruGzBakQpxlgEtyy8mi3dsrCSiWsKwsSnJ3cP/wATFZkXYtWUw0Dlk6DM5w8jh1yZo12hgMmPbN2CtSkd4tSJaCH4jXyAaALdJwyU2crxJQsrCgNS75vSsGzf5iZJCEzlLRqQ5V9Yhk3JaUpDJWBucLnVmXUQPdzyRGLfKUCKP5RKSDiNN/vElinJkLC5a1oWMilRBY6U05RveNmYvNRM2cgt5ikRS1AqZKQ4OF9mpmatBuxBEidhuyf3smVNoSuWlRSOYekFyEcQbmx5Z/b0iudnr8eUlKkI4EJSAgnQM5dmhrZr7Ulb4EKToKg+JyPkIxGqIYjGIkWGZPNkEKOpVxcgGp4DLwiNWz++UeC9UzphTgKFZ4TV22I+ICJlSzsfKIb4eDKHviDKRHOO2thmy7QVJBKZrrBoAD8w6vXxEdPKdIpv8T0lMmSQa94QOmEv9BBdGxFoHvCUkhpR7AubLnSlqCmQtKjTQKBOXIGOmrSC3m4L+3jkYtKz8xPIRfOxyLSUYJkuYEJBKVrGEDVjiqRsQ/lGlqK+A3WJe5CwyI4WnaI1qYcPnv8AgRnes/umcaKWDlAgpETxCJk80fiSUimooxIOlYjUgM4Lj6dRpEYIYePXP948yyMcw5nT2u/vyjI0xcvI/tGRXEmVTs/ZJvfoXNqSsOSXVmGLuaR0Zm5xzWxWzBOQVkhIWl8QbhJZ6UDR0lXDTIxNwO4ZhtQDkZkyLWpIIScOhbnp5PA5areI+45QHb7wRKS61BIJauvIAVMLpHaSQqoUf9qtPCnjEBCRmBCMw4EMvm8USEYlqABOEZ7E5CuQinrtMpZKpaid3TkOrB+kNLZYZltWFqZElFJYOZydRGpJ8BQVrBMrsygBipXgwHk0VNla8Z5jSuETbjmV42hQLJSVaDIP4PE8ixzxMT30mYiUSylISFlI3ZLv+ItVgueXKqHKty1OjQ0QKQJ9Zg/CJ3nc9Sj2yyWuzOtKe+s5rjl8SSNDRyk9YKsF6JWxBLOBsQdiND70MWZVmDkhw+ZSSl+uFnpvAt43YMIASAQQaAdamLLq0OAROd0cexkVns4UCo/KHbfT7xPKmFVCS4qD9R+P3jLUsSZfEWBZyxIrkCUgt4womX1KFAqv+k+tPpBUy4gQjH0joTjrXrWJEzW08vxAFhvGXNBOIOMw/jTqxpyga8lT1FIksEnMk8XrQDo5ipXnBlSp9ZnbG1golSwQSVYy2gAKQ/Vz5Rr2Vu8nEsgmhQEtnqT9B5xJZLnSk4phK1nUhx5H6wylqUGwlyGIHTl+ItkBNiziRjEnRJSlISj4AzAftEiqjOCJNkpiAOFz+w8yR4RDMTXfkIXIlTn1mkoMSH/eE973EhSVTJKQlY4ilIovdgPmGfOurQ2f05fmCLKrWsSGKHInBsShWC0FC0q016ajyi5SlhQBBoag79Ird4ISm1TZeFwVUGzjF94s8uUkITgAUEpAqS4YNUBvOsM3gMA0s00mIxBqjY6gioI5/wCNYb3ZP7yVLmCmJIJY5FqjzhMonSmtQPr4RqbeqySUZLQF4a0UxdVNN9ITZCRgTllmxF6xSf4prH/bKYEYZowlmBGEkgc3AP8ApHjcivzjl3be+E2ieEoqiUCkEaqJ4iOVEgdDvHaRSbc+0KmcxRY71nSilcsoQdCwo9KvSGky80zUBVonz56qugMiW9WenqBFZQlzy0iaWrhUdiw5nSNdkB5hjJZttmJoiYtKdgtQHRgYmsd8TUnjUZg5ni8FVJ6FxA9jsC5jF0oSThxrLB9hqo8g8GW3upICZSCuYM5q6AHQoSDhfYknLeLcDiWx6Sx3XbwsOC6Trz5jQ+6w5SHFPH8xR7pkrlDEFMV5EAlQFHOTNX02MMJ97qCVJUvhJABYAkaggD28BsrJPEE2m54MbKvBPyhShuGY9HMeQgVb2omWojQggejxkd5cL5FcI7UXWmWpeFbJLFKSXJGYSTyJNdc4WWO/7RKIZeNKRhCV1DDJg7huREP/AOINgcS54z/8avVST/8AQ8RFLSkktFqcPWCeZCtvUZhV63nMnrxzFBxQABkpGwH3zMXTsWtFmVZkzwcU9S1pSA5QCjCgkcyAfHlFDXZmBqId2a9Su0y5y0KUsKTXIAClNMnjrlym0dc/1J66nSSmpjzBs3pBChnA6kx5xBEczU0zp1iSUjMjJvI7eTxqjEaBRfrDC7LaJZJYKLEksAPMCp5wZVkiCqQ2fs6xGpIO59IntM0E4gAUnLMNyzpEJI2Pn+RElcToLPsYUlSFDhIIMc5vKzqlzShQqks+4zB8o6eB7MUnttIaekioMseYKn+3nDejchivvC1OVziJrKhHeS1OQQoPsQ9QeREXmzy6MaEe/OOeCOk2a0JWkTEl0q12OoJ0I1hq/PEi1iRmYrr0jwp/V5an8CJe98Oev+IGUWr4QECBjew3qRKKSOAqwtUtTN3eNKZYf9qj6O8C2OWFJIJCXUCHFCWIaJJP6ScvhL+h5Hf8xDATiZtNwiofp+8aoUBrTn+0SlLiuY91iPui2UUGMSIqvqyPOlTnBdWBT8qpfWop4QwTnShG31eAr5tqJWFK0rIHGcIBwtRLuRrz0hdN7WygjElCyAWJdIboAS+nukF2sygAQorZgOJZe83bmaA+f5hLfi++my7MgOcQUpQ0ejeCS/lFRvbtZOncKSJaP7fiI/uV+APGFsu85yUFKJywkmoCiCeusETSN9o9wq0kdy8dt+0QQn+Xkrq7TFA/CkUwA7nVsmbUxUbJYJizwoJAA9X12hWuY7NpD/s4STMQUlzLcMNQeA/+ygeRO0GFXlJhYQJjgSO5rlmT5glStWAVUgnXwD/WDbXckpMwIQszUJoDhKcRzUpgXOrVanNouV0ypVmTLlpUVzAnCtIqVcuYqaUbFzMI7RdA7/EJM5EkthSXKdXFAQkCgzau4iAxLZzxDivEVW1A7skVwpGF+T0SnIZMw6xKpaMB4wmb8YV8QNKgiowgkhvHOsPZt3Jw0IdSWITsdvf5hJNuVMpSmZiKhnBAqz5j3TWLAgy+MSyW1clN3WMITKw92la1gJxpUAKqaqSS5Kjn41pF7SsYIFdX96OYeTkjA0sllowqYVWlWbhmo+WmkJcJRgQqspmUCA7DNiGzfWJTPchsTJFoShISQVMAHSAQeYLxkQ2pIxqwKwJeiSWIHR4yL7c8yuZae00xMyT3QUxxgnWgfyLt5GKomxpSWqT72gOSqbNUlAJdZASOZLDLR46heN2ok2cy5SJaFEBHeBIxEirqIqqoq+8AA8rC57laKDtJ9pzdc4CgQSeSfuYjUtZ+UDqYwzwXEwmjgKRWo3FHBaBEWkwxtnbvadesNsExAUC7UJbUa+OcTP4nb8xRLj7TlMkSiE4wosovVJZhn8Tv6Qem/prgkhg1GGUZDaRwTiIMhBlrBLEHKlMucey/m/0/cQvk3vJUHxtuDQwVIt0ou0xOQ+bnANrA8iVkqV4XBqk1bp+0Zio4qPpyj0zGFGO3vpSArTaggOWAxAOSAK0Arq8WVd3EkDPUOTp+YpXbyeBOlodiEE+Zb/jFqs1tczEkFJlKUhRLM6XCqg6ERza/ryFotK1j4aJQ/wCka+Jc+MMaSo+YSfSEqTJg8yYBnGXfe8ySpSpbMpsSVVBbJ9XqcjrEapO2f1gZHxVpGoFGIyEAlysfaiWsgLBlnc1T4kBx4hucNP5iudGcVoRuCKHwio2S7QsBRc0JwgN7rE9knhE5MtJOAuS9cKnPEltDRxkX6QIovpKNQOxLrY1ukdT9oYJRq3XrFcuu0EEA5OQDoTRxXIxaQOFxRvdYSu+ExRlIOJrIL02y/EEy0DSF6rdJCqzZf+9Lvm2edICvO/gsBEosATjXkVHJkuHw89ekB2M54hK6WcxPftsC5k0ggocJcbAAaaZ+cUudMIBRRnctk+4evLOLVKQAFpKCJmJ1D3QnnrCifd0uWXmCYejMRuCK7RqVAKMR4jAAieWgPXLWJ7HLxKKZcsrckAZ6O3kCY6H/AAzulE5alhIMqUk0IHGo0SFNqKk+G7R0y/rilTbOuWJYlqwqAWBhAdLFykjQ7jXpEm7BxiSK+Mz52mWGUMASvGsmv6A/POh9tDeUlaFlIQorIAxJo/zOE5eNHIgNNzqVNUiSVTJYUUiYElmZ65B20eHN22+UiYiXOxgBKUFnDsGHxBw1Nn3iX695Czew3jMkzlKSjE8riGEqq7gA5O++Z1ixKv2aJQWmWSQHKSqu7JzL0Opie85Fi/lFKkzJgKmLpWSSQ7BQyo5pSuWcVLs9a5iCUziqg4A1ci1euE8mgI+IZHpCdHE1s1/KVNWUjChTFlMo49WVnX6x7e8xS0pxDClRYkHJ8sqt1jSw2HHP7oApmzFFYpwBOGqhuKKyObNk8FdrbGbOGfgW+BQSCHBBYuHSWGmj51EFwMjErziZKXhwgqZmqKFx96Exvdy0TEzKoOFSgkhh/cD6nyhXcy1FShNWoaBwXdtNNcoPtHZyZOSlSJJxpUK0CVBqF+uT7nrEFecSQ3GZVbZZZipiygHCVFqjepro7xkNZ1rCFFK0FKkllJyYjMMTGQUMfaD4ln7EyUiyIUEgKKlOQKllEBzrBt5GpGnDTzjIyED/AJD+cQs/yGcutIZa2/Ur6mIJmcZGRox0Tw6w8upZMsOSanOMjIpZ1KW/Zh6Y3GsZGQvFY97PqLLGjp+8JO2UwmeUucIlJID0BLuQObCMjIAn+Y/PtC6f7cg7Q2hf8tK4lcaiV1PESVE4t/GK2ofWMjIeqHw/rGYVIiC0fF4RkZFh3OljuJRwZ7fUwuu0/wBRPRY8OE/UnzjIyKe8v7R2mjdff1MMe10wvLS5wmQtRD0xApYtuNDGRkLn/IPzlG/yD8JWlHhTzCn5saP0gxKiyP8ASPUVj2Mg5l4ViLO9Sognk4gm1jjUNNvExkZA5b0li/hvwleGjpSaUr3grSOh/wAQVkXXaSCR/SGu5Y+kZGRHqZx6lG7ESU/9JfCHxqq1chrFI7Tjgm9VHxf9hGRkWH25x6k9mSMaxoUBRGhU5GI82o8eWlRCZbFnIBbUVDHekZGRb1nGASZqkyypJIUA4ILEHCKgjKGNqmqVInOolp0khy7ErDt1jIyLGQIG/GBz+x/A8hHT0oAM0AADuSWGT4VRkZA7ehJWcP7Sn/uF9Ef/AAmMjIyGR1KT/9k="/>
          <p:cNvSpPr>
            <a:spLocks noChangeAspect="1" noChangeArrowheads="1"/>
          </p:cNvSpPr>
          <p:nvPr/>
        </p:nvSpPr>
        <p:spPr bwMode="auto">
          <a:xfrm>
            <a:off x="10300676" y="1027906"/>
            <a:ext cx="2721463" cy="204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078" name="Picture 6" descr="http://1.bp.blogspot.com/-eLVWY_CGKgU/T6V3KuERQrI/AAAAAAAAAIY/xsXZ54rD5A8/s1600/Tropaeol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92815"/>
            <a:ext cx="2307248" cy="173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845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>
                <a:latin typeface="Comic Sans MS" panose="030F0702030302020204" pitchFamily="66" charset="0"/>
              </a:rPr>
              <a:t>Jerebika                 </a:t>
            </a:r>
            <a:r>
              <a:rPr lang="sl-SI" altLang="sl-SI">
                <a:latin typeface="Comic Sans MS" panose="030F0702030302020204" pitchFamily="66" charset="0"/>
              </a:rPr>
              <a:t>Rumeni dren</a:t>
            </a:r>
            <a:endParaRPr lang="sl-SI" altLang="sl-SI" dirty="0">
              <a:latin typeface="Comic Sans MS" panose="030F0702030302020204" pitchFamily="66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 dirty="0"/>
          </a:p>
        </p:txBody>
      </p:sp>
      <p:pic>
        <p:nvPicPr>
          <p:cNvPr id="26629" name="Picture 5" descr="jereb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85" y="1400908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encrypted-tbn2.gstatic.com/images?q=tbn:ANd9GcQHKI07__dDiV3q_pLIOOTbtYgX0O8neJKYiqt3Esxh-LKPalZ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145" y="1400908"/>
            <a:ext cx="28384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401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4000" dirty="0">
                <a:latin typeface="Comic Sans MS" panose="030F0702030302020204" pitchFamily="66" charset="0"/>
              </a:rPr>
              <a:t>Solata iz smrdljivke s krompirjem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dirty="0">
                <a:latin typeface="Comic Sans MS" panose="030F0702030302020204" pitchFamily="66" charset="0"/>
              </a:rPr>
              <a:t>listi smrdljivke</a:t>
            </a:r>
          </a:p>
          <a:p>
            <a:r>
              <a:rPr lang="sl-SI" altLang="sl-SI" dirty="0">
                <a:latin typeface="Comic Sans MS" panose="030F0702030302020204" pitchFamily="66" charset="0"/>
              </a:rPr>
              <a:t>kuhan krompir</a:t>
            </a:r>
          </a:p>
          <a:p>
            <a:r>
              <a:rPr lang="sl-SI" altLang="sl-SI" dirty="0">
                <a:latin typeface="Comic Sans MS" panose="030F0702030302020204" pitchFamily="66" charset="0"/>
              </a:rPr>
              <a:t>čemaž</a:t>
            </a:r>
          </a:p>
          <a:p>
            <a:r>
              <a:rPr lang="sl-SI" altLang="sl-SI" dirty="0">
                <a:latin typeface="Comic Sans MS" panose="030F0702030302020204" pitchFamily="66" charset="0"/>
              </a:rPr>
              <a:t>oljčno (ali bučno ...) olje</a:t>
            </a:r>
          </a:p>
          <a:p>
            <a:r>
              <a:rPr lang="sl-SI" altLang="sl-SI" dirty="0">
                <a:latin typeface="Comic Sans MS" panose="030F0702030302020204" pitchFamily="66" charset="0"/>
              </a:rPr>
              <a:t>kis</a:t>
            </a:r>
          </a:p>
          <a:p>
            <a:r>
              <a:rPr lang="sl-SI" altLang="sl-SI" dirty="0">
                <a:latin typeface="Comic Sans MS" panose="030F0702030302020204" pitchFamily="66" charset="0"/>
              </a:rPr>
              <a:t>sol</a:t>
            </a:r>
          </a:p>
          <a:p>
            <a:r>
              <a:rPr lang="sl-SI" altLang="sl-SI" dirty="0">
                <a:latin typeface="Comic Sans MS" panose="030F0702030302020204" pitchFamily="66" charset="0"/>
              </a:rPr>
              <a:t>č </a:t>
            </a:r>
            <a:r>
              <a:rPr lang="sl-SI" altLang="sl-SI" dirty="0" err="1">
                <a:latin typeface="Comic Sans MS" panose="030F0702030302020204" pitchFamily="66" charset="0"/>
              </a:rPr>
              <a:t>ebula</a:t>
            </a:r>
            <a:r>
              <a:rPr lang="sl-SI" altLang="sl-SI" dirty="0">
                <a:latin typeface="Comic Sans MS" panose="030F0702030302020204" pitchFamily="66" charset="0"/>
              </a:rPr>
              <a:t>, gorčica </a:t>
            </a:r>
          </a:p>
          <a:p>
            <a:r>
              <a:rPr lang="sl-SI" altLang="sl-SI" dirty="0">
                <a:latin typeface="Comic Sans MS" panose="030F0702030302020204" pitchFamily="66" charset="0"/>
              </a:rPr>
              <a:t>užitni cvetovi divjih rastlin</a:t>
            </a:r>
          </a:p>
          <a:p>
            <a:endParaRPr lang="sl-SI" altLang="sl-SI" dirty="0">
              <a:latin typeface="Comic Sans MS" panose="030F0702030302020204" pitchFamily="66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2600"/>
            <a:ext cx="3962400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771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dirty="0">
                <a:latin typeface="Comic Sans MS" panose="030F0702030302020204" pitchFamily="66" charset="0"/>
              </a:rPr>
              <a:t>Skutin namaz s čemažem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dirty="0">
                <a:latin typeface="Comic Sans MS" panose="030F0702030302020204" pitchFamily="66" charset="0"/>
              </a:rPr>
              <a:t>250 g skute </a:t>
            </a:r>
          </a:p>
          <a:p>
            <a:r>
              <a:rPr lang="sl-SI" altLang="sl-SI" dirty="0">
                <a:latin typeface="Comic Sans MS" panose="030F0702030302020204" pitchFamily="66" charset="0"/>
              </a:rPr>
              <a:t>velik šop svežega čemaža</a:t>
            </a:r>
          </a:p>
          <a:p>
            <a:r>
              <a:rPr lang="sl-SI" altLang="sl-SI" dirty="0">
                <a:latin typeface="Comic Sans MS" panose="030F0702030302020204" pitchFamily="66" charset="0"/>
              </a:rPr>
              <a:t>materina duši­ca po okusu</a:t>
            </a:r>
          </a:p>
          <a:p>
            <a:r>
              <a:rPr lang="sl-SI" altLang="sl-SI" dirty="0">
                <a:latin typeface="Comic Sans MS" panose="030F0702030302020204" pitchFamily="66" charset="0"/>
              </a:rPr>
              <a:t>ščepec soli</a:t>
            </a:r>
          </a:p>
          <a:p>
            <a:endParaRPr lang="sl-SI" altLang="sl-SI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429001"/>
            <a:ext cx="335280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607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518984"/>
            <a:ext cx="10515600" cy="5657979"/>
          </a:xfrm>
        </p:spPr>
        <p:txBody>
          <a:bodyPr>
            <a:normAutofit/>
          </a:bodyPr>
          <a:lstStyle/>
          <a:p>
            <a:r>
              <a:rPr lang="sl-SI" sz="3200" dirty="0">
                <a:latin typeface="Comic Sans MS" panose="030F0702030302020204" pitchFamily="66" charset="0"/>
              </a:rPr>
              <a:t>Večina užitnih divjih rastlin sodi med zelišča.</a:t>
            </a:r>
          </a:p>
          <a:p>
            <a:r>
              <a:rPr lang="sl-SI" sz="3200" dirty="0">
                <a:latin typeface="Comic Sans MS" panose="030F0702030302020204" pitchFamily="66" charset="0"/>
              </a:rPr>
              <a:t>Divje rastline  imajo  nekajkrat več  vitaminov  in  rudnin  od  konvencionalno  pridelane  zelenjave,  predvsem  kupljene, pridelane  z  umetnim  gnojenjem,  z  uporabo  pesticidov,  gojene  celo  ob  avtocestah  in nato še kemično obdelane za podaljšanje obstojnosti v času prodaje.</a:t>
            </a:r>
          </a:p>
        </p:txBody>
      </p:sp>
    </p:spTree>
    <p:extLst>
      <p:ext uri="{BB962C8B-B14F-4D97-AF65-F5344CB8AC3E}">
        <p14:creationId xmlns:p14="http://schemas.microsoft.com/office/powerpoint/2010/main" val="1408684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533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dirty="0">
                <a:hlinkClick r:id="rId2"/>
              </a:rPr>
              <a:t>http://freeweb.siol.net/mamaana/page_11_4.htm</a:t>
            </a:r>
            <a:endParaRPr lang="sl-SI" altLang="sl-SI" dirty="0"/>
          </a:p>
          <a:p>
            <a:pPr>
              <a:lnSpc>
                <a:spcPct val="90000"/>
              </a:lnSpc>
            </a:pPr>
            <a:endParaRPr lang="sl-SI" altLang="sl-SI" dirty="0"/>
          </a:p>
          <a:p>
            <a:pPr>
              <a:lnSpc>
                <a:spcPct val="90000"/>
              </a:lnSpc>
            </a:pPr>
            <a:r>
              <a:rPr lang="sl-SI" altLang="sl-SI" dirty="0">
                <a:hlinkClick r:id="rId3"/>
              </a:rPr>
              <a:t>http://www.dnevnik.si/tiskane_izdaje/objektiv/341058</a:t>
            </a:r>
            <a:endParaRPr lang="sl-SI" altLang="sl-SI" dirty="0"/>
          </a:p>
          <a:p>
            <a:pPr>
              <a:lnSpc>
                <a:spcPct val="90000"/>
              </a:lnSpc>
            </a:pPr>
            <a:r>
              <a:rPr lang="sl-SI" altLang="sl-SI" dirty="0"/>
              <a:t> </a:t>
            </a:r>
            <a:r>
              <a:rPr lang="sl-SI" altLang="sl-SI" sz="2400" dirty="0">
                <a:hlinkClick r:id="rId4"/>
              </a:rPr>
              <a:t>http://bor.czp-vecer.si/VECER2000_XP/2008/07/03/2008-07-03_STR-41-41_MX-01_IZD-01-02-03-04-05-06_PAG-KULINARIKA.pdf</a:t>
            </a:r>
            <a:endParaRPr lang="sl-SI" altLang="sl-SI" sz="2400" dirty="0"/>
          </a:p>
          <a:p>
            <a:pPr>
              <a:lnSpc>
                <a:spcPct val="90000"/>
              </a:lnSpc>
            </a:pPr>
            <a:endParaRPr lang="sl-SI" altLang="sl-SI" sz="2400" dirty="0"/>
          </a:p>
          <a:p>
            <a:pPr>
              <a:lnSpc>
                <a:spcPct val="90000"/>
              </a:lnSpc>
            </a:pPr>
            <a:r>
              <a:rPr lang="sl-SI" altLang="sl-SI" sz="2400" dirty="0"/>
              <a:t>http://www.mavrica.net/koprive-divja-hrana_clanek_427.html</a:t>
            </a:r>
          </a:p>
          <a:p>
            <a:pPr>
              <a:lnSpc>
                <a:spcPct val="90000"/>
              </a:lnSpc>
            </a:pPr>
            <a:endParaRPr lang="sl-SI" altLang="sl-SI" dirty="0"/>
          </a:p>
          <a:p>
            <a:pPr>
              <a:lnSpc>
                <a:spcPct val="90000"/>
              </a:lnSpc>
            </a:pPr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55040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535459"/>
            <a:ext cx="10515600" cy="5626443"/>
          </a:xfrm>
        </p:spPr>
        <p:txBody>
          <a:bodyPr/>
          <a:lstStyle/>
          <a:p>
            <a:r>
              <a:rPr lang="sl-SI" altLang="sl-SI" sz="3200" dirty="0">
                <a:latin typeface="Comic Sans MS" panose="030F0702030302020204" pitchFamily="66" charset="0"/>
                <a:cs typeface="Tahoma" panose="020B0604030504040204" pitchFamily="34" charset="0"/>
              </a:rPr>
              <a:t>Prvi korak pri nabiranju rastlin za hrano je, da jih znamo zanesljivo določiti. Ni vseeno če pojemo rastlino, zaradi katere nam je kasneje slabo, nekatere so celo smrtno nevarne. </a:t>
            </a:r>
          </a:p>
          <a:p>
            <a:r>
              <a:rPr lang="sl-SI" altLang="sl-SI" sz="3200" dirty="0">
                <a:latin typeface="Comic Sans MS" panose="030F0702030302020204" pitchFamily="66" charset="0"/>
                <a:cs typeface="Tahoma" panose="020B0604030504040204" pitchFamily="34" charset="0"/>
              </a:rPr>
              <a:t>Mnoge divje rastline nimajo takšnega okusa, vonja in videza na krožniku, kot smo ga navajeni pri naši običajni hrani. </a:t>
            </a:r>
          </a:p>
          <a:p>
            <a:r>
              <a:rPr lang="sl-SI" altLang="sl-SI" sz="3200" dirty="0">
                <a:latin typeface="Comic Sans MS" panose="030F0702030302020204" pitchFamily="66" charset="0"/>
              </a:rPr>
              <a:t>N</a:t>
            </a:r>
            <a:r>
              <a:rPr lang="sl-SI" altLang="sl-SI" sz="3200" dirty="0">
                <a:latin typeface="Comic Sans MS" panose="030F0702030302020204" pitchFamily="66" charset="0"/>
                <a:cs typeface="Tahoma" panose="020B0604030504040204" pitchFamily="34" charset="0"/>
              </a:rPr>
              <a:t>eprijetnostim se lahko izognemo z uživanjem različnih rastlin skupaj in s tem zmanjšamo učinek posamezne rastle ali z različnimi dodatki (kuhan krompir, fižol, kaše). </a:t>
            </a:r>
          </a:p>
          <a:p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412766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593124"/>
            <a:ext cx="10515600" cy="5583839"/>
          </a:xfrm>
        </p:spPr>
        <p:txBody>
          <a:bodyPr>
            <a:noAutofit/>
          </a:bodyPr>
          <a:lstStyle/>
          <a:p>
            <a:r>
              <a:rPr lang="sl-SI" altLang="sl-SI" sz="3200" dirty="0">
                <a:latin typeface="Comic Sans MS" panose="030F0702030302020204" pitchFamily="66" charset="0"/>
                <a:cs typeface="Tahoma" panose="020B0604030504040204" pitchFamily="34" charset="0"/>
              </a:rPr>
              <a:t>Nekatere rastline so užitne samo v najbolj zgodnji mladosti, kasneje postanejo neužitne. </a:t>
            </a:r>
          </a:p>
          <a:p>
            <a:r>
              <a:rPr lang="sl-SI" altLang="sl-SI" sz="3200" dirty="0">
                <a:latin typeface="Comic Sans MS" panose="030F0702030302020204" pitchFamily="66" charset="0"/>
                <a:cs typeface="Tahoma" panose="020B0604030504040204" pitchFamily="34" charset="0"/>
              </a:rPr>
              <a:t>V posameznih letnih časih najdemo različne divje rastline.</a:t>
            </a:r>
          </a:p>
          <a:p>
            <a:r>
              <a:rPr lang="sl-SI" altLang="sl-SI" sz="3200" dirty="0">
                <a:latin typeface="Comic Sans MS" panose="030F0702030302020204" pitchFamily="66" charset="0"/>
                <a:cs typeface="Tahoma" panose="020B0604030504040204" pitchFamily="34" charset="0"/>
              </a:rPr>
              <a:t>Konec februarja </a:t>
            </a:r>
            <a:r>
              <a:rPr lang="sl-SI" altLang="sl-SI" sz="3200" dirty="0">
                <a:latin typeface="Comic Sans MS" panose="030F0702030302020204" pitchFamily="66" charset="0"/>
              </a:rPr>
              <a:t>oz. v </a:t>
            </a:r>
            <a:r>
              <a:rPr lang="sl-SI" altLang="sl-SI" sz="3200" dirty="0">
                <a:latin typeface="Comic Sans MS" panose="030F0702030302020204" pitchFamily="66" charset="0"/>
                <a:cs typeface="Tahoma" panose="020B0604030504040204" pitchFamily="34" charset="0"/>
              </a:rPr>
              <a:t>marcu je gozdovih in na travnikih že obilje rastlin iz katerih si lahko pripravimo mešanico presne zelenjave – solate (čemaž, trobentica, pljučnik, koprive)</a:t>
            </a:r>
          </a:p>
          <a:p>
            <a:endParaRPr lang="sl-SI" altLang="sl-SI" sz="3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888801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901" y="101514"/>
            <a:ext cx="10515600" cy="1325563"/>
          </a:xfrm>
        </p:spPr>
        <p:txBody>
          <a:bodyPr>
            <a:normAutofit/>
          </a:bodyPr>
          <a:lstStyle/>
          <a:p>
            <a:r>
              <a:rPr lang="sl-SI" altLang="sl-SI" sz="4000" b="1" dirty="0">
                <a:latin typeface="Comic Sans MS" panose="030F0702030302020204" pitchFamily="66" charset="0"/>
              </a:rPr>
              <a:t>Regrat (</a:t>
            </a:r>
            <a:r>
              <a:rPr lang="sl-SI" altLang="sl-SI" sz="4000" b="1" dirty="0" err="1">
                <a:latin typeface="Comic Sans MS" panose="030F0702030302020204" pitchFamily="66" charset="0"/>
                <a:cs typeface="Tahoma" panose="020B0604030504040204" pitchFamily="34" charset="0"/>
              </a:rPr>
              <a:t>Taraxacum</a:t>
            </a:r>
            <a:r>
              <a:rPr lang="sl-SI" altLang="sl-SI" sz="4000" b="1" dirty="0">
                <a:latin typeface="Comic Sans MS" panose="030F0702030302020204" pitchFamily="66" charset="0"/>
                <a:cs typeface="Tahoma" panose="020B0604030504040204" pitchFamily="34" charset="0"/>
              </a:rPr>
              <a:t> </a:t>
            </a:r>
            <a:r>
              <a:rPr lang="sl-SI" altLang="sl-SI" sz="4000" b="1" dirty="0" err="1">
                <a:latin typeface="Comic Sans MS" panose="030F0702030302020204" pitchFamily="66" charset="0"/>
                <a:cs typeface="Tahoma" panose="020B0604030504040204" pitchFamily="34" charset="0"/>
              </a:rPr>
              <a:t>officinale</a:t>
            </a:r>
            <a:r>
              <a:rPr lang="sl-SI" altLang="sl-SI" sz="4000" b="1" dirty="0">
                <a:latin typeface="Comic Sans MS" panose="030F0702030302020204" pitchFamily="66" charset="0"/>
                <a:cs typeface="Tahoma" panose="020B0604030504040204" pitchFamily="34" charset="0"/>
              </a:rPr>
              <a:t>)</a:t>
            </a:r>
            <a:endParaRPr lang="sl-SI" altLang="sl-SI" sz="4000" b="1" dirty="0">
              <a:latin typeface="Comic Sans MS" panose="030F0702030302020204" pitchFamily="66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1309816"/>
            <a:ext cx="10818341" cy="4867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altLang="sl-SI" sz="3200" dirty="0">
                <a:latin typeface="Comic Sans MS" panose="030F0702030302020204" pitchFamily="66" charset="0"/>
              </a:rPr>
              <a:t>Mlade  liste  nabiramo  celo  leto,  tudi med  cvetenjem,  le  da  so  listi  nekoliko  trši  in  bolj grenki, kasneje so uporabni tudi cvetovi  brez čašice. </a:t>
            </a:r>
          </a:p>
        </p:txBody>
      </p:sp>
      <p:pic>
        <p:nvPicPr>
          <p:cNvPr id="16391" name="Picture 7" descr="35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643" y="4327375"/>
            <a:ext cx="3126791" cy="218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REGRA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41" y="3743389"/>
            <a:ext cx="3336855" cy="291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www.bodieko.si/wp-content/uploads/2010/01/regrat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2" y="3743389"/>
            <a:ext cx="3054264" cy="238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973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altLang="sl-SI" dirty="0">
                <a:latin typeface="Comic Sans MS" panose="030F0702030302020204" pitchFamily="66" charset="0"/>
              </a:rPr>
              <a:t>Kopriva (</a:t>
            </a:r>
            <a:r>
              <a:rPr lang="sl-SI" altLang="sl-SI" dirty="0" err="1">
                <a:latin typeface="Comic Sans MS" panose="030F0702030302020204" pitchFamily="66" charset="0"/>
              </a:rPr>
              <a:t>U</a:t>
            </a:r>
            <a:r>
              <a:rPr lang="sl-SI" b="1" dirty="0" err="1">
                <a:latin typeface="Comic Sans MS" panose="030F0702030302020204" pitchFamily="66" charset="0"/>
              </a:rPr>
              <a:t>rtica</a:t>
            </a:r>
            <a:r>
              <a:rPr lang="sl-SI" b="1" dirty="0">
                <a:latin typeface="Comic Sans MS" panose="030F0702030302020204" pitchFamily="66" charset="0"/>
              </a:rPr>
              <a:t> </a:t>
            </a:r>
            <a:r>
              <a:rPr lang="sl-SI" b="1" dirty="0" err="1">
                <a:latin typeface="Comic Sans MS" panose="030F0702030302020204" pitchFamily="66" charset="0"/>
              </a:rPr>
              <a:t>dioica</a:t>
            </a:r>
            <a:r>
              <a:rPr lang="sl-SI" b="1" dirty="0">
                <a:latin typeface="Comic Sans MS" panose="030F0702030302020204" pitchFamily="66" charset="0"/>
              </a:rPr>
              <a:t> )</a:t>
            </a:r>
            <a:br>
              <a:rPr lang="sl-SI" dirty="0"/>
            </a:br>
            <a:endParaRPr lang="sl-SI" altLang="sl-SI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83724"/>
            <a:ext cx="8077200" cy="3581400"/>
          </a:xfrm>
        </p:spPr>
        <p:txBody>
          <a:bodyPr>
            <a:noAutofit/>
          </a:bodyPr>
          <a:lstStyle/>
          <a:p>
            <a:r>
              <a:rPr lang="sl-SI" altLang="sl-SI" dirty="0">
                <a:latin typeface="Comic Sans MS" panose="030F0702030302020204" pitchFamily="66" charset="0"/>
              </a:rPr>
              <a:t>Kopriva  je  užitna  surova,  če jo  dovolj  pomečkamo,  da polomimo vse drobne žgalne laske. </a:t>
            </a:r>
          </a:p>
          <a:p>
            <a:r>
              <a:rPr lang="sl-SI" altLang="sl-SI" dirty="0">
                <a:latin typeface="Comic Sans MS" panose="030F0702030302020204" pitchFamily="66" charset="0"/>
              </a:rPr>
              <a:t>Je zdravilna  rastlina,  idealna  za  spomladansko  očiščevalno kuro.  </a:t>
            </a:r>
          </a:p>
          <a:p>
            <a:r>
              <a:rPr lang="sl-SI" altLang="sl-SI" dirty="0">
                <a:latin typeface="Comic Sans MS" panose="030F0702030302020204" pitchFamily="66" charset="0"/>
              </a:rPr>
              <a:t>Običajno  pripravljamo  iz  nje  »špinačo«,  kremne juhe  in  rižoto  skupaj  s  čemažem,  kot  prilogo  itd. </a:t>
            </a:r>
          </a:p>
          <a:p>
            <a:r>
              <a:rPr lang="sl-SI" altLang="sl-SI" dirty="0">
                <a:latin typeface="Comic Sans MS" panose="030F0702030302020204" pitchFamily="66" charset="0"/>
              </a:rPr>
              <a:t>Za solato jo poparimo. </a:t>
            </a:r>
          </a:p>
          <a:p>
            <a:r>
              <a:rPr lang="sl-SI" altLang="sl-SI" dirty="0">
                <a:latin typeface="Comic Sans MS" panose="030F0702030302020204" pitchFamily="66" charset="0"/>
              </a:rPr>
              <a:t>Sušimo jo za zdravilni  čaj oz. čajne mešanice.</a:t>
            </a:r>
          </a:p>
        </p:txBody>
      </p:sp>
      <p:pic>
        <p:nvPicPr>
          <p:cNvPr id="10245" name="Picture 5" descr="kopri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345" y="258426"/>
            <a:ext cx="3453337" cy="234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mojezdravje.dnevnik.si/media/uploads/_custom/_944718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080" y="2787712"/>
            <a:ext cx="2874602" cy="407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161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>
                <a:latin typeface="Comic Sans MS" panose="030F0702030302020204" pitchFamily="66" charset="0"/>
              </a:rPr>
              <a:t>Rman (</a:t>
            </a:r>
            <a:r>
              <a:rPr lang="sl-SI" altLang="sl-SI" dirty="0" err="1">
                <a:latin typeface="Comic Sans MS" panose="030F0702030302020204" pitchFamily="66" charset="0"/>
              </a:rPr>
              <a:t>Achillea</a:t>
            </a:r>
            <a:r>
              <a:rPr lang="sl-SI" altLang="sl-SI" dirty="0">
                <a:latin typeface="Comic Sans MS" panose="030F0702030302020204" pitchFamily="66" charset="0"/>
              </a:rPr>
              <a:t> </a:t>
            </a:r>
            <a:r>
              <a:rPr lang="sl-SI" altLang="sl-SI" dirty="0" err="1">
                <a:latin typeface="Comic Sans MS" panose="030F0702030302020204" pitchFamily="66" charset="0"/>
              </a:rPr>
              <a:t>millefolium</a:t>
            </a:r>
            <a:r>
              <a:rPr lang="sl-SI" altLang="sl-SI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altLang="sl-SI" dirty="0">
                <a:latin typeface="Comic Sans MS" panose="030F0702030302020204" pitchFamily="66" charset="0"/>
              </a:rPr>
              <a:t>Mlade liste  nabiramo  celo  leto.  </a:t>
            </a:r>
          </a:p>
          <a:p>
            <a:r>
              <a:rPr lang="sl-SI" altLang="sl-SI" dirty="0">
                <a:latin typeface="Comic Sans MS" panose="030F0702030302020204" pitchFamily="66" charset="0"/>
              </a:rPr>
              <a:t>Dodajamo  jih  v  solate  v količinah, ki nam ustrezajo po okusu.</a:t>
            </a:r>
          </a:p>
          <a:p>
            <a:r>
              <a:rPr lang="sl-SI" altLang="sl-SI" dirty="0">
                <a:latin typeface="Comic Sans MS" panose="030F0702030302020204" pitchFamily="66" charset="0"/>
              </a:rPr>
              <a:t>Uporabljamo  ga  tudi  za  začinjanje  juh,  kuhanega  in pečenega krompirja, omak itd. </a:t>
            </a:r>
          </a:p>
          <a:p>
            <a:r>
              <a:rPr lang="sl-SI" altLang="sl-SI" dirty="0">
                <a:latin typeface="Comic Sans MS" panose="030F0702030302020204" pitchFamily="66" charset="0"/>
              </a:rPr>
              <a:t>Je znana zdravilna rastlina.</a:t>
            </a:r>
          </a:p>
        </p:txBody>
      </p:sp>
      <p:pic>
        <p:nvPicPr>
          <p:cNvPr id="11269" name="Picture 5" descr="u63014-84056_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799" y="234634"/>
            <a:ext cx="2812201" cy="210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infolife.si/modules/aktualno/uploads/rm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080" y="3855566"/>
            <a:ext cx="3581400" cy="257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077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Comic Sans MS" panose="030F0702030302020204" pitchFamily="66" charset="0"/>
              </a:rPr>
              <a:t>Dežen (</a:t>
            </a:r>
            <a:r>
              <a:rPr lang="sl-SI" b="1" dirty="0" err="1">
                <a:latin typeface="Comic Sans MS" panose="030F0702030302020204" pitchFamily="66" charset="0"/>
              </a:rPr>
              <a:t>Heracleum</a:t>
            </a:r>
            <a:r>
              <a:rPr lang="sl-SI" b="1" dirty="0">
                <a:latin typeface="Comic Sans MS" panose="030F0702030302020204" pitchFamily="66" charset="0"/>
              </a:rPr>
              <a:t> </a:t>
            </a:r>
            <a:r>
              <a:rPr lang="sl-SI" b="1" dirty="0" err="1">
                <a:latin typeface="Comic Sans MS" panose="030F0702030302020204" pitchFamily="66" charset="0"/>
              </a:rPr>
              <a:t>sphondylium</a:t>
            </a:r>
            <a:r>
              <a:rPr lang="sl-SI" b="1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82880" y="141414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sl-SI" dirty="0">
                <a:latin typeface="Comic Sans MS" panose="030F0702030302020204" pitchFamily="66" charset="0"/>
              </a:rPr>
              <a:t>Pritlični  listi  so  pernato deljeni, nazobčani segmenti so neenakih oblik. </a:t>
            </a:r>
          </a:p>
          <a:p>
            <a:r>
              <a:rPr lang="sl-SI" dirty="0">
                <a:latin typeface="Comic Sans MS" panose="030F0702030302020204" pitchFamily="66" charset="0"/>
              </a:rPr>
              <a:t>So  dlakavi,  še  posebej  mladi  listi.  </a:t>
            </a:r>
          </a:p>
          <a:p>
            <a:r>
              <a:rPr lang="sl-SI" dirty="0">
                <a:latin typeface="Comic Sans MS" panose="030F0702030302020204" pitchFamily="66" charset="0"/>
              </a:rPr>
              <a:t>Je  velika rastlina,  odrasli  pritlični  listi  so  lahko  dolgi  do 0,5 m. </a:t>
            </a:r>
          </a:p>
          <a:p>
            <a:r>
              <a:rPr lang="sl-SI" dirty="0">
                <a:latin typeface="Comic Sans MS" panose="030F0702030302020204" pitchFamily="66" charset="0"/>
              </a:rPr>
              <a:t>Je prijetnega vonja in blagega okusa po zeleni ali  pastinaku. </a:t>
            </a:r>
          </a:p>
          <a:p>
            <a:r>
              <a:rPr lang="sl-SI" dirty="0">
                <a:latin typeface="Comic Sans MS" panose="030F0702030302020204" pitchFamily="66" charset="0"/>
              </a:rPr>
              <a:t>Za solate nabiramo mlade pritlične liste s peclji, mlada  mesnata  cvetna  stebla ter plodove. </a:t>
            </a:r>
          </a:p>
          <a:p>
            <a:r>
              <a:rPr lang="sl-SI" dirty="0">
                <a:latin typeface="Comic Sans MS" panose="030F0702030302020204" pitchFamily="66" charset="0"/>
              </a:rPr>
              <a:t>V  zdravilne namene so ga uporabljali pri prebavnih </a:t>
            </a: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težavah in za zniževanje krvnega tlaka.</a:t>
            </a:r>
          </a:p>
        </p:txBody>
      </p:sp>
      <p:pic>
        <p:nvPicPr>
          <p:cNvPr id="2050" name="Picture 2" descr="orjaški de&amp;zcaron;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735" y="176212"/>
            <a:ext cx="18288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2.arnes.si/%7Ebabaza/strani/img/aegopodium_podagar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885" y="4496435"/>
            <a:ext cx="29146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96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1782</Words>
  <Application>Microsoft Office PowerPoint</Application>
  <PresentationFormat>Širokozaslonsko</PresentationFormat>
  <Paragraphs>158</Paragraphs>
  <Slides>30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Comic Sans MS</vt:lpstr>
      <vt:lpstr>Tahoma</vt:lpstr>
      <vt:lpstr>TotiSerif-Regular</vt:lpstr>
      <vt:lpstr>Officeova tema</vt:lpstr>
      <vt:lpstr>UŽITNE DIVJE RASTLINE</vt:lpstr>
      <vt:lpstr>PowerPointova predstavitev</vt:lpstr>
      <vt:lpstr>PowerPointova predstavitev</vt:lpstr>
      <vt:lpstr>PowerPointova predstavitev</vt:lpstr>
      <vt:lpstr>PowerPointova predstavitev</vt:lpstr>
      <vt:lpstr>Regrat (Taraxacum officinale)</vt:lpstr>
      <vt:lpstr>Kopriva (Urtica dioica ) </vt:lpstr>
      <vt:lpstr>Rman (Achillea millefolium)</vt:lpstr>
      <vt:lpstr>Dežen (Heracleum sphondylium)</vt:lpstr>
      <vt:lpstr>Navadna regačica (Aegopodium podagraria)</vt:lpstr>
      <vt:lpstr>Navadna smrdljivka (Aposeris foetida) </vt:lpstr>
      <vt:lpstr>Navadna zvezdica (Stellaria media)</vt:lpstr>
      <vt:lpstr>Rogovilček (Galinsoga parviflora)</vt:lpstr>
      <vt:lpstr>Trpotec (Plantago lanceolata)</vt:lpstr>
      <vt:lpstr>Penuše</vt:lpstr>
      <vt:lpstr>Čemaž (Allium Ursinum)</vt:lpstr>
      <vt:lpstr>Marjetica (Bellis perennis)</vt:lpstr>
      <vt:lpstr>Zajčja deteljica (Oxalis acetosella)</vt:lpstr>
      <vt:lpstr>Kislice</vt:lpstr>
      <vt:lpstr>Materina dušica, poljski timijan (Thymus vulgaris)</vt:lpstr>
      <vt:lpstr>Navadni plešec (Capsella bursa-pastoris)  </vt:lpstr>
      <vt:lpstr>Detelje</vt:lpstr>
      <vt:lpstr>Mrtve koprive</vt:lpstr>
      <vt:lpstr> Portulak (Portulaca oleracea)  </vt:lpstr>
      <vt:lpstr>Ognjič (Calendula officinalis)</vt:lpstr>
      <vt:lpstr>Kapucinka (Tropaeolum majus)</vt:lpstr>
      <vt:lpstr>Jerebika                 Rumeni dren</vt:lpstr>
      <vt:lpstr>Solata iz smrdljivke s krompirjem</vt:lpstr>
      <vt:lpstr>Skutin namaz s čemažem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Marjeta</dc:creator>
  <cp:lastModifiedBy>Janez</cp:lastModifiedBy>
  <cp:revision>20</cp:revision>
  <dcterms:created xsi:type="dcterms:W3CDTF">2014-11-05T05:46:32Z</dcterms:created>
  <dcterms:modified xsi:type="dcterms:W3CDTF">2020-11-13T11:23:10Z</dcterms:modified>
</cp:coreProperties>
</file>