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BFC03-6E97-420E-AF12-3D3A8FC0BAF3}" type="datetimeFigureOut">
              <a:rPr lang="sl-SI" smtClean="0"/>
              <a:t>23. 04. 2026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95A61-EB58-4F0C-A167-6453503F87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888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ED83-C335-4FA4-BDA6-179399F756AF}" type="datetime1">
              <a:rPr lang="sl-SI" smtClean="0"/>
              <a:t>23. 04. 2026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4285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803D-59A1-47A9-A29E-85B68C4F61F4}" type="datetime1">
              <a:rPr lang="sl-SI" smtClean="0"/>
              <a:t>23. 04. 2026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/>
              <a:t>‹#›</a:t>
            </a:fld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806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67A5-1DA1-48F3-B53A-014B6633B534}" type="datetime1">
              <a:rPr lang="sl-SI" smtClean="0"/>
              <a:t>23. 04. 2026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/>
              <a:t>‹#›</a:t>
            </a:fld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07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19D0-ACC3-4C17-B28A-C557D5A50D3C}" type="datetime1">
              <a:rPr lang="sl-SI" smtClean="0"/>
              <a:t>23. 04. 2026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C9A6-13CA-41FB-A209-3EB28AA14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0669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F869-58CD-42CA-8A04-370F1D8B6DCA}" type="datetime1">
              <a:rPr lang="sl-SI" smtClean="0"/>
              <a:t>23. 04. 2026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C9A6-13CA-41FB-A209-3EB28AA14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354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4978-023A-483E-9DBF-D76F836623CE}" type="datetime1">
              <a:rPr lang="sl-SI" smtClean="0"/>
              <a:t>23. 04. 2026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C9A6-13CA-41FB-A209-3EB28AA14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9701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8B6E-2CAB-40A1-B172-B56947213034}" type="datetime1">
              <a:rPr lang="sl-SI" smtClean="0"/>
              <a:t>23. 04. 2026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C9A6-13CA-41FB-A209-3EB28AA14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7663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3EAC-BBC4-4A5E-A032-8E57F1D3F1C6}" type="datetime1">
              <a:rPr lang="sl-SI" smtClean="0"/>
              <a:t>23. 04. 2026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C9A6-13CA-41FB-A209-3EB28AA14C09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59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E457-CF85-477C-9165-A335A818A138}" type="datetime1">
              <a:rPr lang="sl-SI" smtClean="0"/>
              <a:t>23. 04. 2026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C9A6-13CA-41FB-A209-3EB28AA14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057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228D-6CDB-4A63-A1C7-5DF5FF108321}" type="datetime1">
              <a:rPr lang="sl-SI" smtClean="0"/>
              <a:t>23. 04. 2026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C9A6-13CA-41FB-A209-3EB28AA14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5769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DFB2-F3C8-4CB4-BCC9-E0B8D70DCCF0}" type="datetime1">
              <a:rPr lang="sl-SI" smtClean="0"/>
              <a:t>23. 04. 2026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C9A6-13CA-41FB-A209-3EB28AA14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022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372B-98C9-45C1-B3E4-0BB45466FF19}" type="datetime1">
              <a:rPr lang="sl-SI" smtClean="0"/>
              <a:t>23. 04. 2026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4276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0346602-E285-408F-8916-5832C0C0A079}" type="datetime1">
              <a:rPr lang="sl-SI" smtClean="0"/>
              <a:t>23. 04. 2026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l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C9A6-13CA-41FB-A209-3EB28AA14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58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CF58-269E-4763-8EAD-564D5B1ADEC1}" type="datetime1">
              <a:rPr lang="sl-SI" smtClean="0"/>
              <a:t>23. 04. 2026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C9A6-13CA-41FB-A209-3EB28AA14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8281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A518-E6DE-47D3-919F-060F7B925D59}" type="datetime1">
              <a:rPr lang="sl-SI" smtClean="0"/>
              <a:t>23. 04. 2026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C9A6-13CA-41FB-A209-3EB28AA14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618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C54D-B943-45B3-B5E2-99D8C109FCA4}" type="datetime1">
              <a:rPr lang="sl-SI" smtClean="0"/>
              <a:t>23. 04. 2026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780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5B58-2672-420F-A83F-490BC50CA272}" type="datetime1">
              <a:rPr lang="sl-SI" smtClean="0"/>
              <a:t>23. 04. 2026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128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E4B-E72E-4AA2-ADB0-98F0264233BE}" type="datetime1">
              <a:rPr lang="sl-SI" smtClean="0"/>
              <a:t>23. 04. 2026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335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36E0-6D9A-4190-9200-1A7B025678ED}" type="datetime1">
              <a:rPr lang="sl-SI" smtClean="0"/>
              <a:t>23. 04. 2026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/>
              <a:t>‹#›</a:t>
            </a:fld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34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BB38-EF53-41DB-B574-B2714CC58532}" type="datetime1">
              <a:rPr lang="sl-SI" smtClean="0"/>
              <a:t>23. 04. 2026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/>
              <a:t>‹#›</a:t>
            </a:fld>
            <a:endParaRPr lang="sl-SI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112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22FC-E472-4603-8085-7E8C7182AB6E}" type="datetime1">
              <a:rPr lang="sl-SI" smtClean="0"/>
              <a:t>23. 04. 2026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604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CC9E-CCC7-4B27-9C8A-D0E9DAFC469C}" type="datetime1">
              <a:rPr lang="sl-SI" smtClean="0"/>
              <a:t>23. 04. 2026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113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9E51A5B0-DD74-4BC7-96D3-901634CACEF2}" type="datetime1">
              <a:rPr lang="sl-SI" smtClean="0"/>
              <a:t>23. 04. 2026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173A467-C450-4630-8011-AFCFCC8030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300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2AAA95B-31C2-48AA-8DB9-55F9B0809574}" type="datetime1">
              <a:rPr lang="sl-SI" smtClean="0"/>
              <a:t>23. 04. 2026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D88C9A6-13CA-41FB-A209-3EB28AA14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122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8CE7D-48A5-71DF-EFE6-BF7741588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A07141-1825-4D31-45DC-8A7C2476A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8" y="315763"/>
            <a:ext cx="11090787" cy="1188720"/>
          </a:xfrm>
        </p:spPr>
        <p:txBody>
          <a:bodyPr>
            <a:normAutofit/>
          </a:bodyPr>
          <a:lstStyle/>
          <a:p>
            <a:r>
              <a:rPr lang="sl-SI" sz="3600" b="1" dirty="0">
                <a:latin typeface="Arial" panose="020B0604020202020204" pitchFamily="34" charset="0"/>
                <a:cs typeface="Arial" panose="020B0604020202020204" pitchFamily="34" charset="0"/>
              </a:rPr>
              <a:t>5.4.2 KONTAKTOR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280B243-AD53-6E05-BD7E-391795A6F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8" y="1878008"/>
            <a:ext cx="11208774" cy="45031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Kontaktor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sl-SI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elektropnevmatično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 stikalo, ki vklopi z majhno krmilno močjo veliko moč.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Stikalne kontakte premika s kotvo elektromagneta. </a:t>
            </a:r>
            <a:r>
              <a:rPr lang="sl-SI" sz="2400" dirty="0" err="1">
                <a:latin typeface="Arial" panose="020B0604020202020204" pitchFamily="34" charset="0"/>
                <a:cs typeface="Arial" panose="020B0604020202020204" pitchFamily="34" charset="0"/>
              </a:rPr>
              <a:t>Kontaktor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se vključi, ko teče tok skozi vzbujevalno navitje. Pri pretoku toka nastane magnetno polje, ki povzroči pritezno silo. Premik kotve vpliva na premične kontakte, ki se odprejo ali zaprejo. Močnostni tokokrog se s tem prekine ali sklene.</a:t>
            </a:r>
          </a:p>
          <a:p>
            <a:pPr marL="0" indent="0" algn="just">
              <a:buNone/>
            </a:pPr>
            <a:r>
              <a:rPr lang="sl-SI" sz="2400" dirty="0" err="1">
                <a:latin typeface="Arial" panose="020B0604020202020204" pitchFamily="34" charset="0"/>
                <a:cs typeface="Arial" panose="020B0604020202020204" pitchFamily="34" charset="0"/>
              </a:rPr>
              <a:t>Kontaktorje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uporabimo za različne namene. Najpogosteje za vključevanje motorjev, peči, klimatskih naprav, žerjavov ipd. Konstrukcije </a:t>
            </a:r>
            <a:r>
              <a:rPr lang="sl-SI" sz="2400" dirty="0" err="1">
                <a:latin typeface="Arial" panose="020B0604020202020204" pitchFamily="34" charset="0"/>
                <a:cs typeface="Arial" panose="020B0604020202020204" pitchFamily="34" charset="0"/>
              </a:rPr>
              <a:t>kontaktorjev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so lahko različne: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4EA9757-AC39-EB47-7453-091AF69A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8C9A6-13CA-41FB-A209-3EB28AA14C09}" type="slidenum">
              <a:rPr kumimoji="0" lang="sl-SI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275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C2A6B-F66F-8C66-606B-6A320543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7AB5FFB-C0DD-506F-4003-2E2D43E1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8C9A6-13CA-41FB-A209-3EB28AA14C09}" type="slidenum">
              <a:rPr kumimoji="0" lang="sl-SI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l-SI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1C4E695-A55D-7351-2423-EE2434BD0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67" y="476864"/>
            <a:ext cx="9469469" cy="556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69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7F3CA-D24B-4BCB-3CFA-92517F063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4775F65-CCC7-63C2-82B6-9B4026DFB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8" y="412956"/>
            <a:ext cx="11208774" cy="59681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Zgled 2. EP krmilja:</a:t>
            </a:r>
          </a:p>
          <a:p>
            <a:pPr marL="0" indent="0" algn="just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Ob pritisku na startno tipko ali vzpostavitvi signala na releju se naj batnica dvosmernega valja iztegne v + gib, ob sprostitvi tipke ali signala se naj povrne v začetno lego. </a:t>
            </a:r>
            <a:r>
              <a:rPr lang="sl-SI" sz="2400" dirty="0" err="1"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) Narišite delovni del - energetski del krmilja. Krmiljenje elektromagnetnega 4/2, 5/2 ventila naj bo:</a:t>
            </a:r>
          </a:p>
          <a:p>
            <a:pPr marL="457200" indent="-457200" algn="just">
              <a:buAutoNum type="alphaLcParenR"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neposredno – direktno,</a:t>
            </a:r>
          </a:p>
          <a:p>
            <a:pPr marL="457200" indent="-457200" algn="just">
              <a:buAutoNum type="alphaLcParenR"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posredno - indirektno preko kontaktov releja.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698E8F1-1DB7-A464-C3E2-6F1110120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8C9A6-13CA-41FB-A209-3EB28AA14C09}" type="slidenum">
              <a:rPr kumimoji="0" lang="sl-SI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l-SI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157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3A4CC-B76D-3BCA-9FBE-D28F7D867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4512288-EDBD-9BF0-8915-CB6C1F15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8C9A6-13CA-41FB-A209-3EB28AA14C09}" type="slidenum">
              <a:rPr kumimoji="0" lang="sl-SI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l-SI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D173377-160A-AC2E-1E27-69F903A91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71" y="274320"/>
            <a:ext cx="10226249" cy="59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90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8651C-2589-BB54-D8A2-2EF34E4B9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6DFE27-442E-AB9C-02C0-BEB34B5B2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8" y="412956"/>
            <a:ext cx="11208774" cy="59681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Zgled 3. EP krmilja:</a:t>
            </a:r>
          </a:p>
          <a:p>
            <a:pPr marL="0" indent="0" algn="just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Batnica a) enosmernega in b) dvosmernega bata se naj pri aktiviranju startnega stikala S1 iztegne v končno lego ter naj tam ostane, dokler ne aktiviramo stikala za povratni gib S2. Pri tem naj bo bat cilindra v končnih legah stalno pod tlakom. Za krmiljenje cilindra je potrebno uporabiti 3/2 in 5/2 elektromagnetne bistabilne ventile. Krmiljenje elektromagnetnega 3/2, 5/2 ventila naj bo:</a:t>
            </a:r>
          </a:p>
          <a:p>
            <a:pPr marL="457200" indent="-457200" algn="just">
              <a:buAutoNum type="alphaLcParenR"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neposredno – direktno,</a:t>
            </a:r>
          </a:p>
          <a:p>
            <a:pPr marL="457200" indent="-457200" algn="just">
              <a:buAutoNum type="alphaLcParenR"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posredno - indirektno preko kontaktov releja.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E1AFB87-A02E-8932-4F56-42379414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8C9A6-13CA-41FB-A209-3EB28AA14C09}" type="slidenum">
              <a:rPr kumimoji="0" lang="sl-SI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l-SI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299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DACBD-C1B6-BC96-CA82-B0E3EAF0C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EAE78F2-84F2-1191-19D1-FAEF3D9C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8C9A6-13CA-41FB-A209-3EB28AA14C09}" type="slidenum">
              <a:rPr kumimoji="0" lang="sl-SI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l-SI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F0144AA-6015-5F02-E3E3-C53E750FB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010" y="425187"/>
            <a:ext cx="8581055" cy="60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24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E791D-8AF8-DBE7-BECB-45B384C65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9C8CFC-4EE2-0E81-3666-7FACA0FD3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8" y="315763"/>
            <a:ext cx="11090787" cy="1188720"/>
          </a:xfrm>
        </p:spPr>
        <p:txBody>
          <a:bodyPr>
            <a:normAutofit fontScale="90000"/>
          </a:bodyPr>
          <a:lstStyle/>
          <a:p>
            <a:r>
              <a:rPr lang="sl-SI" sz="3600" b="1" dirty="0">
                <a:latin typeface="Arial" panose="020B0604020202020204" pitchFamily="34" charset="0"/>
                <a:cs typeface="Arial" panose="020B0604020202020204" pitchFamily="34" charset="0"/>
              </a:rPr>
              <a:t>5.5.2 Primerjava izvedb logičnih funkcij S pnevmatičnimi in </a:t>
            </a:r>
            <a:r>
              <a:rPr lang="sl-S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električnimI</a:t>
            </a: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00FC13B-5CCF-44DC-AD1A-2E916A24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8" y="1878008"/>
            <a:ext cx="11208774" cy="45031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Na naslednjih dveh slikah so predstavljene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logične funkcije realizirane s pnevmatičnimi in električnimi komponentami.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E0D3EAE-D0FB-7052-5CF6-D9235FFA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8C9A6-13CA-41FB-A209-3EB28AA14C09}" type="slidenum">
              <a:rPr kumimoji="0" lang="sl-SI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l-SI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4AAD1E6-2C25-DFAA-5EA6-D63D4670A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291" y="2749471"/>
            <a:ext cx="7284502" cy="410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7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7CC9A-C4FB-67C5-7FF8-B32AB6EA3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B4BE8B0-456B-3167-63BC-DE79BEB2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8C9A6-13CA-41FB-A209-3EB28AA14C09}" type="slidenum">
              <a:rPr kumimoji="0" lang="sl-SI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l-SI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DD73D64-8B9D-17F3-99C3-0339B545D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070" y="772639"/>
            <a:ext cx="9327521" cy="50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80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077F8-7A0D-8B8F-FE51-570239A4C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F5C173A-BFB6-D1F7-3B1C-10BC039A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8C9A6-13CA-41FB-A209-3EB28AA14C09}" type="slidenum">
              <a:rPr kumimoji="0" lang="sl-SI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l-SI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23431C1-0DC8-2525-D458-581F6F837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567" y="0"/>
            <a:ext cx="8235667" cy="681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41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B2416-0291-5D6C-5142-6492C6738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92DB3C2-32FD-9EAC-27D9-69791284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8C9A6-13CA-41FB-A209-3EB28AA14C09}" type="slidenum">
              <a:rPr kumimoji="0" lang="sl-SI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l-SI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E39CCD0-EB9D-C201-2C86-D130F75B2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18" y="1468332"/>
            <a:ext cx="10012989" cy="361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3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CFAE00C1-DD87-5261-7B36-4564E597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8C9A6-13CA-41FB-A209-3EB28AA14C09}" type="slidenum">
              <a:rPr kumimoji="0" lang="sl-SI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4E2BF52-620D-FF63-5124-D3456E744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15" y="346001"/>
            <a:ext cx="8911850" cy="4550463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EE5FC65-3F40-2C74-2B49-A68D51402147}"/>
              </a:ext>
            </a:extLst>
          </p:cNvPr>
          <p:cNvSpPr txBox="1"/>
          <p:nvPr/>
        </p:nvSpPr>
        <p:spPr>
          <a:xfrm>
            <a:off x="3048000" y="506576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Slika 5.26: Konstrukcijska izvedba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kontaktorjev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princip delovanja</a:t>
            </a:r>
          </a:p>
        </p:txBody>
      </p:sp>
    </p:spTree>
    <p:extLst>
      <p:ext uri="{BB962C8B-B14F-4D97-AF65-F5344CB8AC3E}">
        <p14:creationId xmlns:p14="http://schemas.microsoft.com/office/powerpoint/2010/main" val="66112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6C0D8-0760-1A02-482D-D68782C7F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B2582AB-18F7-21B8-71C9-DB100942A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8" y="412956"/>
            <a:ext cx="11208774" cy="59681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Primer izvedbe </a:t>
            </a:r>
            <a:r>
              <a:rPr lang="sl-SI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kontaktorja</a:t>
            </a: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Simbol </a:t>
            </a:r>
            <a:r>
              <a:rPr lang="sl-SI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kontaktorja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enak kot za rele, le označbe kontaktov so drugačne. Kontakte označujemo z zaporednimi številkami (npr. 1,2, 3 …), srečamo pa tudi označevanje, ki je enako kot pri relejih (dvomestne številke).</a:t>
            </a:r>
          </a:p>
          <a:p>
            <a:pPr marL="0" indent="0" algn="just">
              <a:buNone/>
            </a:pPr>
            <a:endParaRPr lang="sl-S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Kontaktorje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izbiramo iz katalogov proizvajalcev. Pri izbiri moramo upoštevati moč, način uporabe, število in frekvenco vklopov ipd.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B4B92DC-C4C0-A647-D200-CD2FA54D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8C9A6-13CA-41FB-A209-3EB28AA14C09}" type="slidenum">
              <a:rPr kumimoji="0" lang="sl-SI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6905F5E-45AF-C8B8-2C45-52C6B6F63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228" y="349048"/>
            <a:ext cx="4428985" cy="259788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D66ECC6-34A2-6D84-F450-342C28A21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096" y="3663429"/>
            <a:ext cx="5578118" cy="21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5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BC9E9-9E49-6927-8419-6CCD82710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D7C824-8734-454D-351B-F2FBA4668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8" y="315763"/>
            <a:ext cx="11090787" cy="1188720"/>
          </a:xfrm>
        </p:spPr>
        <p:txBody>
          <a:bodyPr>
            <a:normAutofit fontScale="90000"/>
          </a:bodyPr>
          <a:lstStyle/>
          <a:p>
            <a:r>
              <a:rPr lang="sl-SI" sz="3600" b="1" dirty="0">
                <a:latin typeface="Arial" panose="020B0604020202020204" pitchFamily="34" charset="0"/>
                <a:cs typeface="Arial" panose="020B0604020202020204" pitchFamily="34" charset="0"/>
              </a:rPr>
              <a:t>5.5 ELEMENTI ZA PRETVORBO ELEKTRIČNIH SIGNALOV V PNEVMATIČNE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56885C-837B-AB56-5E85-A8122F8A2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8" y="1878008"/>
            <a:ext cx="11208774" cy="31019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Za pretvorbo električnih krmilnih signalov v pnevmatične signale uporabljamo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elektromagnetne ventile. To so pnevmatični potni ventili, ki jih aktivirajo elektromagneti.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Elektromagnetni ventili povezujejo električni krmilni del z delovnim pnevmatičnim delom.</a:t>
            </a:r>
          </a:p>
          <a:p>
            <a:pPr marL="0" indent="0" algn="just">
              <a:buNone/>
            </a:pP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Elektromagnetni ventil sestavlja električni del za aktiviranje in pnevmatični potni ventil. Električni del je v principu elektromagnetno navitje in kotva.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Kotva sedaj ne premika kontaktov kot pri releju, temveč premika stanje na potnem ventilu. Potni ventili so lahko različnih tipov in izvedb. Največ uporabljamo 3/2 in 5/2 potne ventile, ki so sedežnih ali drsnih izvedb.</a:t>
            </a:r>
          </a:p>
          <a:p>
            <a:pPr marL="0" indent="0" algn="just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Primer </a:t>
            </a:r>
            <a:r>
              <a:rPr lang="sl-SI" sz="2400" dirty="0" err="1">
                <a:latin typeface="Arial" panose="020B0604020202020204" pitchFamily="34" charset="0"/>
                <a:cs typeface="Arial" panose="020B0604020202020204" pitchFamily="34" charset="0"/>
              </a:rPr>
              <a:t>monostabilnega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in bistabilnega elektromagnetnega ventila v drsni izvedbi prikazuje naslednja slika: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35B8469-D7C8-B2F6-984F-1E7B0A9D7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8C9A6-13CA-41FB-A209-3EB28AA14C09}" type="slidenum">
              <a:rPr kumimoji="0" lang="sl-SI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l-SI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9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66989-67F2-25AC-3AA5-E3275FB9C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DFC5B09E-11DA-F6C0-5CD3-0898B9A6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8C9A6-13CA-41FB-A209-3EB28AA14C09}" type="slidenum">
              <a:rPr kumimoji="0" lang="sl-SI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3EBA7D8-0B17-956F-93D6-B530AD4E0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24" y="1800184"/>
            <a:ext cx="10676551" cy="325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3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0DF91-EC4A-E4E8-0E34-27D87E1E5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A52D75-C3A6-DD1E-9760-83BEB5ACC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8" y="412956"/>
            <a:ext cx="11208774" cy="59681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Elektromagnetni ventil prikažemo v pnevmatični in električni shemi s simboli na naslednji način:</a:t>
            </a:r>
          </a:p>
          <a:p>
            <a:pPr marL="0" indent="0" algn="just">
              <a:buNone/>
            </a:pP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Elektromagnetni ventili so lahko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izvedeni z neposrednim ali posrednim aktiviranjem.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Pri neposrednem aktiviranju kotva neposredno premika ventil. Sila kotve je majhna, zato tak ventil lahko uporabljamo le za manjše pretoke. Pri posrednem delovanju pa kotva premika mali pnevmatični 3/2 </a:t>
            </a:r>
            <a:r>
              <a:rPr lang="sl-SI" sz="2400" dirty="0" err="1">
                <a:latin typeface="Arial" panose="020B0604020202020204" pitchFamily="34" charset="0"/>
                <a:cs typeface="Arial" panose="020B0604020202020204" pitchFamily="34" charset="0"/>
              </a:rPr>
              <a:t>monostabilen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ventil, ki nato s pomočjo zraka premakne večji pnevmatični ventil.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EFAD53B-6A7C-A46E-F40E-10D73026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8C9A6-13CA-41FB-A209-3EB28AA14C09}" type="slidenum">
              <a:rPr kumimoji="0" lang="sl-SI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9E7DCB8-8A6B-B0B5-37F8-09D2B7140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155" y="947466"/>
            <a:ext cx="8756903" cy="33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7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C9572-139F-5AE5-7954-084B6F970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94D4E4-166D-F9E1-EBE8-16E54459A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8" y="315763"/>
            <a:ext cx="11090787" cy="1188720"/>
          </a:xfrm>
        </p:spPr>
        <p:txBody>
          <a:bodyPr>
            <a:normAutofit/>
          </a:bodyPr>
          <a:lstStyle/>
          <a:p>
            <a:r>
              <a:rPr lang="sl-SI" sz="3600" b="1" dirty="0">
                <a:latin typeface="Arial" panose="020B0604020202020204" pitchFamily="34" charset="0"/>
                <a:cs typeface="Arial" panose="020B0604020202020204" pitchFamily="34" charset="0"/>
              </a:rPr>
              <a:t>5.5.1 ELEKTROPNEVMATIČNE SHEME (m)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581A51B-E817-F2C3-23CB-C1E94F1AB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8" y="1878008"/>
            <a:ext cx="11208774" cy="45031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Električni elementi so označeni s črkami in številkami. Tokovni načrt razdelimo na krmilni tokokrog in glavni tokokrog.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Elemente označujemo z:</a:t>
            </a:r>
          </a:p>
          <a:p>
            <a:pPr marL="0" indent="0" algn="just">
              <a:buNone/>
            </a:pP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E1F8DDB-BD41-3635-426D-E7473D17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8C9A6-13CA-41FB-A209-3EB28AA14C09}" type="slidenum">
              <a:rPr kumimoji="0" lang="sl-SI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l-SI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F1871D4-B60D-6260-A8D7-876086C21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642" y="2763329"/>
            <a:ext cx="7010158" cy="382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7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0C6C1-CF86-2289-BDF6-DBC91D7A5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47C4960-5B6C-F6D0-E10E-EA4EE75E2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8" y="412956"/>
            <a:ext cx="11208774" cy="59681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Komponente prikazane v električni shemi so torej označene na naslednji način:</a:t>
            </a:r>
          </a:p>
          <a:p>
            <a:pPr algn="just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ročno aktivirana stikala kot S1, S2, S3 …</a:t>
            </a:r>
          </a:p>
          <a:p>
            <a:pPr algn="just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mejna stikala kot 1S1, 1S2 …</a:t>
            </a:r>
          </a:p>
          <a:p>
            <a:pPr algn="just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tlačna stikala, </a:t>
            </a:r>
            <a:r>
              <a:rPr lang="sl-SI" sz="2400" dirty="0" err="1">
                <a:latin typeface="Arial" panose="020B0604020202020204" pitchFamily="34" charset="0"/>
                <a:cs typeface="Arial" panose="020B0604020202020204" pitchFamily="34" charset="0"/>
              </a:rPr>
              <a:t>brezdotični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signalniki …, kot 1B1, 1B2, 2B1 …</a:t>
            </a:r>
          </a:p>
          <a:p>
            <a:pPr algn="just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releji in </a:t>
            </a:r>
            <a:r>
              <a:rPr lang="sl-SI" sz="2400" dirty="0" err="1">
                <a:latin typeface="Arial" panose="020B0604020202020204" pitchFamily="34" charset="0"/>
                <a:cs typeface="Arial" panose="020B0604020202020204" pitchFamily="34" charset="0"/>
              </a:rPr>
              <a:t>kontaktorji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kot K1, K2, K3 …</a:t>
            </a:r>
          </a:p>
          <a:p>
            <a:pPr algn="just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navitja elektromagnetnih ventilov kot 1Y1, 1Y2 …</a:t>
            </a:r>
          </a:p>
          <a:p>
            <a:pPr algn="just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indikatorske luči kot H1, H2 …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BBA60C3-848B-A34A-C98C-1A4EAE1B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8C9A6-13CA-41FB-A209-3EB28AA14C09}" type="slidenum">
              <a:rPr kumimoji="0" lang="sl-SI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l-SI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53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C3BC4-D75D-8F51-322A-3665E6FAB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707C449-C8B2-A77B-7719-5478EA7AD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8" y="412956"/>
            <a:ext cx="11208774" cy="59681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Zgled 1. EP krmilja:</a:t>
            </a:r>
          </a:p>
          <a:p>
            <a:pPr marL="0" indent="0" algn="just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Ob pritisku na startno tipko ali vzpostavitvi signala na releju se naj batnica enosmernega valja iztegne v + gib, ob sprostitvi tipke ali signala se naj povrne v začetno lego. a) Narišite delovni del - energetski del krmilja. Krmiljenje elektromagnetnega 3/2 ventila naj bo:</a:t>
            </a:r>
          </a:p>
          <a:p>
            <a:pPr marL="457200" indent="-457200" algn="just">
              <a:buAutoNum type="alphaLcParenR"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neposredno – direktno,</a:t>
            </a:r>
          </a:p>
          <a:p>
            <a:pPr marL="457200" indent="-457200" algn="just">
              <a:buAutoNum type="alphaLcParenR"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posredno - indirektno preko kontaktov releja.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7BBFB23-85B7-2253-AFDB-DD031A91E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8C9A6-13CA-41FB-A209-3EB28AA14C09}" type="slidenum">
              <a:rPr kumimoji="0" lang="sl-SI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l-SI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87462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714</Words>
  <Application>Microsoft Office PowerPoint</Application>
  <PresentationFormat>Širokozaslonsko</PresentationFormat>
  <Paragraphs>69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Schoolbook</vt:lpstr>
      <vt:lpstr>Gill Sans MT</vt:lpstr>
      <vt:lpstr>Wingdings 2</vt:lpstr>
      <vt:lpstr>View</vt:lpstr>
      <vt:lpstr>Paket</vt:lpstr>
      <vt:lpstr>5.4.2 KONTAKTOR</vt:lpstr>
      <vt:lpstr>PowerPointova predstavitev</vt:lpstr>
      <vt:lpstr>PowerPointova predstavitev</vt:lpstr>
      <vt:lpstr>5.5 ELEMENTI ZA PRETVORBO ELEKTRIČNIH SIGNALOV V PNEVMATIČNE</vt:lpstr>
      <vt:lpstr>PowerPointova predstavitev</vt:lpstr>
      <vt:lpstr>PowerPointova predstavitev</vt:lpstr>
      <vt:lpstr>5.5.1 ELEKTROPNEVMATIČNE SHEME (m)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5.5.2 Primerjava izvedb logičnih funkcij S pnevmatičnimi in električnimI</vt:lpstr>
      <vt:lpstr>PowerPointova predstavitev</vt:lpstr>
      <vt:lpstr>PowerPointova predstavitev</vt:lpstr>
      <vt:lpstr>PowerPointova predstavitev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SILA IN POSPEŠEK</dc:title>
  <dc:creator>Tanja</dc:creator>
  <cp:lastModifiedBy>Gaja Vouk</cp:lastModifiedBy>
  <cp:revision>107</cp:revision>
  <dcterms:created xsi:type="dcterms:W3CDTF">2022-12-12T14:37:12Z</dcterms:created>
  <dcterms:modified xsi:type="dcterms:W3CDTF">2026-04-23T18:44:59Z</dcterms:modified>
</cp:coreProperties>
</file>