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m4a" ContentType="audio/mp4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9" r:id="rId5"/>
    <p:sldId id="260" r:id="rId6"/>
    <p:sldId id="264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4660"/>
  </p:normalViewPr>
  <p:slideViewPr>
    <p:cSldViewPr snapToGrid="0">
      <p:cViewPr varScale="1">
        <p:scale>
          <a:sx n="86" d="100"/>
          <a:sy n="86" d="100"/>
        </p:scale>
        <p:origin x="53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  <a:endParaRPr lang="sl-SI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 hasCustomPrompt="1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  <a:endParaRPr lang="sl-SI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  <a:endParaRPr lang="sl-SI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 hasCustomPrompt="1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  <a:endParaRPr lang="sl-SI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  <a:endParaRPr lang="sl-SI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 hasCustomPrompt="1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 hasCustomPrompt="1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  <a:endParaRPr lang="sl-SI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 hasCustomPrompt="1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  <a:endParaRPr lang="sl-SI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  <a:endParaRPr lang="sl-SI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 hasCustomPrompt="1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  <a:endParaRPr lang="sl-SI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  <a:endParaRPr lang="sl-SI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 hasCustomPrompt="1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 hasCustomPrompt="1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  <a:endParaRPr lang="sl-SI"/>
          </a:p>
          <a:p>
            <a:pPr lvl="1"/>
            <a:r>
              <a:rPr lang="sl-SI"/>
              <a:t>Druga raven</a:t>
            </a:r>
            <a:endParaRPr lang="sl-SI"/>
          </a:p>
          <a:p>
            <a:pPr lvl="2"/>
            <a:r>
              <a:rPr lang="sl-SI"/>
              <a:t>Tretja raven</a:t>
            </a:r>
            <a:endParaRPr lang="sl-SI"/>
          </a:p>
          <a:p>
            <a:pPr lvl="3"/>
            <a:r>
              <a:rPr lang="sl-SI"/>
              <a:t>Četrta raven</a:t>
            </a:r>
            <a:endParaRPr lang="sl-SI"/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 hasCustomPrompt="1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  <a:endParaRPr lang="sl-SI"/>
          </a:p>
          <a:p>
            <a:pPr lvl="1"/>
            <a:r>
              <a:rPr lang="sl-SI"/>
              <a:t>Druga raven</a:t>
            </a:r>
            <a:endParaRPr lang="sl-SI"/>
          </a:p>
          <a:p>
            <a:pPr lvl="2"/>
            <a:r>
              <a:rPr lang="sl-SI"/>
              <a:t>Tretja raven</a:t>
            </a:r>
            <a:endParaRPr lang="sl-SI"/>
          </a:p>
          <a:p>
            <a:pPr lvl="3"/>
            <a:r>
              <a:rPr lang="sl-SI"/>
              <a:t>Četrta raven</a:t>
            </a:r>
            <a:endParaRPr lang="sl-SI"/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  <a:endParaRPr lang="sl-SI"/>
          </a:p>
          <a:p>
            <a:pPr lvl="1"/>
            <a:r>
              <a:rPr lang="sl-SI"/>
              <a:t>Druga raven</a:t>
            </a:r>
            <a:endParaRPr lang="sl-SI"/>
          </a:p>
          <a:p>
            <a:pPr lvl="2"/>
            <a:r>
              <a:rPr lang="sl-SI"/>
              <a:t>Tretja raven</a:t>
            </a:r>
            <a:endParaRPr lang="sl-SI"/>
          </a:p>
          <a:p>
            <a:pPr lvl="3"/>
            <a:r>
              <a:rPr lang="sl-SI"/>
              <a:t>Četrta raven</a:t>
            </a:r>
            <a:endParaRPr lang="sl-SI"/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  <a:endParaRPr lang="sl-SI"/>
          </a:p>
          <a:p>
            <a:pPr lvl="1"/>
            <a:r>
              <a:rPr lang="sl-SI"/>
              <a:t>Druga raven</a:t>
            </a:r>
            <a:endParaRPr lang="sl-SI"/>
          </a:p>
          <a:p>
            <a:pPr lvl="2"/>
            <a:r>
              <a:rPr lang="sl-SI"/>
              <a:t>Tretja raven</a:t>
            </a:r>
            <a:endParaRPr lang="sl-SI"/>
          </a:p>
          <a:p>
            <a:pPr lvl="3"/>
            <a:r>
              <a:rPr lang="sl-SI"/>
              <a:t>Četrta raven</a:t>
            </a:r>
            <a:endParaRPr lang="sl-SI"/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 hasCustomPrompt="1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  <a:endParaRPr lang="sl-SI"/>
          </a:p>
          <a:p>
            <a:pPr lvl="1"/>
            <a:r>
              <a:rPr lang="sl-SI"/>
              <a:t>Druga raven</a:t>
            </a:r>
            <a:endParaRPr lang="sl-SI"/>
          </a:p>
          <a:p>
            <a:pPr lvl="2"/>
            <a:r>
              <a:rPr lang="sl-SI"/>
              <a:t>Tretja raven</a:t>
            </a:r>
            <a:endParaRPr lang="sl-SI"/>
          </a:p>
          <a:p>
            <a:pPr lvl="3"/>
            <a:r>
              <a:rPr lang="sl-SI"/>
              <a:t>Četrta raven</a:t>
            </a:r>
            <a:endParaRPr lang="sl-SI"/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  <a:endParaRPr lang="sl-SI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  <a:endParaRPr lang="sl-SI"/>
          </a:p>
          <a:p>
            <a:pPr lvl="1"/>
            <a:r>
              <a:rPr lang="sl-SI"/>
              <a:t>Druga raven</a:t>
            </a:r>
            <a:endParaRPr lang="sl-SI"/>
          </a:p>
          <a:p>
            <a:pPr lvl="2"/>
            <a:r>
              <a:rPr lang="sl-SI"/>
              <a:t>Tretja raven</a:t>
            </a:r>
            <a:endParaRPr lang="sl-SI"/>
          </a:p>
          <a:p>
            <a:pPr lvl="3"/>
            <a:r>
              <a:rPr lang="sl-SI"/>
              <a:t>Četrta raven</a:t>
            </a:r>
            <a:endParaRPr lang="sl-SI"/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  <a:endParaRPr lang="sl-SI"/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 hasCustomPrompt="1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  <a:endParaRPr lang="sl-SI"/>
          </a:p>
          <a:p>
            <a:pPr lvl="1"/>
            <a:r>
              <a:rPr lang="sl-SI"/>
              <a:t>Druga raven</a:t>
            </a:r>
            <a:endParaRPr lang="sl-SI"/>
          </a:p>
          <a:p>
            <a:pPr lvl="2"/>
            <a:r>
              <a:rPr lang="sl-SI"/>
              <a:t>Tretja raven</a:t>
            </a:r>
            <a:endParaRPr lang="sl-SI"/>
          </a:p>
          <a:p>
            <a:pPr lvl="3"/>
            <a:r>
              <a:rPr lang="sl-SI"/>
              <a:t>Četrta raven</a:t>
            </a:r>
            <a:endParaRPr lang="sl-SI"/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  <a:endParaRPr lang="sl-SI"/>
          </a:p>
          <a:p>
            <a:pPr lvl="1"/>
            <a:r>
              <a:rPr lang="sl-SI"/>
              <a:t>Druga raven</a:t>
            </a:r>
            <a:endParaRPr lang="sl-SI"/>
          </a:p>
          <a:p>
            <a:pPr lvl="2"/>
            <a:r>
              <a:rPr lang="sl-SI"/>
              <a:t>Tretja raven</a:t>
            </a:r>
            <a:endParaRPr lang="sl-SI"/>
          </a:p>
          <a:p>
            <a:pPr lvl="3"/>
            <a:r>
              <a:rPr lang="sl-SI"/>
              <a:t>Četrta raven</a:t>
            </a:r>
            <a:endParaRPr lang="sl-SI"/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3.pn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8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  <a:endParaRPr lang="sl-SI"/>
          </a:p>
          <a:p>
            <a:pPr lvl="1"/>
            <a:r>
              <a:rPr lang="sl-SI"/>
              <a:t>Druga raven</a:t>
            </a:r>
            <a:endParaRPr lang="sl-SI"/>
          </a:p>
          <a:p>
            <a:pPr lvl="2"/>
            <a:r>
              <a:rPr lang="sl-SI"/>
              <a:t>Tretja raven</a:t>
            </a:r>
            <a:endParaRPr lang="sl-SI"/>
          </a:p>
          <a:p>
            <a:pPr lvl="3"/>
            <a:r>
              <a:rPr lang="sl-SI"/>
              <a:t>Četrta raven</a:t>
            </a:r>
            <a:endParaRPr lang="sl-SI"/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www.youtube.com/watch?v=k_UOuSklNL4&#13;&#13;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www.youtube.com/watch?v=oAjH1w-PO84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7.png"/><Relationship Id="rId3" Type="http://schemas.microsoft.com/office/2007/relationships/media" Target="../media/media1.m4a"/><Relationship Id="rId2" Type="http://schemas.openxmlformats.org/officeDocument/2006/relationships/audio" Target="../media/media1.m4a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jpeg"/><Relationship Id="rId1" Type="http://schemas.openxmlformats.org/officeDocument/2006/relationships/hyperlink" Target="https://www.youtube.com/watch?v=dyM2AnA96y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GLASBA V RomantikI </a:t>
            </a:r>
            <a:br>
              <a:rPr lang="sl-SI" dirty="0"/>
            </a:br>
            <a:r>
              <a:rPr lang="sl-SI" dirty="0"/>
              <a:t>(19. stoletje)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…do sedaj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sz="quarter" idx="13"/>
          </p:nvPr>
        </p:nvSpPr>
        <p:spPr>
          <a:xfrm>
            <a:off x="913774" y="1713390"/>
            <a:ext cx="10363826" cy="4077809"/>
          </a:xfrm>
        </p:spPr>
        <p:txBody>
          <a:bodyPr>
            <a:normAutofit fontScale="85000"/>
          </a:bodyPr>
          <a:lstStyle/>
          <a:p>
            <a:r>
              <a:rPr lang="sl-SI" sz="2400" dirty="0"/>
              <a:t>Klasicizem smo pustili za seboj. </a:t>
            </a:r>
            <a:endParaRPr lang="sl-SI" sz="2400" dirty="0"/>
          </a:p>
          <a:p>
            <a:r>
              <a:rPr lang="sl-SI" sz="2400" dirty="0"/>
              <a:t>Skladbe Haydna, Mozarta, Beethovna in Novaka bodo še naprej bogatile naša življenja, mi pa bomo spoznali novo umetnostno obdobje ROMANTIKO. </a:t>
            </a:r>
            <a:endParaRPr lang="sl-SI" sz="2400" dirty="0"/>
          </a:p>
          <a:p>
            <a:r>
              <a:rPr lang="sl-SI" sz="2400" dirty="0"/>
              <a:t>Poslušajmo skladbo L. van Beethovna, ki je proti koncu svojega življenja V  SVOJE SKLADBE večkrat  vpletal čustva.</a:t>
            </a:r>
            <a:endParaRPr lang="sl-SI" sz="2400" dirty="0"/>
          </a:p>
          <a:p>
            <a:r>
              <a:rPr lang="sl-SI" sz="2400" dirty="0">
                <a:solidFill>
                  <a:schemeClr val="accent4"/>
                </a:solidFill>
              </a:rPr>
              <a:t>L. van Beethoven: Za </a:t>
            </a:r>
            <a:r>
              <a:rPr lang="sl-SI" sz="2400" dirty="0" err="1">
                <a:solidFill>
                  <a:schemeClr val="accent4"/>
                </a:solidFill>
              </a:rPr>
              <a:t>elizo</a:t>
            </a:r>
            <a:endParaRPr lang="sl-SI" sz="2400" dirty="0"/>
          </a:p>
          <a:p>
            <a:pPr marL="0" indent="0">
              <a:buNone/>
            </a:pPr>
            <a:r>
              <a:rPr lang="sl-SI" sz="2400" dirty="0"/>
              <a:t>   </a:t>
            </a:r>
            <a:r>
              <a:rPr lang="sl-SI" sz="2400" dirty="0">
                <a:hlinkClick r:id="rId1" tooltip="" action="ppaction://hlinkfile"/>
              </a:rPr>
              <a:t>https://www.youtube.com/watch?v=k_UOuSklNL4</a:t>
            </a:r>
            <a:r>
              <a:rPr lang="sl-SI" sz="2400" dirty="0"/>
              <a:t> </a:t>
            </a:r>
            <a:endParaRPr lang="sl-SI" sz="2400" dirty="0"/>
          </a:p>
          <a:p>
            <a:r>
              <a:rPr lang="sl-SI" sz="2400" b="1" dirty="0"/>
              <a:t>Klasicistično urejenost bodo zamenjala čustva, skladatelji se bodo zatekali v domišljijo, v naravo, v preteklost … </a:t>
            </a:r>
            <a:endParaRPr lang="sl-SI" sz="2400" b="1" dirty="0"/>
          </a:p>
          <a:p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236916"/>
          </a:xfrm>
        </p:spPr>
        <p:txBody>
          <a:bodyPr/>
          <a:lstStyle/>
          <a:p>
            <a:pPr algn="l"/>
            <a:r>
              <a:rPr lang="sl-SI" dirty="0"/>
              <a:t>Zgodovinski okvir 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l-SI" dirty="0"/>
              <a:t>V družbi prevladUJE meščanski razred.</a:t>
            </a:r>
            <a:endParaRPr lang="sl-SI" dirty="0"/>
          </a:p>
          <a:p>
            <a:r>
              <a:rPr lang="sl-SI" dirty="0"/>
              <a:t>Po francoski revoluciji plemstvo osiromaši, absolutizem ni več oblika vladavine.</a:t>
            </a:r>
            <a:endParaRPr lang="sl-SI" dirty="0"/>
          </a:p>
          <a:p>
            <a:r>
              <a:rPr lang="sl-SI" dirty="0"/>
              <a:t>Pojavi se kapitalistični družbeni red.</a:t>
            </a:r>
            <a:endParaRPr lang="sl-SI" dirty="0"/>
          </a:p>
          <a:p>
            <a:r>
              <a:rPr lang="sl-SI" dirty="0"/>
              <a:t>Pričnejo se buditi narodi („pomlad narodov“), ki imajo močno nacionalNO zavest. umetniki si želijo na vsakem koraku izkazovati ljubezen do domovine. </a:t>
            </a:r>
            <a:endParaRPr lang="sl-SI" dirty="0"/>
          </a:p>
          <a:p>
            <a:r>
              <a:rPr lang="sl-SI" dirty="0"/>
              <a:t>V glasbi se to kaže tako, da skladatelji v svoje skladbe vpletajo elemente ljudske glasbe. </a:t>
            </a:r>
            <a:endParaRPr lang="sl-SI" dirty="0"/>
          </a:p>
        </p:txBody>
      </p:sp>
      <p:pic>
        <p:nvPicPr>
          <p:cNvPr id="4" name="Slika 3" descr="d:\Users\Uporabnik\AppData\Local\Microsoft\Windows\INetCache\Content.MSO\24CAF668.tmp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9983" y="255504"/>
            <a:ext cx="1520561" cy="25942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19666"/>
          </a:xfrm>
        </p:spPr>
        <p:txBody>
          <a:bodyPr/>
          <a:lstStyle/>
          <a:p>
            <a:r>
              <a:rPr lang="sl-SI" dirty="0"/>
              <a:t>primer </a:t>
            </a:r>
            <a:r>
              <a:rPr lang="sl-SI" dirty="0" err="1"/>
              <a:t>romantičnE</a:t>
            </a:r>
            <a:r>
              <a:rPr lang="sl-SI" dirty="0"/>
              <a:t> glasbe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sz="quarter" idx="13"/>
          </p:nvPr>
        </p:nvSpPr>
        <p:spPr>
          <a:xfrm>
            <a:off x="913774" y="1695635"/>
            <a:ext cx="10363826" cy="5162365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accent4"/>
                </a:solidFill>
              </a:rPr>
              <a:t>R. Schumann: sanjarjenje</a:t>
            </a:r>
            <a:endParaRPr lang="sl-SI" dirty="0">
              <a:solidFill>
                <a:schemeClr val="accent4"/>
              </a:solidFill>
            </a:endParaRPr>
          </a:p>
          <a:p>
            <a:pPr marL="0" indent="0">
              <a:buNone/>
            </a:pPr>
            <a:r>
              <a:rPr lang="sl-SI" dirty="0"/>
              <a:t>   </a:t>
            </a:r>
            <a:r>
              <a:rPr lang="sl-SI" dirty="0">
                <a:hlinkClick r:id="rId1"/>
              </a:rPr>
              <a:t>https://www.youtube.com/watch?v=oAjH1w-PO84 </a:t>
            </a:r>
            <a:endParaRPr lang="sl-SI" dirty="0"/>
          </a:p>
          <a:p>
            <a:endParaRPr lang="sl-SI" dirty="0"/>
          </a:p>
          <a:p>
            <a:r>
              <a:rPr lang="sl-SI" dirty="0" err="1"/>
              <a:t>Poslušalska</a:t>
            </a:r>
            <a:r>
              <a:rPr lang="sl-SI" dirty="0"/>
              <a:t> naloga:</a:t>
            </a:r>
            <a:endParaRPr lang="sl-SI" dirty="0"/>
          </a:p>
          <a:p>
            <a:pPr marL="0" indent="0">
              <a:buNone/>
            </a:pPr>
            <a:r>
              <a:rPr lang="sl-SI" dirty="0"/>
              <a:t>-  DOLOČI VRSTO GLASBE IN IZVAJALCE.</a:t>
            </a:r>
            <a:endParaRPr lang="sl-SI" dirty="0"/>
          </a:p>
          <a:p>
            <a:pPr marL="0" indent="0">
              <a:buFontTx/>
              <a:buNone/>
            </a:pPr>
            <a:r>
              <a:rPr lang="sl-SI" dirty="0"/>
              <a:t>-  Kaj se dogaja s tempom v glasbi? Ali bi GA lahko zraven merili z metronomom?</a:t>
            </a:r>
            <a:endParaRPr lang="sl-SI" dirty="0"/>
          </a:p>
          <a:p>
            <a:pPr>
              <a:buFontTx/>
              <a:buChar char="-"/>
            </a:pPr>
            <a:r>
              <a:rPr lang="sl-SI" dirty="0"/>
              <a:t>Kaj pravite na naslov te skladbe? Se ujema z zvočno vsebino, ki ste jo slišali?</a:t>
            </a:r>
            <a:endParaRPr lang="sl-SI" dirty="0"/>
          </a:p>
          <a:p>
            <a:endParaRPr lang="sl-SI" dirty="0"/>
          </a:p>
          <a:p>
            <a:endParaRPr lang="sl-SI" dirty="0"/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 Značilnosti glasbe v romantiki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122485"/>
          </a:xfrm>
        </p:spPr>
        <p:txBody>
          <a:bodyPr>
            <a:normAutofit fontScale="72500"/>
          </a:bodyPr>
          <a:lstStyle/>
          <a:p>
            <a:pPr marL="0" indent="0">
              <a:buNone/>
            </a:pPr>
            <a:r>
              <a:rPr lang="sl-SI" sz="2600" dirty="0"/>
              <a:t>Skladatelji v skladbah izražajo svoja </a:t>
            </a:r>
            <a:r>
              <a:rPr lang="sl-SI" sz="2600" b="1" dirty="0"/>
              <a:t>čustva in domišljijo</a:t>
            </a:r>
            <a:r>
              <a:rPr lang="sl-SI" sz="2600" dirty="0"/>
              <a:t>. Iščejo možnosti za beg iz vsakdana. Za svoja dela najdejo </a:t>
            </a:r>
            <a:r>
              <a:rPr lang="sl-SI" sz="2600" b="1" dirty="0"/>
              <a:t>navdih v naravi</a:t>
            </a:r>
            <a:r>
              <a:rPr lang="sl-SI" sz="2600" dirty="0"/>
              <a:t>, domišljiji, daljni preteklosti in oddaljenih krajih.</a:t>
            </a:r>
            <a:endParaRPr lang="sl-SI" sz="2600" dirty="0"/>
          </a:p>
          <a:p>
            <a:endParaRPr lang="sl-SI" sz="2600" dirty="0"/>
          </a:p>
          <a:p>
            <a:pPr marL="0" indent="0">
              <a:buNone/>
            </a:pPr>
            <a:r>
              <a:rPr lang="sl-SI" sz="2600" dirty="0"/>
              <a:t>Značilne so:</a:t>
            </a:r>
            <a:endParaRPr lang="sl-SI" sz="2600" dirty="0"/>
          </a:p>
          <a:p>
            <a:r>
              <a:rPr lang="sl-SI" sz="2600" dirty="0"/>
              <a:t> </a:t>
            </a:r>
            <a:r>
              <a:rPr lang="sl-SI" sz="2600" b="1" dirty="0"/>
              <a:t>barvite harmonije – sozvočja,</a:t>
            </a:r>
            <a:endParaRPr lang="sl-SI" sz="2600" b="1" dirty="0"/>
          </a:p>
          <a:p>
            <a:r>
              <a:rPr lang="sl-SI" sz="2600" b="1" dirty="0"/>
              <a:t>Spevne melodije,</a:t>
            </a:r>
            <a:endParaRPr lang="sl-SI" sz="2600" b="1" dirty="0"/>
          </a:p>
          <a:p>
            <a:r>
              <a:rPr lang="sl-SI" sz="2600" b="1" dirty="0"/>
              <a:t>Razgibani ritmi,</a:t>
            </a:r>
            <a:endParaRPr lang="sl-SI" sz="2600" b="1" dirty="0"/>
          </a:p>
          <a:p>
            <a:r>
              <a:rPr lang="sl-SI" sz="2600" b="1" dirty="0"/>
              <a:t>Velike spremembe v dinamiki in tempu (upočasnjevanje in </a:t>
            </a:r>
            <a:r>
              <a:rPr lang="sl-SI" sz="2600" b="1" dirty="0" err="1"/>
              <a:t>pohitevanje</a:t>
            </a:r>
            <a:r>
              <a:rPr lang="sl-SI" sz="2600" b="1" dirty="0"/>
              <a:t>).</a:t>
            </a:r>
            <a:endParaRPr lang="sl-SI" sz="2600" b="1" dirty="0"/>
          </a:p>
          <a:p>
            <a:endParaRPr lang="sl-SI" dirty="0"/>
          </a:p>
        </p:txBody>
      </p:sp>
      <p:pic>
        <p:nvPicPr>
          <p:cNvPr id="4" name="Slika 3" descr="d:\Users\Uporabnik\AppData\Local\Microsoft\Windows\INetCache\Content.MSO\EEA7DE62.tmp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2564" y="3626462"/>
            <a:ext cx="1464816" cy="1931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46299"/>
          </a:xfrm>
        </p:spPr>
        <p:txBody>
          <a:bodyPr/>
          <a:lstStyle/>
          <a:p>
            <a:r>
              <a:rPr lang="sl-SI" dirty="0"/>
              <a:t>ZNAČILNOSTI GLASBE V ROMANTIKI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sz="quarter" idx="13"/>
          </p:nvPr>
        </p:nvSpPr>
        <p:spPr>
          <a:xfrm>
            <a:off x="913774" y="1526960"/>
            <a:ext cx="10363826" cy="4882718"/>
          </a:xfrm>
        </p:spPr>
        <p:txBody>
          <a:bodyPr>
            <a:normAutofit/>
          </a:bodyPr>
          <a:lstStyle/>
          <a:p>
            <a:r>
              <a:rPr lang="sl-SI" dirty="0"/>
              <a:t>V svoje skladbe skladatelji </a:t>
            </a:r>
            <a:r>
              <a:rPr lang="sl-SI" b="1" dirty="0"/>
              <a:t>vnašajo čedalje več kromatičnih tonov, </a:t>
            </a:r>
            <a:r>
              <a:rPr lang="sl-SI" dirty="0"/>
              <a:t>zato se začenja izgubljati občutek za dur in mol;</a:t>
            </a:r>
            <a:endParaRPr lang="sl-SI" dirty="0"/>
          </a:p>
          <a:p>
            <a:endParaRPr lang="sl-SI" dirty="0"/>
          </a:p>
          <a:p>
            <a:pPr marL="0" indent="0">
              <a:buNone/>
            </a:pPr>
            <a:endParaRPr lang="sl-SI" dirty="0"/>
          </a:p>
          <a:p>
            <a:r>
              <a:rPr lang="sl-SI" dirty="0"/>
              <a:t>Vpletanje ljudskih motivov v svoje skladbe;</a:t>
            </a:r>
            <a:endParaRPr lang="sl-SI" dirty="0"/>
          </a:p>
          <a:p>
            <a:r>
              <a:rPr lang="sl-SI" dirty="0"/>
              <a:t>NOVI INŠTRUMENTI V ORKESTRU – NOVE ZVOČNE BARVE;</a:t>
            </a:r>
            <a:endParaRPr lang="sl-SI" dirty="0"/>
          </a:p>
          <a:p>
            <a:r>
              <a:rPr lang="sl-SI" dirty="0"/>
              <a:t>Nove oblike skladb: </a:t>
            </a:r>
            <a:r>
              <a:rPr lang="sl-SI" dirty="0" err="1"/>
              <a:t>mINIATURE</a:t>
            </a:r>
            <a:r>
              <a:rPr lang="sl-SI" dirty="0"/>
              <a:t>, samospevi, simfonične pesnitve, rapsodije;</a:t>
            </a:r>
            <a:endParaRPr lang="sl-SI" dirty="0"/>
          </a:p>
          <a:p>
            <a:r>
              <a:rPr lang="sl-SI" dirty="0"/>
              <a:t>Vsebina je </a:t>
            </a:r>
            <a:r>
              <a:rPr lang="sl-SI" b="1" dirty="0"/>
              <a:t>programska </a:t>
            </a:r>
            <a:r>
              <a:rPr lang="sl-SI" dirty="0"/>
              <a:t>in ne več toliko </a:t>
            </a:r>
            <a:r>
              <a:rPr lang="sl-SI" b="1" dirty="0"/>
              <a:t>absolutna.</a:t>
            </a:r>
            <a:endParaRPr lang="sl-SI" b="1" dirty="0"/>
          </a:p>
        </p:txBody>
      </p:sp>
      <p:pic>
        <p:nvPicPr>
          <p:cNvPr id="4" name="Slika 3"/>
          <p:cNvPicPr/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9020" y="2507946"/>
            <a:ext cx="4602480" cy="54737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osnet zvok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405116" y="2501989"/>
            <a:ext cx="487363" cy="4873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62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19666"/>
          </a:xfrm>
        </p:spPr>
        <p:txBody>
          <a:bodyPr/>
          <a:lstStyle/>
          <a:p>
            <a:r>
              <a:rPr lang="sl-SI" dirty="0"/>
              <a:t>zaključek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sz="quarter" idx="13"/>
          </p:nvPr>
        </p:nvSpPr>
        <p:spPr>
          <a:xfrm>
            <a:off x="913774" y="1624614"/>
            <a:ext cx="10363826" cy="4614868"/>
          </a:xfrm>
        </p:spPr>
        <p:txBody>
          <a:bodyPr>
            <a:noAutofit/>
          </a:bodyPr>
          <a:lstStyle/>
          <a:p>
            <a:r>
              <a:rPr lang="sl-SI" dirty="0"/>
              <a:t>Prisluhni ŠE ENI ROMANTIČNI skladbi in v zvezek zapiši VRSTO GLASBE TER IZVAJALCE TER občutke ob poslušanju!</a:t>
            </a:r>
            <a:endParaRPr lang="sl-SI" dirty="0"/>
          </a:p>
          <a:p>
            <a:r>
              <a:rPr lang="sl-SI" dirty="0">
                <a:solidFill>
                  <a:schemeClr val="accent4"/>
                </a:solidFill>
              </a:rPr>
              <a:t>E. </a:t>
            </a:r>
            <a:r>
              <a:rPr lang="sl-SI" dirty="0" err="1">
                <a:solidFill>
                  <a:schemeClr val="accent4"/>
                </a:solidFill>
              </a:rPr>
              <a:t>grieg</a:t>
            </a:r>
            <a:r>
              <a:rPr lang="sl-SI" dirty="0">
                <a:solidFill>
                  <a:schemeClr val="accent4"/>
                </a:solidFill>
              </a:rPr>
              <a:t>: jutranje razpoloženje iz suite </a:t>
            </a:r>
            <a:r>
              <a:rPr lang="sl-SI" dirty="0" err="1">
                <a:solidFill>
                  <a:schemeClr val="accent4"/>
                </a:solidFill>
              </a:rPr>
              <a:t>peer</a:t>
            </a:r>
            <a:r>
              <a:rPr lang="sl-SI" dirty="0">
                <a:solidFill>
                  <a:schemeClr val="accent4"/>
                </a:solidFill>
              </a:rPr>
              <a:t> </a:t>
            </a:r>
            <a:r>
              <a:rPr lang="sl-SI" dirty="0" err="1">
                <a:solidFill>
                  <a:schemeClr val="accent4"/>
                </a:solidFill>
              </a:rPr>
              <a:t>gynth</a:t>
            </a:r>
            <a:endParaRPr lang="sl-SI" dirty="0">
              <a:solidFill>
                <a:schemeClr val="accent4"/>
              </a:solidFill>
            </a:endParaRPr>
          </a:p>
          <a:p>
            <a:pPr marL="0" indent="0">
              <a:buNone/>
            </a:pPr>
            <a:r>
              <a:rPr lang="sl-SI" dirty="0">
                <a:hlinkClick r:id="rId1" tooltip="" action="ppaction://hlinkfile"/>
              </a:rPr>
              <a:t>https://www.youtube.com/watch?v=dyM2AnA96yE</a:t>
            </a: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9" name="Picture 2" descr="Instrumentalna glasba v romantiki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6784" y="2571750"/>
            <a:ext cx="34099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apljica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TM04033925[[fn=Kapljica]]</Template>
  <TotalTime>0</TotalTime>
  <Words>2170</Words>
  <Application>WPS Presentation</Application>
  <PresentationFormat>Širokozaslonsko</PresentationFormat>
  <Paragraphs>62</Paragraphs>
  <Slides>7</Slides>
  <Notes>0</Notes>
  <HiddenSlides>0</HiddenSlides>
  <MMClips>1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SimSun</vt:lpstr>
      <vt:lpstr>Wingdings</vt:lpstr>
      <vt:lpstr>Tw Cen MT</vt:lpstr>
      <vt:lpstr>Microsoft YaHei</vt:lpstr>
      <vt:lpstr>Arial Unicode MS</vt:lpstr>
      <vt:lpstr>Calibri</vt:lpstr>
      <vt:lpstr>Kapljica</vt:lpstr>
      <vt:lpstr>Romantika  (19. stoletje)</vt:lpstr>
      <vt:lpstr>…do sedaj</vt:lpstr>
      <vt:lpstr>Zgodovinski okvir (U., str. 26-28)</vt:lpstr>
      <vt:lpstr>primer romantičnE glasbe</vt:lpstr>
      <vt:lpstr> Značilnosti glasbe v romantiki</vt:lpstr>
      <vt:lpstr>ZNAČILNOSTI GLASBE V ROMANTIKI</vt:lpstr>
      <vt:lpstr>zaključek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romantika</dc:title>
  <dc:creator>Uporabnik</dc:creator>
  <cp:lastModifiedBy>marko</cp:lastModifiedBy>
  <cp:revision>26</cp:revision>
  <dcterms:created xsi:type="dcterms:W3CDTF">2020-11-30T11:35:00Z</dcterms:created>
  <dcterms:modified xsi:type="dcterms:W3CDTF">2021-01-20T09:19:47Z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1033-11.2.0.9937</vt:lpwstr>
  </property>
</Properties>
</file>