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ŽivaČebulj" initials="ŽČ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Delovni_list_programa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l-SI"/>
  <c:chart>
    <c:autoTitleDeleted val="1"/>
    <c:plotArea>
      <c:layout>
        <c:manualLayout>
          <c:layoutTarget val="inner"/>
          <c:xMode val="edge"/>
          <c:yMode val="edge"/>
          <c:x val="7.3498777913565214E-4"/>
          <c:y val="1.9753881513165213E-2"/>
          <c:w val="0.99926501222086461"/>
          <c:h val="0.8327208435173872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</c:spPr>
          </c:dPt>
          <c:dPt>
            <c:idx val="1"/>
            <c:spPr>
              <a:solidFill>
                <a:schemeClr val="accent1"/>
              </a:solidFill>
            </c:spPr>
          </c:dPt>
          <c:dPt>
            <c:idx val="2"/>
            <c:spPr>
              <a:solidFill>
                <a:schemeClr val="accent1"/>
              </a:solidFill>
            </c:spPr>
          </c:dPt>
          <c:dPt>
            <c:idx val="3"/>
            <c:spPr>
              <a:solidFill>
                <a:schemeClr val="bg1"/>
              </a:solidFill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firstSliceAng val="0"/>
      </c:pieChart>
    </c:plotArea>
    <c:plotVisOnly val="1"/>
    <c:dispBlanksAs val="zero"/>
  </c:chart>
  <c:spPr>
    <a:noFill/>
    <a:ln w="25400" cap="flat" cmpd="sng" algn="ctr">
      <a:noFill/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sl-SI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l-SI"/>
  <c:chart>
    <c:autoTitleDeleted val="1"/>
    <c:plotArea>
      <c:layout>
        <c:manualLayout>
          <c:layoutTarget val="inner"/>
          <c:xMode val="edge"/>
          <c:yMode val="edge"/>
          <c:x val="4.8472222222222243E-2"/>
          <c:y val="1.6423611111111177E-3"/>
          <c:w val="0.90313958333333333"/>
          <c:h val="0.9031395833333333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bg1"/>
              </a:solidFill>
            </c:spPr>
          </c:dPt>
          <c:dPt>
            <c:idx val="1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sl-SI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autoTitleDeleted val="1"/>
    <c:plotArea>
      <c:layout>
        <c:manualLayout>
          <c:layoutTarget val="inner"/>
          <c:xMode val="edge"/>
          <c:yMode val="edge"/>
          <c:x val="4.8472222222222243E-2"/>
          <c:y val="9.506666666666673E-2"/>
          <c:w val="0.90313958333333333"/>
          <c:h val="0.9031395833333333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1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cat>
            <c:strRef>
              <c:f>Sheet1!$A$2:$A$5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sl-SI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l-SI"/>
  <c:chart>
    <c:autoTitleDeleted val="1"/>
    <c:plotArea>
      <c:layout>
        <c:manualLayout>
          <c:layoutTarget val="inner"/>
          <c:xMode val="edge"/>
          <c:yMode val="edge"/>
          <c:x val="4.5659722222222221E-3"/>
          <c:y val="4.2708333333333409E-3"/>
          <c:w val="0.99543402777777756"/>
          <c:h val="0.9863020833333333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spPr>
              <a:solidFill>
                <a:schemeClr val="bg1"/>
              </a:solidFill>
            </c:spPr>
          </c:dPt>
          <c:dPt>
            <c:idx val="2"/>
            <c:spPr>
              <a:solidFill>
                <a:schemeClr val="bg1"/>
              </a:solidFill>
            </c:spPr>
          </c:dPt>
          <c:dPt>
            <c:idx val="3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4"/>
            <c:spPr>
              <a:solidFill>
                <a:schemeClr val="accent5">
                  <a:lumMod val="75000"/>
                </a:schemeClr>
              </a:solidFill>
            </c:spPr>
          </c:dPt>
          <c:cat>
            <c:strRef>
              <c:f>Sheet1!$A$2:$A$6</c:f>
              <c:strCache>
                <c:ptCount val="5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  <c:pt idx="4">
                  <c:v>5th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sl-SI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l-SI"/>
  <c:chart>
    <c:autoTitleDeleted val="1"/>
    <c:plotArea>
      <c:layout>
        <c:manualLayout>
          <c:layoutTarget val="inner"/>
          <c:xMode val="edge"/>
          <c:yMode val="edge"/>
          <c:x val="6.173611111111113E-2"/>
          <c:y val="6.173611111111113E-2"/>
          <c:w val="0.90298611111111116"/>
          <c:h val="0.9029861111111111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dPt>
            <c:idx val="0"/>
            <c:spPr>
              <a:solidFill>
                <a:schemeClr val="bg1"/>
              </a:solidFill>
            </c:spPr>
          </c:dPt>
          <c:dPt>
            <c:idx val="3"/>
            <c:spPr>
              <a:solidFill>
                <a:schemeClr val="bg1"/>
              </a:solidFill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firstSliceAng val="0"/>
        <c:holeSize val="50"/>
      </c:doughnutChart>
    </c:plotArea>
    <c:plotVisOnly val="1"/>
    <c:dispBlanksAs val="zero"/>
  </c:chart>
  <c:txPr>
    <a:bodyPr/>
    <a:lstStyle/>
    <a:p>
      <a:pPr>
        <a:defRPr sz="1800"/>
      </a:pPr>
      <a:endParaRPr lang="sl-SI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sl-SI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2"/>
            <c:spPr>
              <a:solidFill>
                <a:schemeClr val="bg1"/>
              </a:solidFill>
            </c:spPr>
          </c:dPt>
          <c:dPt>
            <c:idx val="3"/>
            <c:spPr>
              <a:solidFill>
                <a:schemeClr val="bg1"/>
              </a:solidFill>
            </c:spPr>
          </c:dPt>
          <c:dPt>
            <c:idx val="4"/>
            <c:spPr>
              <a:solidFill>
                <a:schemeClr val="bg1"/>
              </a:solidFill>
            </c:spPr>
          </c:dPt>
          <c:dPt>
            <c:idx val="5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6"/>
            <c:spPr>
              <a:solidFill>
                <a:schemeClr val="accent1">
                  <a:lumMod val="75000"/>
                </a:schemeClr>
              </a:solidFill>
            </c:spPr>
          </c:dPt>
          <c:cat>
            <c:strRef>
              <c:f>Sheet1!$A$2:$A$8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sl-SI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sl-SI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sl-SI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sl-SI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bg1"/>
            </a:solidFill>
          </c:spPr>
          <c:dPt>
            <c:idx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sl-SI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A453C2-6F3F-4338-A12E-28FA8FA2E605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2538BAA9-5E43-4E5A-BC45-0E5FFE923830}">
      <dgm:prSet phldrT="[Text]" phldr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l-SI" dirty="0">
            <a:solidFill>
              <a:schemeClr val="accent2"/>
            </a:solidFill>
          </a:endParaRPr>
        </a:p>
      </dgm:t>
    </dgm:pt>
    <dgm:pt modelId="{D3E80EB7-6243-4188-9CD8-9EE64F0FAD5A}" type="parTrans" cxnId="{06CC4F7D-9CC7-41CA-A217-241DDEDC0ECB}">
      <dgm:prSet/>
      <dgm:spPr/>
      <dgm:t>
        <a:bodyPr/>
        <a:lstStyle/>
        <a:p>
          <a:endParaRPr lang="sl-SI"/>
        </a:p>
      </dgm:t>
    </dgm:pt>
    <dgm:pt modelId="{4232D347-4D98-41A2-8DF4-B6DC38501320}" type="sibTrans" cxnId="{06CC4F7D-9CC7-41CA-A217-241DDEDC0ECB}">
      <dgm:prSet/>
      <dgm:spPr/>
      <dgm:t>
        <a:bodyPr/>
        <a:lstStyle/>
        <a:p>
          <a:endParaRPr lang="sl-SI"/>
        </a:p>
      </dgm:t>
    </dgm:pt>
    <dgm:pt modelId="{2BD20072-7E5D-49EC-AAB0-783514C1D49A}">
      <dgm:prSet phldrT="[Text]" phldr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l-SI" dirty="0">
            <a:solidFill>
              <a:schemeClr val="accent2"/>
            </a:solidFill>
          </a:endParaRPr>
        </a:p>
      </dgm:t>
    </dgm:pt>
    <dgm:pt modelId="{6F2A52B2-4297-4559-A006-31558B3B63E3}" type="parTrans" cxnId="{8A7EC4F7-7A44-4645-8E90-C63072D72BD7}">
      <dgm:prSet/>
      <dgm:spPr/>
      <dgm:t>
        <a:bodyPr/>
        <a:lstStyle/>
        <a:p>
          <a:endParaRPr lang="sl-SI"/>
        </a:p>
      </dgm:t>
    </dgm:pt>
    <dgm:pt modelId="{E1FDAFCC-D475-4275-AF83-C0EB25FD82A5}" type="sibTrans" cxnId="{8A7EC4F7-7A44-4645-8E90-C63072D72BD7}">
      <dgm:prSet/>
      <dgm:spPr/>
      <dgm:t>
        <a:bodyPr/>
        <a:lstStyle/>
        <a:p>
          <a:endParaRPr lang="sl-SI"/>
        </a:p>
      </dgm:t>
    </dgm:pt>
    <dgm:pt modelId="{65B4D753-C809-4C03-ACA9-A1415878B6C0}">
      <dgm:prSet phldrT="[Text]" phldr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sl-SI" dirty="0">
            <a:solidFill>
              <a:schemeClr val="bg1"/>
            </a:solidFill>
          </a:endParaRPr>
        </a:p>
      </dgm:t>
    </dgm:pt>
    <dgm:pt modelId="{D3E8C923-42EE-4D99-BDBA-C2896CF64B20}" type="parTrans" cxnId="{FE1176BF-FEF8-4E85-855E-8FC4C2406F6E}">
      <dgm:prSet/>
      <dgm:spPr/>
      <dgm:t>
        <a:bodyPr/>
        <a:lstStyle/>
        <a:p>
          <a:endParaRPr lang="sl-SI"/>
        </a:p>
      </dgm:t>
    </dgm:pt>
    <dgm:pt modelId="{BF74144E-3112-4DB7-B83D-73B8318CA079}" type="sibTrans" cxnId="{FE1176BF-FEF8-4E85-855E-8FC4C2406F6E}">
      <dgm:prSet/>
      <dgm:spPr/>
      <dgm:t>
        <a:bodyPr/>
        <a:lstStyle/>
        <a:p>
          <a:endParaRPr lang="sl-SI"/>
        </a:p>
      </dgm:t>
    </dgm:pt>
    <dgm:pt modelId="{6C7394A7-FF54-43ED-851A-2CB40CD933C4}">
      <dgm:prSet phldrT="[Text]" phldr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sl-SI" dirty="0">
            <a:solidFill>
              <a:schemeClr val="bg1"/>
            </a:solidFill>
          </a:endParaRPr>
        </a:p>
      </dgm:t>
    </dgm:pt>
    <dgm:pt modelId="{69593845-8C3D-4D69-BCD4-614FDE0DF75D}" type="parTrans" cxnId="{A43D3757-F847-4545-ACF0-5FBCAE8F76CF}">
      <dgm:prSet/>
      <dgm:spPr/>
      <dgm:t>
        <a:bodyPr/>
        <a:lstStyle/>
        <a:p>
          <a:endParaRPr lang="sl-SI"/>
        </a:p>
      </dgm:t>
    </dgm:pt>
    <dgm:pt modelId="{0E762D7F-728B-4FFC-AEDB-C220C636652B}" type="sibTrans" cxnId="{A43D3757-F847-4545-ACF0-5FBCAE8F76CF}">
      <dgm:prSet/>
      <dgm:spPr/>
      <dgm:t>
        <a:bodyPr/>
        <a:lstStyle/>
        <a:p>
          <a:endParaRPr lang="sl-SI"/>
        </a:p>
      </dgm:t>
    </dgm:pt>
    <dgm:pt modelId="{7EC5A775-CB8B-4B51-B4C6-1C9C26178E14}">
      <dgm:prSet phldrT="[Text]" phldr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sl-SI" dirty="0">
            <a:solidFill>
              <a:schemeClr val="bg1"/>
            </a:solidFill>
          </a:endParaRPr>
        </a:p>
      </dgm:t>
    </dgm:pt>
    <dgm:pt modelId="{7A134DDD-B35C-4CCD-860E-CDAC577ED95F}" type="parTrans" cxnId="{3255E615-B71A-4209-B2BB-2255FC19BC35}">
      <dgm:prSet/>
      <dgm:spPr/>
      <dgm:t>
        <a:bodyPr/>
        <a:lstStyle/>
        <a:p>
          <a:endParaRPr lang="sl-SI"/>
        </a:p>
      </dgm:t>
    </dgm:pt>
    <dgm:pt modelId="{3E6188A8-0B6E-4672-B636-961C60948378}" type="sibTrans" cxnId="{3255E615-B71A-4209-B2BB-2255FC19BC35}">
      <dgm:prSet/>
      <dgm:spPr/>
      <dgm:t>
        <a:bodyPr/>
        <a:lstStyle/>
        <a:p>
          <a:endParaRPr lang="sl-SI"/>
        </a:p>
      </dgm:t>
    </dgm:pt>
    <dgm:pt modelId="{184ED445-977F-4964-9A68-4B34DBFD2939}" type="pres">
      <dgm:prSet presAssocID="{E4A453C2-6F3F-4338-A12E-28FA8FA2E60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6FBC5C3E-A52E-42BB-B9E8-50265E321DA4}" type="pres">
      <dgm:prSet presAssocID="{2538BAA9-5E43-4E5A-BC45-0E5FFE923830}" presName="node" presStyleLbl="node1" presStyleIdx="0" presStyleCnt="5" custLinFactNeighborX="-4843" custLinFactNeighborY="-46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704392B-6A5C-4337-90A7-24520B5FFDCF}" type="pres">
      <dgm:prSet presAssocID="{4232D347-4D98-41A2-8DF4-B6DC38501320}" presName="sibTrans" presStyleCnt="0"/>
      <dgm:spPr/>
    </dgm:pt>
    <dgm:pt modelId="{B32FD86F-5BD0-4F0B-A0B2-5301FED4D88C}" type="pres">
      <dgm:prSet presAssocID="{2BD20072-7E5D-49EC-AAB0-783514C1D49A}" presName="node" presStyleLbl="node1" presStyleIdx="1" presStyleCnt="5" custLinFactNeighborX="-9875" custLinFactNeighborY="-46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4BF4C2F-115F-4AB8-819E-5F68CEA25DF4}" type="pres">
      <dgm:prSet presAssocID="{E1FDAFCC-D475-4275-AF83-C0EB25FD82A5}" presName="sibTrans" presStyleCnt="0"/>
      <dgm:spPr/>
    </dgm:pt>
    <dgm:pt modelId="{530F7C94-F0CA-46A2-B69A-28F9F863171E}" type="pres">
      <dgm:prSet presAssocID="{65B4D753-C809-4C03-ACA9-A1415878B6C0}" presName="node" presStyleLbl="node1" presStyleIdx="2" presStyleCnt="5" custLinFactNeighborX="-19875" custLinFactNeighborY="-46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DBA6429-D540-4525-9A96-B8E073D4A03E}" type="pres">
      <dgm:prSet presAssocID="{BF74144E-3112-4DB7-B83D-73B8318CA079}" presName="sibTrans" presStyleCnt="0"/>
      <dgm:spPr/>
    </dgm:pt>
    <dgm:pt modelId="{A09441D2-46E8-4C8D-BB66-DD4F78B4A3A6}" type="pres">
      <dgm:prSet presAssocID="{6C7394A7-FF54-43ED-851A-2CB40CD933C4}" presName="node" presStyleLbl="node1" presStyleIdx="3" presStyleCnt="5" custLinFactNeighborX="-32050" custLinFactNeighborY="-46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AE04906-3EB7-4B85-B128-A32E4C1280D6}" type="pres">
      <dgm:prSet presAssocID="{0E762D7F-728B-4FFC-AEDB-C220C636652B}" presName="sibTrans" presStyleCnt="0"/>
      <dgm:spPr/>
    </dgm:pt>
    <dgm:pt modelId="{C846258A-CC63-445C-8D6B-4EC78D765E7B}" type="pres">
      <dgm:prSet presAssocID="{7EC5A775-CB8B-4B51-B4C6-1C9C26178E14}" presName="node" presStyleLbl="node1" presStyleIdx="4" presStyleCnt="5" custLinFactNeighborX="-44224" custLinFactNeighborY="-465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2745285C-4805-4B40-B8AD-36E7B89AA7ED}" type="presOf" srcId="{7EC5A775-CB8B-4B51-B4C6-1C9C26178E14}" destId="{C846258A-CC63-445C-8D6B-4EC78D765E7B}" srcOrd="0" destOrd="0" presId="urn:microsoft.com/office/officeart/2005/8/layout/default#1"/>
    <dgm:cxn modelId="{15FD33FE-9A51-4EC3-AAB6-50FAE5B4F65F}" type="presOf" srcId="{2538BAA9-5E43-4E5A-BC45-0E5FFE923830}" destId="{6FBC5C3E-A52E-42BB-B9E8-50265E321DA4}" srcOrd="0" destOrd="0" presId="urn:microsoft.com/office/officeart/2005/8/layout/default#1"/>
    <dgm:cxn modelId="{A43D3757-F847-4545-ACF0-5FBCAE8F76CF}" srcId="{E4A453C2-6F3F-4338-A12E-28FA8FA2E605}" destId="{6C7394A7-FF54-43ED-851A-2CB40CD933C4}" srcOrd="3" destOrd="0" parTransId="{69593845-8C3D-4D69-BCD4-614FDE0DF75D}" sibTransId="{0E762D7F-728B-4FFC-AEDB-C220C636652B}"/>
    <dgm:cxn modelId="{4E4A497B-BE01-429D-9534-5D8F43A04835}" type="presOf" srcId="{E4A453C2-6F3F-4338-A12E-28FA8FA2E605}" destId="{184ED445-977F-4964-9A68-4B34DBFD2939}" srcOrd="0" destOrd="0" presId="urn:microsoft.com/office/officeart/2005/8/layout/default#1"/>
    <dgm:cxn modelId="{FE1176BF-FEF8-4E85-855E-8FC4C2406F6E}" srcId="{E4A453C2-6F3F-4338-A12E-28FA8FA2E605}" destId="{65B4D753-C809-4C03-ACA9-A1415878B6C0}" srcOrd="2" destOrd="0" parTransId="{D3E8C923-42EE-4D99-BDBA-C2896CF64B20}" sibTransId="{BF74144E-3112-4DB7-B83D-73B8318CA079}"/>
    <dgm:cxn modelId="{23BDE04C-DD6B-4459-9FC9-F8BC1129EC0B}" type="presOf" srcId="{6C7394A7-FF54-43ED-851A-2CB40CD933C4}" destId="{A09441D2-46E8-4C8D-BB66-DD4F78B4A3A6}" srcOrd="0" destOrd="0" presId="urn:microsoft.com/office/officeart/2005/8/layout/default#1"/>
    <dgm:cxn modelId="{8A7EC4F7-7A44-4645-8E90-C63072D72BD7}" srcId="{E4A453C2-6F3F-4338-A12E-28FA8FA2E605}" destId="{2BD20072-7E5D-49EC-AAB0-783514C1D49A}" srcOrd="1" destOrd="0" parTransId="{6F2A52B2-4297-4559-A006-31558B3B63E3}" sibTransId="{E1FDAFCC-D475-4275-AF83-C0EB25FD82A5}"/>
    <dgm:cxn modelId="{06CC4F7D-9CC7-41CA-A217-241DDEDC0ECB}" srcId="{E4A453C2-6F3F-4338-A12E-28FA8FA2E605}" destId="{2538BAA9-5E43-4E5A-BC45-0E5FFE923830}" srcOrd="0" destOrd="0" parTransId="{D3E80EB7-6243-4188-9CD8-9EE64F0FAD5A}" sibTransId="{4232D347-4D98-41A2-8DF4-B6DC38501320}"/>
    <dgm:cxn modelId="{3DFAEF8E-8017-4EBD-8640-71694417DEA6}" type="presOf" srcId="{65B4D753-C809-4C03-ACA9-A1415878B6C0}" destId="{530F7C94-F0CA-46A2-B69A-28F9F863171E}" srcOrd="0" destOrd="0" presId="urn:microsoft.com/office/officeart/2005/8/layout/default#1"/>
    <dgm:cxn modelId="{3255E615-B71A-4209-B2BB-2255FC19BC35}" srcId="{E4A453C2-6F3F-4338-A12E-28FA8FA2E605}" destId="{7EC5A775-CB8B-4B51-B4C6-1C9C26178E14}" srcOrd="4" destOrd="0" parTransId="{7A134DDD-B35C-4CCD-860E-CDAC577ED95F}" sibTransId="{3E6188A8-0B6E-4672-B636-961C60948378}"/>
    <dgm:cxn modelId="{5056B1A6-CA08-435D-88C8-22B359B8EDA3}" type="presOf" srcId="{2BD20072-7E5D-49EC-AAB0-783514C1D49A}" destId="{B32FD86F-5BD0-4F0B-A0B2-5301FED4D88C}" srcOrd="0" destOrd="0" presId="urn:microsoft.com/office/officeart/2005/8/layout/default#1"/>
    <dgm:cxn modelId="{AF65493B-2264-416A-A642-4D7716A93D67}" type="presParOf" srcId="{184ED445-977F-4964-9A68-4B34DBFD2939}" destId="{6FBC5C3E-A52E-42BB-B9E8-50265E321DA4}" srcOrd="0" destOrd="0" presId="urn:microsoft.com/office/officeart/2005/8/layout/default#1"/>
    <dgm:cxn modelId="{3199C664-78B9-4EE4-A351-DD2E340A9B70}" type="presParOf" srcId="{184ED445-977F-4964-9A68-4B34DBFD2939}" destId="{4704392B-6A5C-4337-90A7-24520B5FFDCF}" srcOrd="1" destOrd="0" presId="urn:microsoft.com/office/officeart/2005/8/layout/default#1"/>
    <dgm:cxn modelId="{1850E997-7EAA-4AA0-9BF7-0C340E36C29A}" type="presParOf" srcId="{184ED445-977F-4964-9A68-4B34DBFD2939}" destId="{B32FD86F-5BD0-4F0B-A0B2-5301FED4D88C}" srcOrd="2" destOrd="0" presId="urn:microsoft.com/office/officeart/2005/8/layout/default#1"/>
    <dgm:cxn modelId="{15B2B8C4-0828-4538-926D-B0F174CA25AE}" type="presParOf" srcId="{184ED445-977F-4964-9A68-4B34DBFD2939}" destId="{54BF4C2F-115F-4AB8-819E-5F68CEA25DF4}" srcOrd="3" destOrd="0" presId="urn:microsoft.com/office/officeart/2005/8/layout/default#1"/>
    <dgm:cxn modelId="{184521A9-5D47-46A9-AFEE-2B4849B5A625}" type="presParOf" srcId="{184ED445-977F-4964-9A68-4B34DBFD2939}" destId="{530F7C94-F0CA-46A2-B69A-28F9F863171E}" srcOrd="4" destOrd="0" presId="urn:microsoft.com/office/officeart/2005/8/layout/default#1"/>
    <dgm:cxn modelId="{CA505917-B440-4F93-8B03-4979193AEA7B}" type="presParOf" srcId="{184ED445-977F-4964-9A68-4B34DBFD2939}" destId="{0DBA6429-D540-4525-9A96-B8E073D4A03E}" srcOrd="5" destOrd="0" presId="urn:microsoft.com/office/officeart/2005/8/layout/default#1"/>
    <dgm:cxn modelId="{A44E75C1-A927-444E-B5AD-E12149F3901C}" type="presParOf" srcId="{184ED445-977F-4964-9A68-4B34DBFD2939}" destId="{A09441D2-46E8-4C8D-BB66-DD4F78B4A3A6}" srcOrd="6" destOrd="0" presId="urn:microsoft.com/office/officeart/2005/8/layout/default#1"/>
    <dgm:cxn modelId="{87D23B86-7CFC-4BA1-9C5D-366A001F3535}" type="presParOf" srcId="{184ED445-977F-4964-9A68-4B34DBFD2939}" destId="{FAE04906-3EB7-4B85-B128-A32E4C1280D6}" srcOrd="7" destOrd="0" presId="urn:microsoft.com/office/officeart/2005/8/layout/default#1"/>
    <dgm:cxn modelId="{DCE3A0AA-E552-492D-8260-F4014BCC4661}" type="presParOf" srcId="{184ED445-977F-4964-9A68-4B34DBFD2939}" destId="{C846258A-CC63-445C-8D6B-4EC78D765E7B}" srcOrd="8" destOrd="0" presId="urn:microsoft.com/office/officeart/2005/8/layout/default#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BC5C3E-A52E-42BB-B9E8-50265E321DA4}">
      <dsp:nvSpPr>
        <dsp:cNvPr id="0" name=""/>
        <dsp:cNvSpPr/>
      </dsp:nvSpPr>
      <dsp:spPr>
        <a:xfrm>
          <a:off x="0" y="182194"/>
          <a:ext cx="706262" cy="423757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900" kern="1200" dirty="0">
            <a:solidFill>
              <a:schemeClr val="accent2"/>
            </a:solidFill>
          </a:endParaRPr>
        </a:p>
      </dsp:txBody>
      <dsp:txXfrm>
        <a:off x="0" y="182194"/>
        <a:ext cx="706262" cy="423757"/>
      </dsp:txXfrm>
    </dsp:sp>
    <dsp:sp modelId="{B32FD86F-5BD0-4F0B-A0B2-5301FED4D88C}">
      <dsp:nvSpPr>
        <dsp:cNvPr id="0" name=""/>
        <dsp:cNvSpPr/>
      </dsp:nvSpPr>
      <dsp:spPr>
        <a:xfrm>
          <a:off x="708449" y="182194"/>
          <a:ext cx="706262" cy="423757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900" kern="1200" dirty="0">
            <a:solidFill>
              <a:schemeClr val="accent2"/>
            </a:solidFill>
          </a:endParaRPr>
        </a:p>
      </dsp:txBody>
      <dsp:txXfrm>
        <a:off x="708449" y="182194"/>
        <a:ext cx="706262" cy="423757"/>
      </dsp:txXfrm>
    </dsp:sp>
    <dsp:sp modelId="{530F7C94-F0CA-46A2-B69A-28F9F863171E}">
      <dsp:nvSpPr>
        <dsp:cNvPr id="0" name=""/>
        <dsp:cNvSpPr/>
      </dsp:nvSpPr>
      <dsp:spPr>
        <a:xfrm>
          <a:off x="1414711" y="182194"/>
          <a:ext cx="706262" cy="42375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900" kern="1200" dirty="0">
            <a:solidFill>
              <a:schemeClr val="bg1"/>
            </a:solidFill>
          </a:endParaRPr>
        </a:p>
      </dsp:txBody>
      <dsp:txXfrm>
        <a:off x="1414711" y="182194"/>
        <a:ext cx="706262" cy="423757"/>
      </dsp:txXfrm>
    </dsp:sp>
    <dsp:sp modelId="{A09441D2-46E8-4C8D-BB66-DD4F78B4A3A6}">
      <dsp:nvSpPr>
        <dsp:cNvPr id="0" name=""/>
        <dsp:cNvSpPr/>
      </dsp:nvSpPr>
      <dsp:spPr>
        <a:xfrm>
          <a:off x="2105612" y="182194"/>
          <a:ext cx="706262" cy="42375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900" kern="1200" dirty="0">
            <a:solidFill>
              <a:schemeClr val="bg1"/>
            </a:solidFill>
          </a:endParaRPr>
        </a:p>
      </dsp:txBody>
      <dsp:txXfrm>
        <a:off x="2105612" y="182194"/>
        <a:ext cx="706262" cy="423757"/>
      </dsp:txXfrm>
    </dsp:sp>
    <dsp:sp modelId="{C846258A-CC63-445C-8D6B-4EC78D765E7B}">
      <dsp:nvSpPr>
        <dsp:cNvPr id="0" name=""/>
        <dsp:cNvSpPr/>
      </dsp:nvSpPr>
      <dsp:spPr>
        <a:xfrm>
          <a:off x="2796520" y="182194"/>
          <a:ext cx="706262" cy="42375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900" kern="1200" dirty="0">
            <a:solidFill>
              <a:schemeClr val="bg1"/>
            </a:solidFill>
          </a:endParaRPr>
        </a:p>
      </dsp:txBody>
      <dsp:txXfrm>
        <a:off x="2796520" y="182194"/>
        <a:ext cx="706262" cy="4237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6BDD4-3846-4BCB-A464-E9C9053BA3D0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86464-7ABF-4FAD-A30F-BE2372FD0CD5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="" xmlns:p14="http://schemas.microsoft.com/office/powerpoint/2010/main" val="3246715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86464-7ABF-4FAD-A30F-BE2372FD0CD5}" type="slidenum">
              <a:rPr lang="sl-SI" smtClean="0"/>
              <a:pPr/>
              <a:t>9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30491ED-801B-44C2-9DBB-2EF93101ABC3}" type="datetimeFigureOut">
              <a:rPr lang="sl-SI" smtClean="0"/>
              <a:pPr/>
              <a:t>6. 11. 2020</a:t>
            </a:fld>
            <a:endParaRPr lang="sl-SI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D4DBD12-0686-4D6D-9C86-55A4CE2518E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chart" Target="../charts/chart3.xml"/><Relationship Id="rId7" Type="http://schemas.openxmlformats.org/officeDocument/2006/relationships/diagramLayout" Target="../diagrams/layout1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chart" Target="../charts/chart5.xml"/><Relationship Id="rId10" Type="http://schemas.microsoft.com/office/2007/relationships/diagramDrawing" Target="../diagrams/drawing1.xml"/><Relationship Id="rId4" Type="http://schemas.openxmlformats.org/officeDocument/2006/relationships/chart" Target="../charts/chart4.xml"/><Relationship Id="rId9" Type="http://schemas.openxmlformats.org/officeDocument/2006/relationships/diagramColors" Target="../diagrams/colors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272" y="2134617"/>
            <a:ext cx="8458200" cy="1222375"/>
          </a:xfrm>
        </p:spPr>
        <p:txBody>
          <a:bodyPr/>
          <a:lstStyle/>
          <a:p>
            <a:r>
              <a:rPr lang="sl-SI" sz="6000" dirty="0" smtClean="0"/>
              <a:t>ulomki</a:t>
            </a:r>
            <a:endParaRPr lang="sl-SI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365104"/>
            <a:ext cx="8458200" cy="914400"/>
          </a:xfrm>
        </p:spPr>
        <p:txBody>
          <a:bodyPr>
            <a:normAutofit/>
          </a:bodyPr>
          <a:lstStyle/>
          <a:p>
            <a:r>
              <a:rPr lang="sl-SI" sz="3200" dirty="0" smtClean="0"/>
              <a:t>6. razred</a:t>
            </a: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1 DELI CELOTE - ULOMEK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99173"/>
          </a:xfrm>
        </p:spPr>
        <p:txBody>
          <a:bodyPr>
            <a:normAutofit/>
          </a:bodyPr>
          <a:lstStyle/>
          <a:p>
            <a:r>
              <a:rPr lang="sl-SI" dirty="0" smtClean="0"/>
              <a:t>Če pico razrežemo na pol, dobimo 2 polovici.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r>
              <a:rPr lang="sl-SI" dirty="0" smtClean="0"/>
              <a:t>Če nato razrežemo še vsako polovico na pol, dobimo 4 četrtine. </a:t>
            </a:r>
            <a:endParaRPr lang="sl-SI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204864"/>
            <a:ext cx="17716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869160"/>
            <a:ext cx="1924050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ounded Rectangle 8"/>
          <p:cNvSpPr/>
          <p:nvPr/>
        </p:nvSpPr>
        <p:spPr>
          <a:xfrm>
            <a:off x="5940152" y="2132856"/>
            <a:ext cx="2808312" cy="18002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Kadar celoto razdelimo na enake dele, lahko posamezne dele zapišemo z </a:t>
            </a:r>
            <a:r>
              <a:rPr lang="sl-SI" sz="2000" b="1" dirty="0" smtClean="0"/>
              <a:t>ulomkom</a:t>
            </a:r>
            <a:r>
              <a:rPr lang="sl-SI" sz="2000" dirty="0" smtClean="0"/>
              <a:t>.</a:t>
            </a:r>
            <a:endParaRPr lang="sl-SI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3635896" y="1628800"/>
            <a:ext cx="108012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95936" y="1772816"/>
          <a:ext cx="374968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68"/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800" b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sl-SI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l-SI" sz="2800" b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sl-SI" sz="2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1340768"/>
            <a:ext cx="23762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/>
              <a:t>š</a:t>
            </a:r>
            <a:r>
              <a:rPr lang="sl-SI" sz="2800" b="1" dirty="0" smtClean="0"/>
              <a:t>tevec</a:t>
            </a:r>
          </a:p>
          <a:p>
            <a:r>
              <a:rPr lang="sl-SI" sz="2400" dirty="0" smtClean="0"/>
              <a:t>Koliko enakih delov smo vzeli</a:t>
            </a:r>
            <a:endParaRPr lang="sl-SI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2852936"/>
            <a:ext cx="28803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imenovalec</a:t>
            </a:r>
          </a:p>
          <a:p>
            <a:r>
              <a:rPr lang="sl-SI" sz="2400" dirty="0" smtClean="0"/>
              <a:t>Na koliko enakih delov smo razdelili celoto</a:t>
            </a:r>
            <a:endParaRPr lang="sl-SI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64087" y="2195572"/>
            <a:ext cx="2413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/>
              <a:t>u</a:t>
            </a:r>
            <a:r>
              <a:rPr lang="sl-SI" sz="2800" b="1" dirty="0" smtClean="0"/>
              <a:t>lomkova črta</a:t>
            </a:r>
            <a:endParaRPr lang="sl-SI" sz="2800" b="1" dirty="0"/>
          </a:p>
        </p:txBody>
      </p:sp>
      <p:cxnSp>
        <p:nvCxnSpPr>
          <p:cNvPr id="10" name="Elbow Connector 9"/>
          <p:cNvCxnSpPr/>
          <p:nvPr/>
        </p:nvCxnSpPr>
        <p:spPr>
          <a:xfrm>
            <a:off x="1979712" y="1700808"/>
            <a:ext cx="1944216" cy="360046"/>
          </a:xfrm>
          <a:prstGeom prst="bentConnector3">
            <a:avLst>
              <a:gd name="adj1" fmla="val 50000"/>
            </a:avLst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 flipV="1">
            <a:off x="2411760" y="2564904"/>
            <a:ext cx="1512168" cy="576064"/>
          </a:xfrm>
          <a:prstGeom prst="bentConnector3">
            <a:avLst>
              <a:gd name="adj1" fmla="val 50000"/>
            </a:avLst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8" idx="1"/>
          </p:cNvCxnSpPr>
          <p:nvPr/>
        </p:nvCxnSpPr>
        <p:spPr>
          <a:xfrm rot="10800000">
            <a:off x="4499995" y="2312586"/>
            <a:ext cx="864093" cy="144597"/>
          </a:xfrm>
          <a:prstGeom prst="bentConnector3">
            <a:avLst>
              <a:gd name="adj1" fmla="val 50000"/>
            </a:avLst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23528" y="5157192"/>
            <a:ext cx="41764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>
                <a:solidFill>
                  <a:schemeClr val="tx2"/>
                </a:solidFill>
              </a:rPr>
              <a:t>Ulomek ¾  predstavlja </a:t>
            </a:r>
          </a:p>
          <a:p>
            <a:r>
              <a:rPr lang="sl-SI" sz="3200" dirty="0" smtClean="0">
                <a:solidFill>
                  <a:schemeClr val="tx2"/>
                </a:solidFill>
              </a:rPr>
              <a:t>3 enake dele od 4.</a:t>
            </a:r>
            <a:endParaRPr lang="sl-SI" sz="3200" dirty="0">
              <a:solidFill>
                <a:schemeClr val="tx2"/>
              </a:solidFill>
            </a:endParaRPr>
          </a:p>
        </p:txBody>
      </p:sp>
      <p:graphicFrame>
        <p:nvGraphicFramePr>
          <p:cNvPr id="40" name="Chart 39"/>
          <p:cNvGraphicFramePr/>
          <p:nvPr/>
        </p:nvGraphicFramePr>
        <p:xfrm>
          <a:off x="4644008" y="4913784"/>
          <a:ext cx="1800200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" name="Rounded Rectangle 40"/>
          <p:cNvSpPr/>
          <p:nvPr/>
        </p:nvSpPr>
        <p:spPr>
          <a:xfrm>
            <a:off x="6660232" y="3068960"/>
            <a:ext cx="2232248" cy="20882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Celoto moramo vedno razdeliti na </a:t>
            </a:r>
            <a:r>
              <a:rPr lang="sl-SI" sz="2400" u="sng" dirty="0" smtClean="0"/>
              <a:t>enake</a:t>
            </a:r>
            <a:r>
              <a:rPr lang="sl-SI" sz="2400" dirty="0" smtClean="0"/>
              <a:t> dele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Poveži.</a:t>
            </a:r>
            <a:endParaRPr lang="sl-S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560" y="2276872"/>
          <a:ext cx="978218" cy="436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8218"/>
              </a:tblGrid>
              <a:tr h="727517">
                <a:tc>
                  <a:txBody>
                    <a:bodyPr/>
                    <a:lstStyle/>
                    <a:p>
                      <a:r>
                        <a:rPr lang="sl-SI" sz="3600" b="0" baseline="300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/</a:t>
                      </a:r>
                      <a:r>
                        <a:rPr lang="sl-SI" sz="3600" b="0" baseline="-250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sl-SI" sz="3600" b="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7517">
                <a:tc>
                  <a:txBody>
                    <a:bodyPr/>
                    <a:lstStyle/>
                    <a:p>
                      <a:r>
                        <a:rPr lang="sl-SI" sz="3600" b="0" baseline="30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/</a:t>
                      </a:r>
                      <a:r>
                        <a:rPr lang="sl-SI" sz="3600" b="0" baseline="-250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sl-SI" sz="3600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7517">
                <a:tc>
                  <a:txBody>
                    <a:bodyPr/>
                    <a:lstStyle/>
                    <a:p>
                      <a:r>
                        <a:rPr lang="sl-SI" sz="3600" b="0" baseline="300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/</a:t>
                      </a:r>
                      <a:r>
                        <a:rPr lang="sl-SI" sz="3600" b="0" baseline="-250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sl-SI" sz="3600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75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3600" b="0" baseline="300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/</a:t>
                      </a:r>
                      <a:r>
                        <a:rPr lang="sl-SI" sz="3600" b="0" baseline="-250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75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275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3600" b="0" baseline="300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/</a:t>
                      </a:r>
                      <a:r>
                        <a:rPr lang="sl-SI" sz="3600" b="0" baseline="-250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r>
                        <a:rPr lang="sl-SI" sz="3600" b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868144" y="4221088"/>
          <a:ext cx="1440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7236296" y="4077072"/>
          <a:ext cx="1440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2411760" y="4437112"/>
          <a:ext cx="1440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3707904" y="1412776"/>
          <a:ext cx="1440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Diagram 12"/>
          <p:cNvGraphicFramePr/>
          <p:nvPr/>
        </p:nvGraphicFramePr>
        <p:xfrm>
          <a:off x="2123728" y="3140968"/>
          <a:ext cx="3816424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4" name="Isosceles Triangle 13"/>
          <p:cNvSpPr/>
          <p:nvPr/>
        </p:nvSpPr>
        <p:spPr>
          <a:xfrm>
            <a:off x="6804248" y="1772816"/>
            <a:ext cx="1872208" cy="1512168"/>
          </a:xfrm>
          <a:prstGeom prst="triangl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Rectangle 16"/>
          <p:cNvSpPr/>
          <p:nvPr/>
        </p:nvSpPr>
        <p:spPr>
          <a:xfrm>
            <a:off x="5076056" y="5373216"/>
            <a:ext cx="21602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8" name="Rectangle 17"/>
          <p:cNvSpPr/>
          <p:nvPr/>
        </p:nvSpPr>
        <p:spPr>
          <a:xfrm>
            <a:off x="4644008" y="5373216"/>
            <a:ext cx="21602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Rectangle 18"/>
          <p:cNvSpPr/>
          <p:nvPr/>
        </p:nvSpPr>
        <p:spPr>
          <a:xfrm>
            <a:off x="4860032" y="5373216"/>
            <a:ext cx="216024" cy="11521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2 izračun dela celote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/>
          </a:bodyPr>
          <a:lstStyle/>
          <a:p>
            <a:r>
              <a:rPr lang="sl-SI" dirty="0" smtClean="0"/>
              <a:t>Miha je pretekel </a:t>
            </a:r>
            <a:r>
              <a:rPr lang="sl-SI" baseline="30000" dirty="0" smtClean="0"/>
              <a:t>5</a:t>
            </a:r>
            <a:r>
              <a:rPr lang="sl-SI" dirty="0" smtClean="0"/>
              <a:t>/</a:t>
            </a:r>
            <a:r>
              <a:rPr lang="sl-SI" baseline="-25000" dirty="0" smtClean="0"/>
              <a:t>7</a:t>
            </a:r>
            <a:r>
              <a:rPr lang="sl-SI" dirty="0" smtClean="0"/>
              <a:t> 42 km dolgega maratona. Zanima ga, koliko kilometrov še ima do cilja.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sz="3000" dirty="0" smtClean="0"/>
              <a:t>Miha je pretekel že </a:t>
            </a:r>
            <a:r>
              <a:rPr lang="sl-SI" sz="3000" baseline="30000" dirty="0" smtClean="0"/>
              <a:t>5</a:t>
            </a:r>
            <a:r>
              <a:rPr lang="sl-SI" sz="3000" dirty="0" smtClean="0"/>
              <a:t>/</a:t>
            </a:r>
            <a:r>
              <a:rPr lang="sl-SI" sz="3000" baseline="-25000" dirty="0" smtClean="0"/>
              <a:t>7</a:t>
            </a:r>
            <a:r>
              <a:rPr lang="sl-SI" sz="3000" dirty="0" smtClean="0"/>
              <a:t>,</a:t>
            </a:r>
          </a:p>
          <a:p>
            <a:pPr>
              <a:buNone/>
            </a:pPr>
            <a:r>
              <a:rPr lang="sl-SI" sz="3000" dirty="0" smtClean="0"/>
              <a:t>do celote ima še </a:t>
            </a:r>
            <a:r>
              <a:rPr lang="sl-SI" sz="3000" baseline="30000" dirty="0" smtClean="0"/>
              <a:t>2</a:t>
            </a:r>
            <a:r>
              <a:rPr lang="sl-SI" sz="3000" dirty="0" smtClean="0"/>
              <a:t>/</a:t>
            </a:r>
            <a:r>
              <a:rPr lang="sl-SI" sz="3000" baseline="-25000" dirty="0" smtClean="0"/>
              <a:t>7.</a:t>
            </a:r>
          </a:p>
          <a:p>
            <a:pPr>
              <a:buNone/>
            </a:pPr>
            <a:r>
              <a:rPr lang="sl-SI" sz="3000" dirty="0" smtClean="0"/>
              <a:t>To je </a:t>
            </a:r>
            <a:r>
              <a:rPr lang="sl-SI" sz="3000" baseline="30000" dirty="0" smtClean="0"/>
              <a:t>2</a:t>
            </a:r>
            <a:r>
              <a:rPr lang="sl-SI" sz="3000" dirty="0" smtClean="0"/>
              <a:t>/</a:t>
            </a:r>
            <a:r>
              <a:rPr lang="sl-SI" sz="3000" baseline="-25000" dirty="0" smtClean="0"/>
              <a:t>7 </a:t>
            </a:r>
            <a:r>
              <a:rPr lang="sl-SI" sz="3000" dirty="0" smtClean="0">
                <a:solidFill>
                  <a:schemeClr val="accent1"/>
                </a:solidFill>
              </a:rPr>
              <a:t>od</a:t>
            </a:r>
            <a:r>
              <a:rPr lang="sl-SI" sz="3000" dirty="0" smtClean="0"/>
              <a:t> 42 km.</a:t>
            </a:r>
          </a:p>
          <a:p>
            <a:pPr>
              <a:buNone/>
            </a:pPr>
            <a:endParaRPr lang="sl-SI" sz="3000" dirty="0" smtClean="0"/>
          </a:p>
          <a:p>
            <a:pPr>
              <a:buNone/>
            </a:pPr>
            <a:r>
              <a:rPr lang="sl-SI" sz="3000" b="1" dirty="0" smtClean="0"/>
              <a:t>Izračun:</a:t>
            </a:r>
            <a:r>
              <a:rPr lang="sl-SI" sz="3000" dirty="0" smtClean="0"/>
              <a:t> </a:t>
            </a:r>
            <a:r>
              <a:rPr lang="sl-SI" sz="3000" baseline="30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  <a:r>
              <a:rPr lang="sl-SI" sz="3000" dirty="0" smtClean="0"/>
              <a:t>/</a:t>
            </a:r>
            <a:r>
              <a:rPr lang="sl-SI" sz="3000" baseline="-25000" dirty="0" smtClean="0">
                <a:solidFill>
                  <a:schemeClr val="accent2">
                    <a:lumMod val="75000"/>
                  </a:schemeClr>
                </a:solidFill>
              </a:rPr>
              <a:t>7</a:t>
            </a:r>
            <a:r>
              <a:rPr lang="sl-SI" sz="3000" baseline="-25000" dirty="0" smtClean="0">
                <a:solidFill>
                  <a:schemeClr val="accent1"/>
                </a:solidFill>
              </a:rPr>
              <a:t> </a:t>
            </a:r>
            <a:r>
              <a:rPr lang="sl-SI" sz="3000" dirty="0" smtClean="0">
                <a:solidFill>
                  <a:schemeClr val="accent1"/>
                </a:solidFill>
              </a:rPr>
              <a:t>∙ </a:t>
            </a:r>
            <a:r>
              <a:rPr lang="sl-SI" sz="3000" dirty="0" smtClean="0"/>
              <a:t>42 = </a:t>
            </a:r>
            <a:r>
              <a:rPr lang="sl-SI" sz="3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2</a:t>
            </a:r>
            <a:r>
              <a:rPr lang="sl-SI" sz="3000" dirty="0" smtClean="0"/>
              <a:t> ∙ (42:</a:t>
            </a:r>
            <a:r>
              <a:rPr lang="sl-SI" sz="3000" dirty="0" smtClean="0">
                <a:solidFill>
                  <a:schemeClr val="accent2">
                    <a:lumMod val="75000"/>
                  </a:schemeClr>
                </a:solidFill>
              </a:rPr>
              <a:t>7</a:t>
            </a:r>
            <a:r>
              <a:rPr lang="sl-SI" sz="3000" dirty="0" smtClean="0"/>
              <a:t>) = 2 ∙ 6 = 12 </a:t>
            </a:r>
          </a:p>
          <a:p>
            <a:pPr>
              <a:buNone/>
            </a:pPr>
            <a:r>
              <a:rPr lang="sl-SI" sz="3000" b="1" dirty="0" smtClean="0"/>
              <a:t>Odgovor: </a:t>
            </a:r>
            <a:r>
              <a:rPr lang="sl-SI" sz="3000" dirty="0" smtClean="0"/>
              <a:t>Do cilja ima še 12 km.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051720" y="4869160"/>
            <a:ext cx="216024" cy="648072"/>
          </a:xfrm>
          <a:prstGeom prst="straightConnector1">
            <a:avLst/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644008" y="3284984"/>
            <a:ext cx="1728192" cy="194421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Celoto 42 razdelimo na 7 enakih delov in vzamemo 2 dela.</a:t>
            </a:r>
            <a:endParaRPr lang="sl-SI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2708920"/>
            <a:ext cx="2160240" cy="140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3 različni zapisi ulomkov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184576"/>
          </a:xfrm>
        </p:spPr>
        <p:txBody>
          <a:bodyPr>
            <a:normAutofit/>
          </a:bodyPr>
          <a:lstStyle/>
          <a:p>
            <a:r>
              <a:rPr lang="sl-SI" b="1" dirty="0" smtClean="0"/>
              <a:t>Ulomki enaki 1</a:t>
            </a:r>
          </a:p>
          <a:p>
            <a:pPr>
              <a:buNone/>
            </a:pPr>
            <a:r>
              <a:rPr lang="sl-SI" dirty="0" smtClean="0"/>
              <a:t>	Če sta števec in imenovalec ulomka enaka, ulomek predstavlja </a:t>
            </a:r>
            <a:r>
              <a:rPr lang="sl-SI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celoto</a:t>
            </a:r>
            <a:r>
              <a:rPr lang="sl-SI" dirty="0" smtClean="0"/>
              <a:t>.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baseline="30000" dirty="0" smtClean="0"/>
              <a:t>4</a:t>
            </a:r>
            <a:r>
              <a:rPr lang="sl-SI" dirty="0" smtClean="0"/>
              <a:t>/</a:t>
            </a:r>
            <a:r>
              <a:rPr lang="sl-SI" baseline="-25000" dirty="0" smtClean="0"/>
              <a:t>4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= 1</a:t>
            </a:r>
          </a:p>
          <a:p>
            <a:pPr>
              <a:buNone/>
            </a:pPr>
            <a:endParaRPr lang="sl-SI" b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sl-SI" b="1" dirty="0" smtClean="0"/>
              <a:t>Ulomki enaki naravnim številom</a:t>
            </a:r>
          </a:p>
          <a:p>
            <a:pPr>
              <a:buNone/>
            </a:pPr>
            <a:r>
              <a:rPr lang="sl-SI" b="1" dirty="0" smtClean="0"/>
              <a:t>	</a:t>
            </a:r>
            <a:r>
              <a:rPr lang="sl-SI" dirty="0" smtClean="0"/>
              <a:t>Če je števec večkratnik imenovalca, ulomek predstavlja naravno število. 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baseline="30000" dirty="0" smtClean="0"/>
              <a:t>15</a:t>
            </a:r>
            <a:r>
              <a:rPr lang="sl-SI" dirty="0" smtClean="0"/>
              <a:t>/</a:t>
            </a:r>
            <a:r>
              <a:rPr lang="sl-SI" baseline="-25000" dirty="0" smtClean="0"/>
              <a:t>5</a:t>
            </a:r>
            <a:r>
              <a:rPr lang="sl-SI" dirty="0" smtClean="0"/>
              <a:t> = 3 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6372200" y="2636912"/>
          <a:ext cx="216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2555776" y="3356992"/>
            <a:ext cx="3096344" cy="57606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1 predstavlja celoto.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03848" y="5949280"/>
            <a:ext cx="3096344" cy="57606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/>
              <a:t>3</a:t>
            </a:r>
            <a:r>
              <a:rPr lang="sl-SI" sz="2400" dirty="0" smtClean="0"/>
              <a:t> predstavlja 3 celote.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4" grpId="0">
        <p:bldAsOne/>
      </p:bldGraphic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Ulomki manjši od 1</a:t>
            </a:r>
          </a:p>
          <a:p>
            <a:pPr>
              <a:buNone/>
            </a:pPr>
            <a:r>
              <a:rPr lang="sl-SI" dirty="0" smtClean="0"/>
              <a:t>	Če je v ulomku števec manjši od imenovalca, ulomek predstavlja </a:t>
            </a:r>
            <a:r>
              <a:rPr lang="sl-SI" dirty="0" smtClean="0">
                <a:solidFill>
                  <a:schemeClr val="accent1">
                    <a:lumMod val="75000"/>
                  </a:schemeClr>
                </a:solidFill>
              </a:rPr>
              <a:t>manj kot celoto</a:t>
            </a:r>
            <a:r>
              <a:rPr lang="sl-SI" dirty="0" smtClean="0"/>
              <a:t>.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baseline="30000" dirty="0" smtClean="0"/>
              <a:t>4</a:t>
            </a:r>
            <a:r>
              <a:rPr lang="sl-SI" dirty="0" smtClean="0"/>
              <a:t>/</a:t>
            </a:r>
            <a:r>
              <a:rPr lang="sl-SI" baseline="-25000" dirty="0" smtClean="0"/>
              <a:t>7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chemeClr val="accent1">
                    <a:lumMod val="75000"/>
                  </a:schemeClr>
                </a:solidFill>
              </a:rPr>
              <a:t>&lt;1</a:t>
            </a:r>
          </a:p>
          <a:p>
            <a:endParaRPr lang="sl-SI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5220072" y="3140968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Ulomki večji od 1</a:t>
            </a:r>
          </a:p>
          <a:p>
            <a:pPr>
              <a:buNone/>
            </a:pPr>
            <a:r>
              <a:rPr lang="sl-SI" dirty="0" smtClean="0"/>
              <a:t>	Če je v ulomki števec večji od imenovalca, ulomek predstavlja </a:t>
            </a:r>
            <a:r>
              <a:rPr lang="sl-SI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več kot celoto</a:t>
            </a:r>
            <a:r>
              <a:rPr lang="sl-SI" dirty="0" smtClean="0"/>
              <a:t>.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baseline="30000" dirty="0" smtClean="0"/>
              <a:t>3</a:t>
            </a:r>
            <a:r>
              <a:rPr lang="sl-SI" dirty="0" smtClean="0"/>
              <a:t>/</a:t>
            </a:r>
            <a:r>
              <a:rPr lang="sl-SI" baseline="-25000" dirty="0" smtClean="0"/>
              <a:t>2</a:t>
            </a:r>
            <a:r>
              <a:rPr lang="sl-SI" dirty="0" smtClean="0"/>
              <a:t> = 1</a:t>
            </a:r>
            <a:r>
              <a:rPr lang="sl-SI" baseline="30000" dirty="0" smtClean="0"/>
              <a:t>1</a:t>
            </a:r>
            <a:r>
              <a:rPr lang="sl-SI" dirty="0" smtClean="0"/>
              <a:t>/</a:t>
            </a:r>
            <a:r>
              <a:rPr lang="sl-SI" baseline="-25000" dirty="0" smtClean="0"/>
              <a:t>2</a:t>
            </a:r>
            <a:r>
              <a:rPr lang="sl-SI" dirty="0" smtClean="0"/>
              <a:t> </a:t>
            </a:r>
            <a:r>
              <a:rPr lang="sl-SI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 1</a:t>
            </a:r>
          </a:p>
          <a:p>
            <a:endParaRPr lang="sl-SI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347864" y="3429000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6264000" y="3501008"/>
          <a:ext cx="2880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51520" y="4581128"/>
            <a:ext cx="2808312" cy="201622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>
                <a:solidFill>
                  <a:schemeClr val="accent2">
                    <a:lumMod val="75000"/>
                  </a:schemeClr>
                </a:solidFill>
              </a:rPr>
              <a:t>Tak ulomek lahko zapišemo kot celi del in ulomek, ki je manjši od 1.</a:t>
            </a:r>
            <a:endParaRPr lang="sl-SI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0" name="Straight Arrow Connector 9"/>
          <p:cNvCxnSpPr>
            <a:stCxn id="6" idx="0"/>
          </p:cNvCxnSpPr>
          <p:nvPr/>
        </p:nvCxnSpPr>
        <p:spPr>
          <a:xfrm flipH="1" flipV="1">
            <a:off x="1547664" y="3717032"/>
            <a:ext cx="180000" cy="864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686800" cy="838200"/>
          </a:xfrm>
        </p:spPr>
        <p:txBody>
          <a:bodyPr>
            <a:normAutofit/>
          </a:bodyPr>
          <a:lstStyle/>
          <a:p>
            <a:r>
              <a:rPr lang="sl-SI" sz="3000" dirty="0" smtClean="0"/>
              <a:t>4 ponazoritev ulomka na številski premici</a:t>
            </a:r>
            <a:endParaRPr lang="sl-SI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2154"/>
            <a:ext cx="8496944" cy="51151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dirty="0" smtClean="0"/>
              <a:t>Celoto smo razdelili na 8 enot, torej je razdalja med dvema črticama enaka </a:t>
            </a:r>
            <a:r>
              <a:rPr lang="sl-SI" baseline="30000" dirty="0" smtClean="0"/>
              <a:t>1</a:t>
            </a:r>
            <a:r>
              <a:rPr lang="sl-SI" dirty="0" smtClean="0"/>
              <a:t>/</a:t>
            </a:r>
            <a:r>
              <a:rPr lang="sl-SI" baseline="-25000" dirty="0" smtClean="0"/>
              <a:t>8</a:t>
            </a:r>
            <a:r>
              <a:rPr lang="sl-SI" dirty="0" smtClean="0"/>
              <a:t> in število x predstavlja ulomek </a:t>
            </a:r>
            <a:r>
              <a:rPr lang="sl-SI" baseline="30000" dirty="0" smtClean="0"/>
              <a:t>5</a:t>
            </a:r>
            <a:r>
              <a:rPr lang="sl-SI" dirty="0" smtClean="0"/>
              <a:t>/</a:t>
            </a:r>
            <a:r>
              <a:rPr lang="sl-SI" baseline="-25000" dirty="0" smtClean="0"/>
              <a:t>8</a:t>
            </a:r>
            <a:r>
              <a:rPr lang="sl-SI" dirty="0" smtClean="0"/>
              <a:t>. </a:t>
            </a:r>
          </a:p>
          <a:p>
            <a:pPr>
              <a:buNone/>
            </a:pPr>
            <a:r>
              <a:rPr lang="sl-SI" dirty="0" smtClean="0"/>
              <a:t>Kateri ulomek pa določata y in z?</a:t>
            </a:r>
          </a:p>
          <a:p>
            <a:pPr>
              <a:buNone/>
            </a:pPr>
            <a:r>
              <a:rPr lang="sl-SI" dirty="0" smtClean="0"/>
              <a:t>Kje na številski premici bi ležal ulomek ½?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932040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211960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91880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80112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300192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948264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668344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771800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051720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331640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932040" y="465313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115616" y="4149080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0</a:t>
            </a:r>
            <a:endParaRPr lang="sl-SI" sz="3200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899592" y="4733855"/>
            <a:ext cx="74888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732240" y="4140369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1</a:t>
            </a:r>
            <a:endParaRPr lang="sl-SI" sz="3200" dirty="0"/>
          </a:p>
        </p:txBody>
      </p:sp>
      <p:sp>
        <p:nvSpPr>
          <p:cNvPr id="37" name="TextBox 36"/>
          <p:cNvSpPr txBox="1"/>
          <p:nvPr/>
        </p:nvSpPr>
        <p:spPr>
          <a:xfrm>
            <a:off x="4788024" y="426347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/>
              <a:t>x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627784" y="426347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y</a:t>
            </a:r>
            <a:endParaRPr lang="sl-SI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7524328" y="4263479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z</a:t>
            </a:r>
            <a:endParaRPr lang="sl-SI" sz="2400" dirty="0"/>
          </a:p>
        </p:txBody>
      </p:sp>
      <p:sp>
        <p:nvSpPr>
          <p:cNvPr id="40" name="Rounded Rectangle 39"/>
          <p:cNvSpPr/>
          <p:nvPr/>
        </p:nvSpPr>
        <p:spPr>
          <a:xfrm>
            <a:off x="971600" y="5301208"/>
            <a:ext cx="7344816" cy="12961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Enoto razdelimo na toliko enakih delov, kot jih določa imenovalec, nato pa označimo del, ki ga določa števec.</a:t>
            </a:r>
            <a:endParaRPr lang="sl-SI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1772</TotalTime>
  <Words>281</Words>
  <Application>Microsoft Office PowerPoint</Application>
  <PresentationFormat>Diaprojekcija na zaslonu (4:3)</PresentationFormat>
  <Paragraphs>64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Trek</vt:lpstr>
      <vt:lpstr>ulomki</vt:lpstr>
      <vt:lpstr>1 DELI CELOTE - ULOMEK</vt:lpstr>
      <vt:lpstr>Diapozitiv 3</vt:lpstr>
      <vt:lpstr>Diapozitiv 4</vt:lpstr>
      <vt:lpstr>2 izračun dela celote</vt:lpstr>
      <vt:lpstr>3 različni zapisi ulomkov</vt:lpstr>
      <vt:lpstr>Diapozitiv 7</vt:lpstr>
      <vt:lpstr>Diapozitiv 8</vt:lpstr>
      <vt:lpstr>4 ponazoritev ulomka na številski premici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ulomki</dc:title>
  <dc:creator>Pika</dc:creator>
  <cp:lastModifiedBy>Spela</cp:lastModifiedBy>
  <cp:revision>33</cp:revision>
  <dcterms:created xsi:type="dcterms:W3CDTF">2015-07-07T10:12:52Z</dcterms:created>
  <dcterms:modified xsi:type="dcterms:W3CDTF">2020-11-07T09:58:09Z</dcterms:modified>
</cp:coreProperties>
</file>