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73" r:id="rId3"/>
    <p:sldId id="271" r:id="rId4"/>
    <p:sldId id="262" r:id="rId5"/>
    <p:sldId id="278" r:id="rId6"/>
    <p:sldId id="281" r:id="rId7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4F06190-50B3-FE75-8D40-5F498142B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6CA2DAD-7038-F9BB-6608-607B81A614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CA26253-1883-E4D9-182C-70758C5AF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8983E-8E29-4F9B-B215-C2A3C2980AF1}" type="datetimeFigureOut">
              <a:rPr lang="sl-SI" smtClean="0"/>
              <a:t>29. 12. 2023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E7091B6-DAC5-F899-094F-CCC943378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A9E379B-AF6A-5F00-D83F-F215C6264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F34E9-9804-46A6-957D-31D4EE54B27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58916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2BCCBFD-1512-F5E8-C03C-97F51AC5B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F6B6E353-66EB-EA5C-28AA-0D127AAB37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44252D0-1319-366F-87DF-A51A462DC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8983E-8E29-4F9B-B215-C2A3C2980AF1}" type="datetimeFigureOut">
              <a:rPr lang="sl-SI" smtClean="0"/>
              <a:t>29. 12. 2023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79ED62C-0D55-DDC5-AE8A-55882056C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1A52D10-C2C0-0462-669C-73B2FFE1D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F34E9-9804-46A6-957D-31D4EE54B27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85039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8B774F3A-F201-5965-B81B-2970F4B484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F9EBCFE4-8CCE-6BEE-F927-69BBB2E14A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35EB833-817C-6183-25A3-4DE3BE524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8983E-8E29-4F9B-B215-C2A3C2980AF1}" type="datetimeFigureOut">
              <a:rPr lang="sl-SI" smtClean="0"/>
              <a:t>29. 12. 2023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658EE99E-6DB0-E661-FF09-1ED8ABBD4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2C954AC-F197-1C65-9120-21FB83E61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F34E9-9804-46A6-957D-31D4EE54B27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67645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9F8E128-39FC-8F4E-F8B2-2944CF5EE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B3446B7-CC74-0CB5-DC5D-279EC504B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C241598-1B19-A218-A102-C186492C0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8983E-8E29-4F9B-B215-C2A3C2980AF1}" type="datetimeFigureOut">
              <a:rPr lang="sl-SI" smtClean="0"/>
              <a:t>29. 12. 2023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809B6C5-EF7B-759A-F62A-AF1350E6C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F2A221D-98AA-1301-BA0C-EEC1B1493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F34E9-9804-46A6-957D-31D4EE54B27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98827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95DEF44-55D0-79BC-3CAE-35DBEB19F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760A18F5-BEB0-CB00-786A-27A3494CD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794E5E9-BAAB-5A24-6235-B75EFA0FE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8983E-8E29-4F9B-B215-C2A3C2980AF1}" type="datetimeFigureOut">
              <a:rPr lang="sl-SI" smtClean="0"/>
              <a:t>29. 12. 2023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39BB89C-36FB-F105-89DA-A5E354F6D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EF68D70-6B86-D3D3-24F3-C4055F51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F34E9-9804-46A6-957D-31D4EE54B27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02839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8DBACAE-2D47-DB65-BEEB-D07F70449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151CDB0-6594-6AF7-DFBE-9ED9A03721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EAF6C6FB-231A-25DE-D84C-1104796118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FED1A94-AC61-4531-446F-41156DCCA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8983E-8E29-4F9B-B215-C2A3C2980AF1}" type="datetimeFigureOut">
              <a:rPr lang="sl-SI" smtClean="0"/>
              <a:t>29. 12. 2023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CC01C140-9CA6-5FBC-35C5-56F0BE8C3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E7E7E90C-06F4-25E1-A7FC-3FD54643A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F34E9-9804-46A6-957D-31D4EE54B27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48390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31C455-727F-82B8-C3BF-EC4415462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E4D8AD48-0485-0DFF-1D39-6EFD14D719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92ABBB28-7ED8-9389-B6A5-52B587BBA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90E415E2-BC34-5034-006D-4594616E40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B2EADAFA-5CBF-4467-132C-45ACBEACBC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55C6324A-D2BD-7A3E-5421-DD45A6499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8983E-8E29-4F9B-B215-C2A3C2980AF1}" type="datetimeFigureOut">
              <a:rPr lang="sl-SI" smtClean="0"/>
              <a:t>29. 12. 2023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396286E2-FD8A-10F7-D4E8-5D01DD932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F4BD11B1-461D-86DD-FD46-3BF1B245F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F34E9-9804-46A6-957D-31D4EE54B27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18028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9CA11BD-FEFB-BE6D-99AB-03FCD569D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9F399505-276E-E6E6-078C-33843B2DE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8983E-8E29-4F9B-B215-C2A3C2980AF1}" type="datetimeFigureOut">
              <a:rPr lang="sl-SI" smtClean="0"/>
              <a:t>29. 12. 2023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DA054300-D92F-BE15-0D0E-375D65AFB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E1044667-6B29-BD77-722B-2719FDF2B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F34E9-9804-46A6-957D-31D4EE54B27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73964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35F8BFB0-C820-307B-7B0D-D5A0775B8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8983E-8E29-4F9B-B215-C2A3C2980AF1}" type="datetimeFigureOut">
              <a:rPr lang="sl-SI" smtClean="0"/>
              <a:t>29. 12. 2023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64E9AD0D-4AD3-B72D-011F-B98863207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C598C140-63D0-AA87-12D9-304B973F6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F34E9-9804-46A6-957D-31D4EE54B27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19921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964665F-7542-A44E-34DB-FCDC0BD36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F44DA21-D3A4-285C-61FB-D99066F1E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34AE0B2B-D698-39A1-0345-3CE6A37F6F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D4DB70FD-0D49-5A8B-E0AD-234761302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8983E-8E29-4F9B-B215-C2A3C2980AF1}" type="datetimeFigureOut">
              <a:rPr lang="sl-SI" smtClean="0"/>
              <a:t>29. 12. 2023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B280DDEA-BF37-2DBA-A723-9A906591D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6348F5E9-6D9F-CAAD-D383-37CB33821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F34E9-9804-46A6-957D-31D4EE54B27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86547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6D34E62-8B9E-40B2-6441-1B644874C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CE2CB01B-62BE-6370-E58B-D864B69C40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08458AF4-7DAF-6A14-6625-9F0435AE1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9E6C447-28F8-1D36-757F-BD5C86365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8983E-8E29-4F9B-B215-C2A3C2980AF1}" type="datetimeFigureOut">
              <a:rPr lang="sl-SI" smtClean="0"/>
              <a:t>29. 12. 2023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E0E799BA-CE57-A8F8-079D-45C9BEA6A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D22D870B-9936-44F6-BCC3-DE019E8AF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F34E9-9804-46A6-957D-31D4EE54B27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97138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A50A2F0E-3F90-62B1-EC88-7A115B167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52DA7BF4-20B9-983B-F2FB-D610398C9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D4D9CE6-ACF7-0211-F5E3-FF236006F1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8983E-8E29-4F9B-B215-C2A3C2980AF1}" type="datetimeFigureOut">
              <a:rPr lang="sl-SI" smtClean="0"/>
              <a:t>29. 12. 2023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025ABA4-4A0D-2F2A-41D5-A7B72A876C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64989F6-0104-1160-8783-E220EEE978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F34E9-9804-46A6-957D-31D4EE54B27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77842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874ED62-C4A8-5DC5-499E-8059684CA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64" y="484909"/>
            <a:ext cx="11180618" cy="18288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b="1" kern="1200" dirty="0">
                <a:solidFill>
                  <a:schemeClr val="tx1"/>
                </a:solidFill>
                <a:latin typeface="Aptos Narrow" panose="020B0004020202020204" pitchFamily="34" charset="0"/>
              </a:rPr>
              <a:t>RCERO</a:t>
            </a:r>
            <a:r>
              <a:rPr lang="sl-SI" sz="5400" b="1" kern="1200" dirty="0">
                <a:solidFill>
                  <a:schemeClr val="tx1"/>
                </a:solidFill>
                <a:latin typeface="Aptos Narrow" panose="020B0004020202020204" pitchFamily="34" charset="0"/>
              </a:rPr>
              <a:t> – REGIJSKI CENTER ZA RAVNANJE Z ODPADKI v CELJU</a:t>
            </a:r>
            <a:br>
              <a:rPr lang="sl-SI" sz="5400" b="1" kern="1200" dirty="0">
                <a:solidFill>
                  <a:schemeClr val="tx1"/>
                </a:solidFill>
                <a:latin typeface="Aptos Narrow" panose="020B0004020202020204" pitchFamily="34" charset="0"/>
              </a:rPr>
            </a:br>
            <a:r>
              <a:rPr lang="sl-SI" sz="5400" b="1" kern="1200" dirty="0">
                <a:solidFill>
                  <a:schemeClr val="tx1"/>
                </a:solidFill>
                <a:latin typeface="Aptos Narrow" panose="020B0004020202020204" pitchFamily="34" charset="0"/>
              </a:rPr>
              <a:t>naravoslovni dan osmošolcev</a:t>
            </a:r>
            <a:endParaRPr lang="en-US" sz="5400" b="1" kern="1200" dirty="0">
              <a:solidFill>
                <a:schemeClr val="tx1"/>
              </a:solidFill>
              <a:latin typeface="Aptos Narrow" panose="020B0004020202020204" pitchFamily="34" charset="0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457DAA29-5A02-C902-9E6F-C0E536630A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1" r="21102"/>
          <a:stretch/>
        </p:blipFill>
        <p:spPr>
          <a:xfrm>
            <a:off x="6096000" y="2484757"/>
            <a:ext cx="5709021" cy="3743317"/>
          </a:xfrm>
          <a:prstGeom prst="rect">
            <a:avLst/>
          </a:prstGeom>
        </p:spPr>
      </p:pic>
      <p:pic>
        <p:nvPicPr>
          <p:cNvPr id="6" name="Označba mesta vsebine 4">
            <a:extLst>
              <a:ext uri="{FF2B5EF4-FFF2-40B4-BE49-F238E27FC236}">
                <a16:creationId xmlns:a16="http://schemas.microsoft.com/office/drawing/2014/main" id="{3363CB57-58EA-8B22-3713-0CB433FB27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79" y="2484758"/>
            <a:ext cx="5293385" cy="3743318"/>
          </a:xfrm>
        </p:spPr>
      </p:pic>
    </p:spTree>
    <p:extLst>
      <p:ext uri="{BB962C8B-B14F-4D97-AF65-F5344CB8AC3E}">
        <p14:creationId xmlns:p14="http://schemas.microsoft.com/office/powerpoint/2010/main" val="2014527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B56E6B8-468B-48F3-6F66-E7D754DB6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sl-SI" sz="5400" b="1" dirty="0">
                <a:latin typeface="Aptos Narrow" panose="020B0004020202020204" pitchFamily="34" charset="0"/>
              </a:rPr>
              <a:t>VRSTE ODPADKOV, </a:t>
            </a:r>
            <a:br>
              <a:rPr lang="sl-SI" sz="5400" b="1" dirty="0">
                <a:latin typeface="Aptos Narrow" panose="020B0004020202020204" pitchFamily="34" charset="0"/>
              </a:rPr>
            </a:br>
            <a:r>
              <a:rPr lang="sl-SI" sz="5400" b="1" dirty="0">
                <a:latin typeface="Aptos Narrow" panose="020B0004020202020204" pitchFamily="34" charset="0"/>
              </a:rPr>
              <a:t>KI JIH ZBIRAMO V ŠOLI  (7 vrst)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691D3F82-7D68-24EA-278D-9E4E87FA3D9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8200" y="2058586"/>
            <a:ext cx="5181600" cy="3885415"/>
          </a:xfrm>
        </p:spPr>
      </p:pic>
      <p:pic>
        <p:nvPicPr>
          <p:cNvPr id="6" name="Označba mesta vsebine 7">
            <a:extLst>
              <a:ext uri="{FF2B5EF4-FFF2-40B4-BE49-F238E27FC236}">
                <a16:creationId xmlns:a16="http://schemas.microsoft.com/office/drawing/2014/main" id="{88D1DF79-C68D-3941-EED6-02CEA9AA05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7998"/>
            <a:ext cx="5181600" cy="3886592"/>
          </a:xfrm>
        </p:spPr>
      </p:pic>
    </p:spTree>
    <p:extLst>
      <p:ext uri="{BB962C8B-B14F-4D97-AF65-F5344CB8AC3E}">
        <p14:creationId xmlns:p14="http://schemas.microsoft.com/office/powerpoint/2010/main" val="750492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393C5D8-CEC8-6C97-DA52-F5C59D37F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091" y="135513"/>
            <a:ext cx="11554691" cy="2122778"/>
          </a:xfrm>
          <a:solidFill>
            <a:srgbClr val="3399FF"/>
          </a:solidFill>
        </p:spPr>
        <p:txBody>
          <a:bodyPr>
            <a:normAutofit/>
          </a:bodyPr>
          <a:lstStyle/>
          <a:p>
            <a:pPr algn="ctr"/>
            <a:r>
              <a:rPr lang="sl-SI" sz="4000" b="1" dirty="0">
                <a:solidFill>
                  <a:schemeClr val="bg1"/>
                </a:solidFill>
                <a:latin typeface="Aptos Narrow" panose="020B0004020202020204" pitchFamily="34" charset="0"/>
              </a:rPr>
              <a:t>V roku 3 mesecev se nabere tolikšna količina pozabljene obutve in obleke…..!?!? </a:t>
            </a:r>
            <a:br>
              <a:rPr lang="sl-SI" sz="4000" b="1" dirty="0">
                <a:solidFill>
                  <a:schemeClr val="bg1"/>
                </a:solidFill>
                <a:latin typeface="Aptos Narrow" panose="020B0004020202020204" pitchFamily="34" charset="0"/>
              </a:rPr>
            </a:br>
            <a:r>
              <a:rPr lang="sl-SI" sz="5400" b="1" dirty="0">
                <a:solidFill>
                  <a:schemeClr val="bg1"/>
                </a:solidFill>
                <a:latin typeface="Aptos Narrow" panose="020B0004020202020204" pitchFamily="34" charset="0"/>
              </a:rPr>
              <a:t>1. Zakaj in kako rešiti ta problem? </a:t>
            </a:r>
            <a:endParaRPr lang="sl-SI" b="1" dirty="0">
              <a:solidFill>
                <a:schemeClr val="bg1"/>
              </a:solidFill>
              <a:latin typeface="Aptos Narrow" panose="020B0004020202020204" pitchFamily="34" charset="0"/>
            </a:endParaRPr>
          </a:p>
        </p:txBody>
      </p:sp>
      <p:pic>
        <p:nvPicPr>
          <p:cNvPr id="6" name="Označba mesta vsebine 5">
            <a:extLst>
              <a:ext uri="{FF2B5EF4-FFF2-40B4-BE49-F238E27FC236}">
                <a16:creationId xmlns:a16="http://schemas.microsoft.com/office/drawing/2014/main" id="{F194A227-A52D-0441-44E9-CF330D5140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6617" y="2029502"/>
            <a:ext cx="3877529" cy="4516582"/>
          </a:xfrm>
        </p:spPr>
      </p:pic>
      <p:pic>
        <p:nvPicPr>
          <p:cNvPr id="8" name="Označba mesta vsebine 7">
            <a:extLst>
              <a:ext uri="{FF2B5EF4-FFF2-40B4-BE49-F238E27FC236}">
                <a16:creationId xmlns:a16="http://schemas.microsoft.com/office/drawing/2014/main" id="{5AC03987-953A-1F2F-47A7-AAE1379966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95932" y="1842216"/>
            <a:ext cx="3836462" cy="4835237"/>
          </a:xfrm>
        </p:spPr>
      </p:pic>
    </p:spTree>
    <p:extLst>
      <p:ext uri="{BB962C8B-B14F-4D97-AF65-F5344CB8AC3E}">
        <p14:creationId xmlns:p14="http://schemas.microsoft.com/office/powerpoint/2010/main" val="2113216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B54D854-AF98-414A-26B9-9C36E4291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41182" cy="1325563"/>
          </a:xfrm>
        </p:spPr>
        <p:txBody>
          <a:bodyPr>
            <a:normAutofit/>
          </a:bodyPr>
          <a:lstStyle/>
          <a:p>
            <a:pPr algn="ctr"/>
            <a:r>
              <a:rPr lang="sl-SI" b="1" dirty="0">
                <a:latin typeface="Comic Sans MS" panose="030F0702030302020204" pitchFamily="66" charset="0"/>
              </a:rPr>
              <a:t>2.</a:t>
            </a:r>
            <a:r>
              <a:rPr lang="sl-SI" b="1" dirty="0">
                <a:latin typeface="Aptos Narrow" panose="020B0004020202020204" pitchFamily="34" charset="0"/>
              </a:rPr>
              <a:t>NA KOLIKO VRST RAZVRŠČATE ODPADKE DOMA? </a:t>
            </a:r>
          </a:p>
        </p:txBody>
      </p:sp>
      <p:graphicFrame>
        <p:nvGraphicFramePr>
          <p:cNvPr id="14" name="Označba mesta vsebine 13">
            <a:extLst>
              <a:ext uri="{FF2B5EF4-FFF2-40B4-BE49-F238E27FC236}">
                <a16:creationId xmlns:a16="http://schemas.microsoft.com/office/drawing/2014/main" id="{6D1B38B8-1E26-BB88-30FE-180D1CDD23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2979212"/>
              </p:ext>
            </p:extLst>
          </p:nvPr>
        </p:nvGraphicFramePr>
        <p:xfrm>
          <a:off x="581892" y="1828801"/>
          <a:ext cx="11097489" cy="4171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9163">
                  <a:extLst>
                    <a:ext uri="{9D8B030D-6E8A-4147-A177-3AD203B41FA5}">
                      <a16:colId xmlns:a16="http://schemas.microsoft.com/office/drawing/2014/main" val="782433534"/>
                    </a:ext>
                  </a:extLst>
                </a:gridCol>
                <a:gridCol w="3699163">
                  <a:extLst>
                    <a:ext uri="{9D8B030D-6E8A-4147-A177-3AD203B41FA5}">
                      <a16:colId xmlns:a16="http://schemas.microsoft.com/office/drawing/2014/main" val="3455549097"/>
                    </a:ext>
                  </a:extLst>
                </a:gridCol>
                <a:gridCol w="3699163">
                  <a:extLst>
                    <a:ext uri="{9D8B030D-6E8A-4147-A177-3AD203B41FA5}">
                      <a16:colId xmlns:a16="http://schemas.microsoft.com/office/drawing/2014/main" val="2688670498"/>
                    </a:ext>
                  </a:extLst>
                </a:gridCol>
              </a:tblGrid>
              <a:tr h="2161308">
                <a:tc>
                  <a:txBody>
                    <a:bodyPr/>
                    <a:lstStyle/>
                    <a:p>
                      <a:pPr algn="ctr"/>
                      <a:r>
                        <a:rPr lang="sl-SI" sz="5400" dirty="0">
                          <a:latin typeface="Aptos Narrow" panose="020B0004020202020204" pitchFamily="34" charset="0"/>
                        </a:rPr>
                        <a:t>3 </a:t>
                      </a:r>
                      <a:r>
                        <a:rPr lang="sl-SI" sz="4000" dirty="0">
                          <a:latin typeface="Aptos Narrow" panose="020B0004020202020204" pitchFamily="34" charset="0"/>
                        </a:rPr>
                        <a:t>ALI MANJ</a:t>
                      </a:r>
                    </a:p>
                    <a:p>
                      <a:pPr algn="ctr"/>
                      <a:r>
                        <a:rPr lang="sl-SI" sz="2000" dirty="0">
                          <a:latin typeface="Aptos Narrow" panose="020B0004020202020204" pitchFamily="34" charset="0"/>
                        </a:rPr>
                        <a:t>RUMEN, ZELEN, RJAV ZABOJNIK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5400" dirty="0">
                          <a:latin typeface="Aptos Narrow" panose="020B0004020202020204" pitchFamily="34" charset="0"/>
                        </a:rPr>
                        <a:t>4 </a:t>
                      </a:r>
                      <a:r>
                        <a:rPr lang="sl-SI" sz="5400">
                          <a:latin typeface="Aptos Narrow" panose="020B0004020202020204" pitchFamily="34" charset="0"/>
                        </a:rPr>
                        <a:t>DO 6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2000">
                          <a:latin typeface="Aptos Narrow" panose="020B0004020202020204" pitchFamily="34" charset="0"/>
                        </a:rPr>
                        <a:t>RUMEN, ZELEN, RJAV ZABOJNIK,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2000">
                          <a:latin typeface="Aptos Narrow" panose="020B0004020202020204" pitchFamily="34" charset="0"/>
                        </a:rPr>
                        <a:t>KOMPOSTNIK, ZAMAŠKI, STEKLO</a:t>
                      </a:r>
                    </a:p>
                    <a:p>
                      <a:pPr algn="ctr"/>
                      <a:endParaRPr lang="sl-SI" sz="2000" dirty="0">
                        <a:latin typeface="Aptos Narrow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5400" dirty="0">
                          <a:latin typeface="Aptos Narrow" panose="020B0004020202020204" pitchFamily="34" charset="0"/>
                        </a:rPr>
                        <a:t>7 </a:t>
                      </a:r>
                      <a:r>
                        <a:rPr lang="sl-SI" sz="4000">
                          <a:latin typeface="Aptos Narrow" panose="020B0004020202020204" pitchFamily="34" charset="0"/>
                        </a:rPr>
                        <a:t>IN VEČ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2000">
                          <a:latin typeface="Aptos Narrow" panose="020B0004020202020204" pitchFamily="34" charset="0"/>
                        </a:rPr>
                        <a:t>RUMEN, ZELEN, RJAV ZABOJNIK,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2000">
                          <a:latin typeface="Aptos Narrow" panose="020B0004020202020204" pitchFamily="34" charset="0"/>
                        </a:rPr>
                        <a:t>KOMPOSTNIK, ZAMAŠKI, STEKLO, STAR PAPIR, BATERIJE,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2000">
                          <a:latin typeface="Aptos Narrow" panose="020B0004020202020204" pitchFamily="34" charset="0"/>
                        </a:rPr>
                        <a:t>ODPADNO OLJE, E-ODPADKI, …..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l-SI" sz="2000">
                        <a:latin typeface="Aptos Narrow" panose="020B0004020202020204" pitchFamily="34" charset="0"/>
                      </a:endParaRPr>
                    </a:p>
                    <a:p>
                      <a:pPr algn="ctr"/>
                      <a:endParaRPr lang="sl-SI" sz="2000" dirty="0">
                        <a:latin typeface="Aptos Narrow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366941"/>
                  </a:ext>
                </a:extLst>
              </a:tr>
              <a:tr h="1428376">
                <a:tc>
                  <a:txBody>
                    <a:bodyPr/>
                    <a:lstStyle/>
                    <a:p>
                      <a:pPr algn="ctr"/>
                      <a:r>
                        <a:rPr lang="sl-SI" sz="2400" b="1" dirty="0">
                          <a:latin typeface="Aptos Narrow" panose="020B0004020202020204" pitchFamily="34" charset="0"/>
                        </a:rPr>
                        <a:t>ZADNJA STRAN UČILNICE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l-SI" sz="1600" b="1" dirty="0">
                        <a:latin typeface="Aptos Narrow" panose="020B0004020202020204" pitchFamily="34" charset="0"/>
                      </a:endParaRPr>
                    </a:p>
                    <a:p>
                      <a:pPr algn="ctr"/>
                      <a:endParaRPr lang="sl-SI" sz="1600" b="1" dirty="0">
                        <a:latin typeface="Aptos Narrow" panose="020B0004020202020204" pitchFamily="34" charset="0"/>
                      </a:endParaRPr>
                    </a:p>
                    <a:p>
                      <a:pPr algn="ctr"/>
                      <a:r>
                        <a:rPr lang="sl-SI" sz="2400" b="1" dirty="0">
                          <a:latin typeface="Aptos Narrow" panose="020B0004020202020204" pitchFamily="34" charset="0"/>
                        </a:rPr>
                        <a:t>SREDINA UČILNICE</a:t>
                      </a:r>
                      <a:endParaRPr lang="sl-SI" sz="2000" b="1" dirty="0">
                        <a:latin typeface="Aptos Narrow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l-SI" sz="2400" b="1" dirty="0">
                        <a:latin typeface="Aptos Narrow" panose="020B0004020202020204" pitchFamily="34" charset="0"/>
                      </a:endParaRPr>
                    </a:p>
                    <a:p>
                      <a:pPr algn="ctr"/>
                      <a:endParaRPr lang="sl-SI" sz="2400" b="1" dirty="0">
                        <a:latin typeface="Aptos Narrow" panose="020B0004020202020204" pitchFamily="34" charset="0"/>
                      </a:endParaRPr>
                    </a:p>
                    <a:p>
                      <a:pPr algn="ctr"/>
                      <a:r>
                        <a:rPr lang="sl-SI" sz="2400" b="1" dirty="0">
                          <a:latin typeface="Aptos Narrow" panose="020B0004020202020204" pitchFamily="34" charset="0"/>
                        </a:rPr>
                        <a:t>PROSTOR OB TABLI</a:t>
                      </a:r>
                      <a:endParaRPr lang="sl-SI" sz="1400" b="1" dirty="0">
                        <a:latin typeface="Aptos Narrow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9214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3783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7DC8CE6-E5FC-E5D4-FF6A-D52D90DFF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327" y="365125"/>
            <a:ext cx="8785497" cy="1619735"/>
          </a:xfrm>
        </p:spPr>
        <p:txBody>
          <a:bodyPr>
            <a:normAutofit/>
          </a:bodyPr>
          <a:lstStyle/>
          <a:p>
            <a:pPr algn="ctr"/>
            <a:r>
              <a:rPr lang="sl-SI" b="1" dirty="0">
                <a:solidFill>
                  <a:schemeClr val="accent1"/>
                </a:solidFill>
                <a:latin typeface="Aptos Narrow" panose="020B0004020202020204" pitchFamily="34" charset="0"/>
              </a:rPr>
              <a:t>3. KATERE ODPADKE ZBIRAMO Z NAMENOM - DOMA IN V ŠOLI?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1727473-3474-ED55-5E2B-E572EBD75C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1566" y="1984860"/>
            <a:ext cx="10228868" cy="4207782"/>
          </a:xfrm>
        </p:spPr>
        <p:txBody>
          <a:bodyPr/>
          <a:lstStyle/>
          <a:p>
            <a:r>
              <a:rPr lang="sl-SI" sz="3600" b="1" dirty="0">
                <a:latin typeface="Aptos Narrow" panose="020B0004020202020204" pitchFamily="34" charset="0"/>
              </a:rPr>
              <a:t>KARTUŠE IN BATERIJE so zelo nevarni odpadki – varujemo okolje ,</a:t>
            </a:r>
            <a:endParaRPr lang="sl-SI" dirty="0">
              <a:latin typeface="Aptos Narrow" panose="020B0004020202020204" pitchFamily="34" charset="0"/>
            </a:endParaRPr>
          </a:p>
          <a:p>
            <a:r>
              <a:rPr lang="sl-SI" sz="3600" b="1" dirty="0">
                <a:latin typeface="Aptos Narrow" panose="020B0004020202020204" pitchFamily="34" charset="0"/>
              </a:rPr>
              <a:t>PAPIR- takojšnja finančna korist,</a:t>
            </a:r>
          </a:p>
          <a:p>
            <a:r>
              <a:rPr lang="sl-SI" sz="3600" b="1" dirty="0">
                <a:latin typeface="Aptos Narrow" panose="020B0004020202020204" pitchFamily="34" charset="0"/>
              </a:rPr>
              <a:t>ZAMAŠKI – smo dobrodelni.</a:t>
            </a:r>
          </a:p>
          <a:p>
            <a:endParaRPr lang="sl-SI" sz="3600" b="1" dirty="0"/>
          </a:p>
          <a:p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4792DC6-EDA2-C2ED-268F-80E1C54AA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8059" y="4748439"/>
            <a:ext cx="2200924" cy="177907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01530F5E-D87E-2453-B824-9483F5D72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3846" y="103746"/>
            <a:ext cx="1884610" cy="248987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74D35D8-E793-4039-A3F3-5FA00ADE20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39" y="4599709"/>
            <a:ext cx="7292688" cy="219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23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B54D854-AF98-414A-26B9-9C36E4291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92" y="219975"/>
            <a:ext cx="11097490" cy="1345589"/>
          </a:xfrm>
        </p:spPr>
        <p:txBody>
          <a:bodyPr>
            <a:normAutofit/>
          </a:bodyPr>
          <a:lstStyle/>
          <a:p>
            <a:pPr algn="ctr"/>
            <a:r>
              <a:rPr lang="sl-SI" sz="3600" b="1" dirty="0">
                <a:highlight>
                  <a:srgbClr val="66CCFF"/>
                </a:highlight>
                <a:latin typeface="Comic Sans MS" panose="030F0702030302020204" pitchFamily="66" charset="0"/>
              </a:rPr>
              <a:t>4.</a:t>
            </a:r>
            <a:r>
              <a:rPr lang="sl-SI" sz="3600" b="1" dirty="0">
                <a:highlight>
                  <a:srgbClr val="66CCFF"/>
                </a:highlight>
                <a:latin typeface="Aptos Narrow" panose="020B0004020202020204" pitchFamily="34" charset="0"/>
              </a:rPr>
              <a:t>DOMA PRIPRAVI „ZBIRNA MESTA“ in s tem  POVEČAJ število vrst odpadkov </a:t>
            </a:r>
            <a:r>
              <a:rPr lang="sl-SI" sz="3600" b="1" dirty="0">
                <a:highlight>
                  <a:srgbClr val="66CCFF"/>
                </a:highlight>
                <a:latin typeface="Aptos Narrow" panose="020B0004020202020204" pitchFamily="34" charset="0"/>
                <a:sym typeface="Wingdings" panose="05000000000000000000" pitchFamily="2" charset="2"/>
              </a:rPr>
              <a:t></a:t>
            </a:r>
            <a:endParaRPr lang="sl-SI" sz="3600" b="1" dirty="0">
              <a:highlight>
                <a:srgbClr val="66CCFF"/>
              </a:highlight>
              <a:latin typeface="Aptos Narrow" panose="020B0004020202020204" pitchFamily="34" charset="0"/>
            </a:endParaRPr>
          </a:p>
        </p:txBody>
      </p:sp>
      <p:graphicFrame>
        <p:nvGraphicFramePr>
          <p:cNvPr id="14" name="Označba mesta vsebine 13">
            <a:extLst>
              <a:ext uri="{FF2B5EF4-FFF2-40B4-BE49-F238E27FC236}">
                <a16:creationId xmlns:a16="http://schemas.microsoft.com/office/drawing/2014/main" id="{6D1B38B8-1E26-BB88-30FE-180D1CDD23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5806964"/>
              </p:ext>
            </p:extLst>
          </p:nvPr>
        </p:nvGraphicFramePr>
        <p:xfrm>
          <a:off x="581892" y="1565564"/>
          <a:ext cx="11097489" cy="518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9163">
                  <a:extLst>
                    <a:ext uri="{9D8B030D-6E8A-4147-A177-3AD203B41FA5}">
                      <a16:colId xmlns:a16="http://schemas.microsoft.com/office/drawing/2014/main" val="782433534"/>
                    </a:ext>
                  </a:extLst>
                </a:gridCol>
                <a:gridCol w="3699163">
                  <a:extLst>
                    <a:ext uri="{9D8B030D-6E8A-4147-A177-3AD203B41FA5}">
                      <a16:colId xmlns:a16="http://schemas.microsoft.com/office/drawing/2014/main" val="3455549097"/>
                    </a:ext>
                  </a:extLst>
                </a:gridCol>
                <a:gridCol w="3699163">
                  <a:extLst>
                    <a:ext uri="{9D8B030D-6E8A-4147-A177-3AD203B41FA5}">
                      <a16:colId xmlns:a16="http://schemas.microsoft.com/office/drawing/2014/main" val="2688670498"/>
                    </a:ext>
                  </a:extLst>
                </a:gridCol>
              </a:tblGrid>
              <a:tr h="2721111">
                <a:tc>
                  <a:txBody>
                    <a:bodyPr/>
                    <a:lstStyle/>
                    <a:p>
                      <a:pPr algn="ctr"/>
                      <a:r>
                        <a:rPr lang="sl-SI" sz="2000" dirty="0">
                          <a:solidFill>
                            <a:schemeClr val="tx1"/>
                          </a:solidFill>
                          <a:latin typeface="Aptos Narrow" panose="020B0004020202020204" pitchFamily="34" charset="0"/>
                        </a:rPr>
                        <a:t>STAR PAPIR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2000" dirty="0">
                          <a:solidFill>
                            <a:schemeClr val="tx1"/>
                          </a:solidFill>
                          <a:latin typeface="Aptos Narrow" panose="020B0004020202020204" pitchFamily="34" charset="0"/>
                        </a:rPr>
                        <a:t>BIO ODPADKI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2000" dirty="0">
                          <a:solidFill>
                            <a:schemeClr val="tx1"/>
                          </a:solidFill>
                          <a:latin typeface="Aptos Narrow" panose="020B0004020202020204" pitchFamily="34" charset="0"/>
                        </a:rPr>
                        <a:t>BATERIJE IN ZAMAŠKI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366941"/>
                  </a:ext>
                </a:extLst>
              </a:tr>
              <a:tr h="2460489">
                <a:tc>
                  <a:txBody>
                    <a:bodyPr/>
                    <a:lstStyle/>
                    <a:p>
                      <a:pPr algn="ctr"/>
                      <a:r>
                        <a:rPr lang="sl-SI" sz="2000" b="1" dirty="0">
                          <a:solidFill>
                            <a:schemeClr val="tx1"/>
                          </a:solidFill>
                          <a:latin typeface="Aptos Narrow" panose="020B0004020202020204" pitchFamily="34" charset="0"/>
                        </a:rPr>
                        <a:t>PLASTENKE IN MEŠANI ODPADKI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2000" b="1" dirty="0">
                          <a:solidFill>
                            <a:schemeClr val="tx1"/>
                          </a:solidFill>
                          <a:latin typeface="Aptos Narrow" panose="020B0004020202020204" pitchFamily="34" charset="0"/>
                        </a:rPr>
                        <a:t>PAPIRNI ODPADKI ZA PODKURIT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2000" b="1" dirty="0">
                          <a:solidFill>
                            <a:schemeClr val="tx1"/>
                          </a:solidFill>
                          <a:latin typeface="Aptos Narrow" panose="020B0004020202020204" pitchFamily="34" charset="0"/>
                        </a:rPr>
                        <a:t>STEKLO</a:t>
                      </a:r>
                    </a:p>
                    <a:p>
                      <a:pPr algn="ctr"/>
                      <a:endParaRPr lang="sl-SI" sz="2000" b="1" dirty="0">
                        <a:solidFill>
                          <a:schemeClr val="tx1"/>
                        </a:solidFill>
                        <a:latin typeface="Aptos Narrow" panose="020B00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921460"/>
                  </a:ext>
                </a:extLst>
              </a:tr>
            </a:tbl>
          </a:graphicData>
        </a:graphic>
      </p:graphicFrame>
      <p:pic>
        <p:nvPicPr>
          <p:cNvPr id="4" name="Slika 3">
            <a:extLst>
              <a:ext uri="{FF2B5EF4-FFF2-40B4-BE49-F238E27FC236}">
                <a16:creationId xmlns:a16="http://schemas.microsoft.com/office/drawing/2014/main" id="{19CB4742-3084-C80A-384E-8BEB2D173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39090" y="2104161"/>
            <a:ext cx="2571749" cy="204008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4D7C95A8-C266-2D71-7CA1-EE87C0B39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67506" y="2001960"/>
            <a:ext cx="2040080" cy="2253526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F3ED4F99-37A3-E2C0-7AC5-E9C45EC38E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04359" y="1997437"/>
            <a:ext cx="2040079" cy="2253527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6C2C187D-55CD-4AD5-8C36-535D2138D0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92088" y="4430954"/>
            <a:ext cx="1865751" cy="2571750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A171E807-85EA-19BD-DC15-C4C2AE322D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47745" y="4596992"/>
            <a:ext cx="1854071" cy="2227996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14D1AB8E-C5A9-FC96-EA3A-0FB39B78F7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4666244"/>
            <a:ext cx="2059562" cy="186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383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184</Words>
  <Application>Microsoft Office PowerPoint</Application>
  <PresentationFormat>Širokozaslonsko</PresentationFormat>
  <Paragraphs>31</Paragraphs>
  <Slides>6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6</vt:i4>
      </vt:variant>
    </vt:vector>
  </HeadingPairs>
  <TitlesOfParts>
    <vt:vector size="12" baseType="lpstr">
      <vt:lpstr>Aptos Narrow</vt:lpstr>
      <vt:lpstr>Arial</vt:lpstr>
      <vt:lpstr>Calibri</vt:lpstr>
      <vt:lpstr>Calibri Light</vt:lpstr>
      <vt:lpstr>Comic Sans MS</vt:lpstr>
      <vt:lpstr>Officeova tema</vt:lpstr>
      <vt:lpstr>RCERO – REGIJSKI CENTER ZA RAVNANJE Z ODPADKI v CELJU naravoslovni dan osmošolcev</vt:lpstr>
      <vt:lpstr>VRSTE ODPADKOV,  KI JIH ZBIRAMO V ŠOLI  (7 vrst)</vt:lpstr>
      <vt:lpstr>V roku 3 mesecev se nabere tolikšna količina pozabljene obutve in obleke…..!?!?  1. Zakaj in kako rešiti ta problem? </vt:lpstr>
      <vt:lpstr>2.NA KOLIKO VRST RAZVRŠČATE ODPADKE DOMA? </vt:lpstr>
      <vt:lpstr>3. KATERE ODPADKE ZBIRAMO Z NAMENOM - DOMA IN V ŠOLI?</vt:lpstr>
      <vt:lpstr>4.DOMA PRIPRAVI „ZBIRNA MESTA“ in s tem  POVEČAJ število vrst odpadkov 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danica.vergilas@gmail.com</dc:creator>
  <cp:lastModifiedBy>danica.vergilas@gmail.com</cp:lastModifiedBy>
  <cp:revision>22</cp:revision>
  <dcterms:created xsi:type="dcterms:W3CDTF">2023-11-16T18:24:44Z</dcterms:created>
  <dcterms:modified xsi:type="dcterms:W3CDTF">2023-12-29T20:26:51Z</dcterms:modified>
</cp:coreProperties>
</file>