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30" r:id="rId3"/>
    <p:sldId id="421" r:id="rId4"/>
    <p:sldId id="422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CC1D0EE9-DB58-4028-8956-CAF7EA8FB99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B40D93E6-4E06-4457-BF72-62934EF83C0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F47B50C6-2C86-46E4-B0D1-7CA9B3D3810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63FCEC9B-07A0-4649-86FB-EC24412E9B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82550A2F-9943-4CE4-9CA6-4F38233FE20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C66106AB-FFAE-4D9D-871C-9C4552DDB46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CB05C27C-6E6F-4D42-A5DF-5E02E55FB50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D3DAD8FE-CBF8-4C48-BF07-CC1FC399EB0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03A3BD99-3B3A-4DDE-B39F-B7F84CDC9AC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D19C18C1-DE65-485B-8AF1-9C4A103BA9C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AD0C869D-36B2-435B-A094-224BCFF8D20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47E066AE-DEBF-4349-BB0D-452631642AE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0C28138B-B1CD-4DB6-BD78-1BBD03EEA8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991AD5CA-C849-4748-9084-86B49E68D7F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417D337B-08D5-4049-A911-FD37F547C8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BC819-67F0-41AF-AD53-B9B7E065410F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9E4290DC-2AEB-4090-9FFF-7D6872838C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47071411-EF93-414E-8363-3CC0831195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7BA4E2-3E10-438E-8F5A-4EDFD7B7C72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914881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BCB68B1-54AD-4EB7-A2B3-8EDE06BD7A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BA228E6-6603-445B-BBC0-B0A186D0738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0312BE-7CFA-48F3-AF6C-6237E5A5EC4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40B99EC-6847-4B76-B664-7B4B59A3CFD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D6B84-DD80-4B9F-B832-2F4D6C785460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64839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66DE6EB-410A-4E36-A0B4-5D7761D55BF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41D33EB-01AB-461A-A2F5-4A6CC005944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65561C-D0F1-4D5A-9629-1DD0813A0171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F6E1FE8-CF1F-46B4-A0E3-5F460886484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EF702-473D-4731-A10D-A6AE4E8E356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4776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59C0935-CC73-4D33-B4F1-F46FA58C970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C1349F6-1486-4A79-A64C-4736DF7A6A1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A4B7BB-7B03-44D8-916B-2AC3C271503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3EDD689-0D6D-4341-B3DD-CAED8BC7D8E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61455-B285-45C1-B64C-94EB7F3AFCF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28168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0342B8D-310C-421C-BDA6-4B3E10A6B0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49C8646-89E8-4D7F-81A4-5D4322440D3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30201A-4321-4B2E-A070-979459DD6D9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5B6900A2-6696-4DF1-8A39-88DBE15215B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43593-AD16-466E-BFB1-94B10DFB4C5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007844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F699E8D-FC57-4997-81A9-E654666F928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525D8C-C1D4-4CDA-8326-A6C7496FF72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996471-D442-4B6C-B8B5-B0142A93E24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B73DB9EA-44FF-48BE-B486-55ABE5A8606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ED022-DAA1-4DAC-8AFC-A73086C4F38C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07542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9FEEA56-6398-475A-87A4-A3B64D1F68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31924B4-6597-47EA-B4D4-3FDD6E9D14C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001DB1-FB77-4797-BC1E-5E89358E3EA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CD0057E2-B057-4FC7-A8B2-EF2366DC6CB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6B753-3EFB-4525-8C44-FD5D5AE90B0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51560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31D1DB9-3587-4D68-A186-75E18FD684A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9795CA7-876C-4755-AC0F-5E04A7E887F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5990EA-CBF9-4EE0-861C-77C87BD5EFC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78E3E03-27A0-4C60-B7B9-22A08C0FB9A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79B1E-0BEF-4FAF-84D6-1929C59E249F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1015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20832BA-0233-4FF6-8166-E68EC7D00AE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A29FAC6-D0E0-4210-8284-E8E37037F9F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B66673-E925-4245-AC5E-222C7898A8AD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635506A7-35B2-4397-9507-F09B9F9CE33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2E59F-626F-4C26-AD95-F7EC6C9F6C1A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93328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D2167BD-0F4D-4C4F-BC2F-4C67630D2E9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20013D2-9886-41AD-98A7-1B6B10EA0C3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11DF99-B39A-4952-B85E-795E9BD8CEA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257BE5DE-2946-443B-9152-314B664BCAC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F3497-B0B2-4146-8677-16EB3B7A23D4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9406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68AC766-16E4-4226-A06E-8300D9ED59C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6D1C718-A640-4449-90D9-73A8B23D32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C1EBF3-B5D2-4C81-8ED2-F033AF65D7B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24F48A57-D07A-49E6-B08D-37BFFF20629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77EA6-5D1A-47F3-B51F-F6467E46A35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59841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C6F9AC5-D7E4-45DB-9743-620773EAEB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DBAF679-3AFC-4146-98F6-3064B3A7292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64316C-9165-431F-A24F-33D2D6A74B4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450C059-36A8-4E32-AA15-418C0AE043D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9D66C-8C64-4B2A-8314-F098E60C1827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45909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4E07E9F-B120-4BA4-BEC4-9095FE00E46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B757434-52F6-4869-AA68-704F80B4928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7D0C20-B18F-4D3C-92B5-68F18D4A3F2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19FB91C4-CF8C-4C75-9BA3-DA96E61769D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2656A-4AFD-4FDB-B977-3D585C56EB8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19443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900B439-E80D-4A0B-A73E-B5BF039B00C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6BBDEC8-19DC-4559-934E-C426D793144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02A86F-89C7-4453-8976-AB74657FEAB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291E10B6-3459-45E1-A685-D16E54FB454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2CE7F-2021-48BE-8D53-9B99914232E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68419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D6A5129-B5F2-4A84-AC47-897EC7071AE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B6D8BD-EE64-4EF9-BA8D-293B86A7FE3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13777-705D-4896-B4AC-78FEADDD607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2A323DB1-BF89-44F2-84FD-7FCC4364A93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DEB8E-E052-4993-B94D-794ED45F1814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6248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16FB550-B57E-4683-A3D5-9E9846A1BB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3084395-0CC7-4FD9-B63F-A80E1AABB5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E82D622A-2DA5-4726-9338-33D529400CFB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B6CA2990-3282-4CB5-8789-E5EBCB6AF76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3AC85DAE-B099-4E23-8DC9-01A81DCDAF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A92A6EC5-F3EC-4A36-92DB-043D42EE46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C3DD7476-7CB1-438A-AF98-3B301A459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F0DF927A-095E-4C65-B367-C7B8E54B60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64F3A9B6-70DA-43E3-8036-35B852487B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D542E98C-711D-473C-9538-DF690963E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4F764ADD-8D1A-475E-A953-1AC8CCE20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F728F4EC-5674-4CC9-9C53-BDEF794B3A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64602639-69B8-4361-B806-899B51731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A59D1D1A-AF76-4805-9A75-5B17711DAD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3F8DEE64-21A8-48CC-81E5-C812950563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DED69286-DF4B-48F4-9C56-145471B569E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77A5609-ADDF-4110-AF73-CB041925411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911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3">
            <a:extLst>
              <a:ext uri="{FF2B5EF4-FFF2-40B4-BE49-F238E27FC236}">
                <a16:creationId xmlns:a16="http://schemas.microsoft.com/office/drawing/2014/main" id="{4A506F70-4874-4216-84E9-26E74E631B5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7D6B0AB-3CDA-4772-B3D0-EC035049922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84323" name="Ograda številke diapozitiva 2">
            <a:extLst>
              <a:ext uri="{FF2B5EF4-FFF2-40B4-BE49-F238E27FC236}">
                <a16:creationId xmlns:a16="http://schemas.microsoft.com/office/drawing/2014/main" id="{29E384C3-2B8A-4A4C-906B-FDFE79C5720D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A668229-0530-4AAC-9E3E-AC67D8E8C0B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84324" name="Rectangle 4">
            <a:extLst>
              <a:ext uri="{FF2B5EF4-FFF2-40B4-BE49-F238E27FC236}">
                <a16:creationId xmlns:a16="http://schemas.microsoft.com/office/drawing/2014/main" id="{BFA3D728-6160-4F93-93C9-61A93E347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27026"/>
            <a:ext cx="3249612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Naloge: učbenik 76-77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77157" name="Rectangle 5">
            <a:extLst>
              <a:ext uri="{FF2B5EF4-FFF2-40B4-BE49-F238E27FC236}">
                <a16:creationId xmlns:a16="http://schemas.microsoft.com/office/drawing/2014/main" id="{52EA1AAA-FF57-463B-8C45-34EB55B13F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950" y="755651"/>
            <a:ext cx="8713788" cy="5846763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1301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1301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1301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1301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301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301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301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301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301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Koliko toplote moramo odvesti in za koliko se spremeni entropija </a:t>
            </a:r>
            <a:r>
              <a:rPr lang="sl-SI" altLang="sl-SI" sz="2200" i="1" dirty="0">
                <a:solidFill>
                  <a:srgbClr val="000000"/>
                </a:solidFill>
              </a:rPr>
              <a:t>m </a:t>
            </a:r>
            <a:r>
              <a:rPr lang="sl-SI" altLang="sl-SI" sz="2200" dirty="0">
                <a:solidFill>
                  <a:srgbClr val="000000"/>
                </a:solidFill>
              </a:rPr>
              <a:t>= 1 kg zraka, ki smo ga </a:t>
            </a:r>
            <a:r>
              <a:rPr lang="sl-SI" altLang="sl-SI" sz="2200" dirty="0" err="1">
                <a:solidFill>
                  <a:srgbClr val="000000"/>
                </a:solidFill>
              </a:rPr>
              <a:t>izohorno</a:t>
            </a:r>
            <a:r>
              <a:rPr lang="sl-SI" altLang="sl-SI" sz="2200" dirty="0">
                <a:solidFill>
                  <a:srgbClr val="000000"/>
                </a:solidFill>
              </a:rPr>
              <a:t> segrevali s tlaka </a:t>
            </a:r>
            <a:r>
              <a:rPr lang="sl-SI" altLang="sl-SI" sz="2200" i="1" dirty="0">
                <a:solidFill>
                  <a:srgbClr val="000000"/>
                </a:solidFill>
              </a:rPr>
              <a:t>p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1 bar in T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18 °C na </a:t>
            </a:r>
            <a:r>
              <a:rPr lang="sl-SI" altLang="sl-SI" sz="2200" i="1" dirty="0">
                <a:solidFill>
                  <a:srgbClr val="000000"/>
                </a:solidFill>
              </a:rPr>
              <a:t>p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2</a:t>
            </a:r>
            <a:r>
              <a:rPr lang="sl-SI" altLang="sl-SI" sz="2200" dirty="0">
                <a:solidFill>
                  <a:srgbClr val="000000"/>
                </a:solidFill>
              </a:rPr>
              <a:t> = 3 bar?   </a:t>
            </a:r>
            <a:r>
              <a:rPr lang="sl-SI" altLang="sl-SI" sz="2200" dirty="0">
                <a:solidFill>
                  <a:srgbClr val="FF0000"/>
                </a:solidFill>
              </a:rPr>
              <a:t>(R: </a:t>
            </a:r>
            <a:r>
              <a:rPr lang="sl-SI" altLang="sl-SI" sz="2200" i="1" dirty="0">
                <a:solidFill>
                  <a:srgbClr val="FF0000"/>
                </a:solidFill>
              </a:rPr>
              <a:t>Q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12</a:t>
            </a:r>
            <a:r>
              <a:rPr lang="sl-SI" altLang="sl-SI" sz="2200" dirty="0">
                <a:solidFill>
                  <a:srgbClr val="FF0000"/>
                </a:solidFill>
              </a:rPr>
              <a:t> = 417,8 kJ, </a:t>
            </a:r>
            <a:r>
              <a:rPr lang="sl-SI" altLang="sl-SI" sz="2200" i="1" dirty="0">
                <a:solidFill>
                  <a:srgbClr val="FF0000"/>
                </a:solidFill>
              </a:rPr>
              <a:t>S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2</a:t>
            </a:r>
            <a:r>
              <a:rPr lang="sl-SI" altLang="sl-SI" sz="2200" dirty="0">
                <a:solidFill>
                  <a:srgbClr val="FF0000"/>
                </a:solidFill>
              </a:rPr>
              <a:t> - </a:t>
            </a:r>
            <a:r>
              <a:rPr lang="sl-SI" altLang="sl-SI" sz="2200" i="1" dirty="0">
                <a:solidFill>
                  <a:srgbClr val="FF0000"/>
                </a:solidFill>
              </a:rPr>
              <a:t>S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1</a:t>
            </a:r>
            <a:r>
              <a:rPr lang="sl-SI" altLang="sl-SI" sz="2200" dirty="0">
                <a:solidFill>
                  <a:srgbClr val="FF0000"/>
                </a:solidFill>
              </a:rPr>
              <a:t> = 788,6 J/K,</a:t>
            </a:r>
            <a:r>
              <a:rPr lang="sl-SI" altLang="sl-SI" sz="2200" dirty="0">
                <a:solidFill>
                  <a:srgbClr val="000000"/>
                </a:solidFill>
              </a:rPr>
              <a:t> </a:t>
            </a:r>
            <a:r>
              <a:rPr lang="sl-SI" altLang="sl-SI" sz="2200" dirty="0">
                <a:solidFill>
                  <a:srgbClr val="FF0000"/>
                </a:solidFill>
              </a:rPr>
              <a:t>T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2</a:t>
            </a:r>
            <a:r>
              <a:rPr lang="sl-SI" altLang="sl-SI" sz="2200" dirty="0">
                <a:solidFill>
                  <a:srgbClr val="FF0000"/>
                </a:solidFill>
              </a:rPr>
              <a:t> = 873 K)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2. V posodi je </a:t>
            </a:r>
            <a:r>
              <a:rPr lang="sl-SI" altLang="sl-SI" sz="2200" i="1" dirty="0">
                <a:solidFill>
                  <a:srgbClr val="000000"/>
                </a:solidFill>
              </a:rPr>
              <a:t>V </a:t>
            </a:r>
            <a:r>
              <a:rPr lang="sl-SI" altLang="sl-SI" sz="2200" dirty="0">
                <a:solidFill>
                  <a:srgbClr val="000000"/>
                </a:solidFill>
              </a:rPr>
              <a:t>= 1 m</a:t>
            </a:r>
            <a:r>
              <a:rPr lang="sl-SI" altLang="sl-SI" sz="2200" baseline="30000" dirty="0">
                <a:solidFill>
                  <a:srgbClr val="000000"/>
                </a:solidFill>
              </a:rPr>
              <a:t>3</a:t>
            </a:r>
            <a:r>
              <a:rPr lang="sl-SI" altLang="sl-SI" sz="2200" dirty="0">
                <a:solidFill>
                  <a:srgbClr val="000000"/>
                </a:solidFill>
              </a:rPr>
              <a:t> dušika pod tlakom </a:t>
            </a:r>
            <a:r>
              <a:rPr lang="sl-SI" altLang="sl-SI" sz="2200" i="1" dirty="0">
                <a:solidFill>
                  <a:srgbClr val="000000"/>
                </a:solidFill>
              </a:rPr>
              <a:t>p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5 bar in temperaturo </a:t>
            </a:r>
            <a:r>
              <a:rPr lang="sl-SI" altLang="sl-SI" sz="2200" i="1" dirty="0">
                <a:solidFill>
                  <a:srgbClr val="000000"/>
                </a:solidFill>
              </a:rPr>
              <a:t>T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300 K. Koliko toplote mu moramo dovesti in za koliko se spremeni entropija, če mu </a:t>
            </a:r>
            <a:r>
              <a:rPr lang="sl-SI" altLang="sl-SI" sz="2200" dirty="0" err="1">
                <a:solidFill>
                  <a:srgbClr val="000000"/>
                </a:solidFill>
              </a:rPr>
              <a:t>izohorno</a:t>
            </a:r>
            <a:r>
              <a:rPr lang="sl-SI" altLang="sl-SI" sz="2200" dirty="0">
                <a:solidFill>
                  <a:srgbClr val="000000"/>
                </a:solidFill>
              </a:rPr>
              <a:t> zvišamo tlak na </a:t>
            </a:r>
            <a:r>
              <a:rPr lang="sl-SI" altLang="sl-SI" sz="2200" i="1" dirty="0">
                <a:solidFill>
                  <a:srgbClr val="000000"/>
                </a:solidFill>
              </a:rPr>
              <a:t>p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2</a:t>
            </a:r>
            <a:r>
              <a:rPr lang="sl-SI" altLang="sl-SI" sz="2200" dirty="0">
                <a:solidFill>
                  <a:srgbClr val="000000"/>
                </a:solidFill>
              </a:rPr>
              <a:t> = 10 bar?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			    </a:t>
            </a:r>
            <a:r>
              <a:rPr lang="sl-SI" altLang="sl-SI" sz="2200" dirty="0">
                <a:solidFill>
                  <a:srgbClr val="FF0000"/>
                </a:solidFill>
              </a:rPr>
              <a:t>(R: </a:t>
            </a:r>
            <a:r>
              <a:rPr lang="sl-SI" altLang="sl-SI" sz="2200" i="1" dirty="0">
                <a:solidFill>
                  <a:srgbClr val="FF0000"/>
                </a:solidFill>
              </a:rPr>
              <a:t>Q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12</a:t>
            </a:r>
            <a:r>
              <a:rPr lang="sl-SI" altLang="sl-SI" sz="2200" dirty="0">
                <a:solidFill>
                  <a:srgbClr val="FF0000"/>
                </a:solidFill>
              </a:rPr>
              <a:t> = 1255,1 kJ, </a:t>
            </a:r>
            <a:r>
              <a:rPr lang="sl-SI" altLang="sl-SI" sz="2200" i="1" dirty="0">
                <a:solidFill>
                  <a:srgbClr val="FF0000"/>
                </a:solidFill>
              </a:rPr>
              <a:t>S</a:t>
            </a:r>
            <a:r>
              <a:rPr lang="sl-SI" altLang="sl-SI" sz="2200" i="1" baseline="-25000" dirty="0">
                <a:solidFill>
                  <a:srgbClr val="FF0000"/>
                </a:solidFill>
              </a:rPr>
              <a:t>2</a:t>
            </a:r>
            <a:r>
              <a:rPr lang="sl-SI" altLang="sl-SI" sz="2200" i="1" dirty="0">
                <a:solidFill>
                  <a:srgbClr val="FF0000"/>
                </a:solidFill>
              </a:rPr>
              <a:t> - S</a:t>
            </a:r>
            <a:r>
              <a:rPr lang="sl-SI" altLang="sl-SI" sz="2200" i="1" baseline="-25000" dirty="0">
                <a:solidFill>
                  <a:srgbClr val="FF0000"/>
                </a:solidFill>
              </a:rPr>
              <a:t>1</a:t>
            </a:r>
            <a:r>
              <a:rPr lang="sl-SI" altLang="sl-SI" sz="2200" dirty="0">
                <a:solidFill>
                  <a:srgbClr val="FF0000"/>
                </a:solidFill>
              </a:rPr>
              <a:t>  = 2899,9 J/K)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3. S kompresorjem moramo izotermno stisniti </a:t>
            </a:r>
            <a:r>
              <a:rPr lang="sl-SI" altLang="sl-SI" sz="2200" i="1" dirty="0">
                <a:solidFill>
                  <a:srgbClr val="000000"/>
                </a:solidFill>
              </a:rPr>
              <a:t>V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40 litrov zraka pri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T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15 °C in tlaku </a:t>
            </a:r>
            <a:r>
              <a:rPr lang="sl-SI" altLang="sl-SI" sz="2200" i="1" dirty="0">
                <a:solidFill>
                  <a:srgbClr val="000000"/>
                </a:solidFill>
              </a:rPr>
              <a:t>p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1 bar na </a:t>
            </a:r>
            <a:r>
              <a:rPr lang="sl-SI" altLang="sl-SI" sz="2200" i="1" dirty="0">
                <a:solidFill>
                  <a:srgbClr val="000000"/>
                </a:solidFill>
              </a:rPr>
              <a:t>p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2</a:t>
            </a:r>
            <a:r>
              <a:rPr lang="sl-SI" altLang="sl-SI" sz="2200" dirty="0">
                <a:solidFill>
                  <a:srgbClr val="000000"/>
                </a:solidFill>
              </a:rPr>
              <a:t> = 3 bar. Kolikšna je končna prostornina, porabljeno delo, toplota in sprememba entropije?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		  </a:t>
            </a:r>
            <a:r>
              <a:rPr lang="sl-SI" altLang="sl-SI" sz="2200" dirty="0">
                <a:solidFill>
                  <a:srgbClr val="FF0000"/>
                </a:solidFill>
              </a:rPr>
              <a:t>(R: </a:t>
            </a:r>
            <a:r>
              <a:rPr lang="sl-SI" altLang="sl-SI" sz="2200" i="1" dirty="0">
                <a:solidFill>
                  <a:srgbClr val="FF0000"/>
                </a:solidFill>
              </a:rPr>
              <a:t>V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2</a:t>
            </a:r>
            <a:r>
              <a:rPr lang="sl-SI" altLang="sl-SI" sz="2200" dirty="0">
                <a:solidFill>
                  <a:srgbClr val="FF0000"/>
                </a:solidFill>
              </a:rPr>
              <a:t> = 13,3 litra, </a:t>
            </a:r>
            <a:r>
              <a:rPr lang="sl-SI" altLang="sl-SI" sz="2200" i="1" dirty="0">
                <a:solidFill>
                  <a:srgbClr val="FF0000"/>
                </a:solidFill>
              </a:rPr>
              <a:t>Q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12</a:t>
            </a:r>
            <a:r>
              <a:rPr lang="sl-SI" altLang="sl-SI" sz="2200" dirty="0">
                <a:solidFill>
                  <a:srgbClr val="FF0000"/>
                </a:solidFill>
              </a:rPr>
              <a:t> = -4,4 kJ, </a:t>
            </a:r>
            <a:r>
              <a:rPr lang="sl-SI" altLang="sl-SI" sz="2200" i="1" dirty="0">
                <a:solidFill>
                  <a:srgbClr val="FF0000"/>
                </a:solidFill>
              </a:rPr>
              <a:t>S</a:t>
            </a:r>
            <a:r>
              <a:rPr lang="sl-SI" altLang="sl-SI" sz="2200" i="1" baseline="-25000" dirty="0">
                <a:solidFill>
                  <a:srgbClr val="FF0000"/>
                </a:solidFill>
              </a:rPr>
              <a:t>2</a:t>
            </a:r>
            <a:r>
              <a:rPr lang="sl-SI" altLang="sl-SI" sz="2200" i="1" dirty="0">
                <a:solidFill>
                  <a:srgbClr val="FF0000"/>
                </a:solidFill>
              </a:rPr>
              <a:t> - S</a:t>
            </a:r>
            <a:r>
              <a:rPr lang="sl-SI" altLang="sl-SI" sz="2200" i="1" baseline="-25000" dirty="0">
                <a:solidFill>
                  <a:srgbClr val="FF0000"/>
                </a:solidFill>
              </a:rPr>
              <a:t>1</a:t>
            </a:r>
            <a:r>
              <a:rPr lang="sl-SI" altLang="sl-SI" sz="2200" i="1" dirty="0">
                <a:solidFill>
                  <a:srgbClr val="FF0000"/>
                </a:solidFill>
              </a:rPr>
              <a:t> = </a:t>
            </a:r>
            <a:r>
              <a:rPr lang="sl-SI" altLang="sl-SI" sz="2200" dirty="0">
                <a:solidFill>
                  <a:srgbClr val="FF0000"/>
                </a:solidFill>
              </a:rPr>
              <a:t>-15,3 J/K)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4. V posodi je </a:t>
            </a:r>
            <a:r>
              <a:rPr lang="sl-SI" altLang="sl-SI" sz="2200" i="1" dirty="0">
                <a:solidFill>
                  <a:srgbClr val="000000"/>
                </a:solidFill>
              </a:rPr>
              <a:t>V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10 m</a:t>
            </a:r>
            <a:r>
              <a:rPr lang="sl-SI" altLang="sl-SI" sz="2200" baseline="30000" dirty="0">
                <a:solidFill>
                  <a:srgbClr val="000000"/>
                </a:solidFill>
              </a:rPr>
              <a:t>3</a:t>
            </a:r>
            <a:r>
              <a:rPr lang="sl-SI" altLang="sl-SI" sz="2200" dirty="0">
                <a:solidFill>
                  <a:srgbClr val="000000"/>
                </a:solidFill>
              </a:rPr>
              <a:t> kisika pri tlaku </a:t>
            </a:r>
            <a:r>
              <a:rPr lang="sl-SI" altLang="sl-SI" sz="2200" i="1" dirty="0">
                <a:solidFill>
                  <a:srgbClr val="000000"/>
                </a:solidFill>
              </a:rPr>
              <a:t>p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50 </a:t>
            </a:r>
            <a:r>
              <a:rPr lang="sl-SI" altLang="sl-SI" sz="2200" dirty="0" err="1">
                <a:solidFill>
                  <a:srgbClr val="000000"/>
                </a:solidFill>
              </a:rPr>
              <a:t>atm</a:t>
            </a:r>
            <a:r>
              <a:rPr lang="sl-SI" altLang="sl-SI" sz="2200" dirty="0">
                <a:solidFill>
                  <a:srgbClr val="000000"/>
                </a:solidFill>
              </a:rPr>
              <a:t>. in T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27 °C. Za koliko pade tlak in koliko toplote odda plin, če se </a:t>
            </a:r>
            <a:r>
              <a:rPr lang="sl-SI" altLang="sl-SI" sz="2200" dirty="0" err="1">
                <a:solidFill>
                  <a:srgbClr val="000000"/>
                </a:solidFill>
              </a:rPr>
              <a:t>izohorno</a:t>
            </a:r>
            <a:r>
              <a:rPr lang="sl-SI" altLang="sl-SI" sz="2200" dirty="0">
                <a:solidFill>
                  <a:srgbClr val="000000"/>
                </a:solidFill>
              </a:rPr>
              <a:t> ohladi na T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2</a:t>
            </a:r>
            <a:r>
              <a:rPr lang="sl-SI" altLang="sl-SI" sz="2200" dirty="0">
                <a:solidFill>
                  <a:srgbClr val="000000"/>
                </a:solidFill>
              </a:rPr>
              <a:t> = 0 °C? Za koliko sta se spremenila notranja energija in entropija?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			     </a:t>
            </a:r>
            <a:r>
              <a:rPr lang="sl-SI" altLang="sl-SI" sz="2200" dirty="0">
                <a:solidFill>
                  <a:srgbClr val="FF0000"/>
                </a:solidFill>
              </a:rPr>
              <a:t>(R: </a:t>
            </a:r>
            <a:r>
              <a:rPr lang="sl-SI" altLang="sl-SI" sz="2200" i="1" dirty="0">
                <a:solidFill>
                  <a:srgbClr val="FF0000"/>
                </a:solidFill>
              </a:rPr>
              <a:t>U</a:t>
            </a:r>
            <a:r>
              <a:rPr lang="sl-SI" altLang="sl-SI" sz="2200" i="1" baseline="-25000" dirty="0">
                <a:solidFill>
                  <a:srgbClr val="FF0000"/>
                </a:solidFill>
              </a:rPr>
              <a:t>2</a:t>
            </a:r>
            <a:r>
              <a:rPr lang="sl-SI" altLang="sl-SI" sz="2200" i="1" dirty="0">
                <a:solidFill>
                  <a:srgbClr val="FF0000"/>
                </a:solidFill>
              </a:rPr>
              <a:t> - U</a:t>
            </a:r>
            <a:r>
              <a:rPr lang="sl-SI" altLang="sl-SI" sz="2200" i="1" baseline="-25000" dirty="0">
                <a:solidFill>
                  <a:srgbClr val="FF0000"/>
                </a:solidFill>
              </a:rPr>
              <a:t>1</a:t>
            </a:r>
            <a:r>
              <a:rPr lang="sl-SI" altLang="sl-SI" sz="2200" i="1" dirty="0">
                <a:solidFill>
                  <a:srgbClr val="FF0000"/>
                </a:solidFill>
              </a:rPr>
              <a:t> = </a:t>
            </a:r>
            <a:r>
              <a:rPr lang="sl-SI" altLang="sl-SI" sz="2200" dirty="0">
                <a:solidFill>
                  <a:srgbClr val="FF0000"/>
                </a:solidFill>
              </a:rPr>
              <a:t>-10,4 MJ, </a:t>
            </a:r>
            <a:r>
              <a:rPr lang="sl-SI" altLang="sl-SI" sz="2200" i="1" dirty="0">
                <a:solidFill>
                  <a:srgbClr val="FF0000"/>
                </a:solidFill>
              </a:rPr>
              <a:t>S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2</a:t>
            </a:r>
            <a:r>
              <a:rPr lang="sl-SI" altLang="sl-SI" sz="2200" dirty="0">
                <a:solidFill>
                  <a:srgbClr val="FF0000"/>
                </a:solidFill>
              </a:rPr>
              <a:t> - </a:t>
            </a:r>
            <a:r>
              <a:rPr lang="sl-SI" altLang="sl-SI" sz="2200" i="1" dirty="0">
                <a:solidFill>
                  <a:srgbClr val="FF0000"/>
                </a:solidFill>
              </a:rPr>
              <a:t>S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1</a:t>
            </a:r>
            <a:r>
              <a:rPr lang="sl-SI" altLang="sl-SI" sz="2200" dirty="0">
                <a:solidFill>
                  <a:srgbClr val="FF0000"/>
                </a:solidFill>
              </a:rPr>
              <a:t>= -36,4 kJ/K)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3">
            <a:extLst>
              <a:ext uri="{FF2B5EF4-FFF2-40B4-BE49-F238E27FC236}">
                <a16:creationId xmlns:a16="http://schemas.microsoft.com/office/drawing/2014/main" id="{1EA01C6F-A0B4-4A62-8C6F-F37313C9A7F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D4968C5-CFEF-4673-BAF3-4F3468BBD3B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85347" name="Ograda številke diapozitiva 2">
            <a:extLst>
              <a:ext uri="{FF2B5EF4-FFF2-40B4-BE49-F238E27FC236}">
                <a16:creationId xmlns:a16="http://schemas.microsoft.com/office/drawing/2014/main" id="{127B8E24-1279-4C7A-9CB5-8FD7283A77DE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4C6C9B3-98A9-4158-B42A-64170AC827F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85348" name="Rectangle 4">
            <a:extLst>
              <a:ext uri="{FF2B5EF4-FFF2-40B4-BE49-F238E27FC236}">
                <a16:creationId xmlns:a16="http://schemas.microsoft.com/office/drawing/2014/main" id="{EC62BAB7-E156-4623-9FD5-CB6AFAEECF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366713"/>
            <a:ext cx="8964612" cy="652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185738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1857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1857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1857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857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857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857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857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857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5. Volumen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 zraka pri 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15 °C je v valju z gibljivim batom. Dovedemo mu </a:t>
            </a:r>
            <a:r>
              <a:rPr lang="sl-SI" altLang="sl-SI" sz="2200" i="1">
                <a:solidFill>
                  <a:srgbClr val="000000"/>
                </a:solidFill>
              </a:rPr>
              <a:t>Q </a:t>
            </a:r>
            <a:r>
              <a:rPr lang="sl-SI" altLang="sl-SI" sz="2200">
                <a:solidFill>
                  <a:srgbClr val="000000"/>
                </a:solidFill>
              </a:rPr>
              <a:t>= 255 kJ toplote. Pri tem je narasel volumen na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1,5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. Kolikšen je tlak v valju, kolikšna sta temperatura in delo plina ob izobarni spremembi?   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p </a:t>
            </a:r>
            <a:r>
              <a:rPr lang="sl-SI" altLang="sl-SI" sz="2200">
                <a:solidFill>
                  <a:srgbClr val="FF0000"/>
                </a:solidFill>
              </a:rPr>
              <a:t>= 1,4 bar. </a:t>
            </a:r>
            <a:r>
              <a:rPr lang="sl-SI" altLang="sl-SI" sz="2200" i="1">
                <a:solidFill>
                  <a:srgbClr val="FF0000"/>
                </a:solidFill>
              </a:rPr>
              <a:t>T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= 432 K, </a:t>
            </a:r>
            <a:r>
              <a:rPr lang="sl-SI" altLang="sl-SI" sz="2200" i="1">
                <a:solidFill>
                  <a:srgbClr val="FF0000"/>
                </a:solidFill>
              </a:rPr>
              <a:t>W</a:t>
            </a:r>
            <a:r>
              <a:rPr lang="sl-SI" altLang="sl-SI" sz="2200" baseline="-25000">
                <a:solidFill>
                  <a:srgbClr val="FF0000"/>
                </a:solidFill>
              </a:rPr>
              <a:t>12</a:t>
            </a:r>
            <a:r>
              <a:rPr lang="sl-SI" altLang="sl-SI" sz="2200">
                <a:solidFill>
                  <a:srgbClr val="FF0000"/>
                </a:solidFill>
              </a:rPr>
              <a:t> = 72,82 kJ)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6. </a:t>
            </a:r>
            <a:r>
              <a:rPr lang="sl-SI" altLang="sl-SI" sz="2200" i="1">
                <a:solidFill>
                  <a:srgbClr val="000000"/>
                </a:solidFill>
              </a:rPr>
              <a:t>m </a:t>
            </a:r>
            <a:r>
              <a:rPr lang="sl-SI" altLang="sl-SI" sz="2200">
                <a:solidFill>
                  <a:srgbClr val="000000"/>
                </a:solidFill>
              </a:rPr>
              <a:t>= 5 kg zraka pri stanju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4 bar in 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30 °C izotermno stisnemo na 0,25 prvotnega volumna. Zanima nas tlak, porabljeno delo, odvedena toplota in sprememba entropije?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       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p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= 16 bar, </a:t>
            </a:r>
            <a:r>
              <a:rPr lang="sl-SI" altLang="sl-SI" sz="2200" i="1">
                <a:solidFill>
                  <a:srgbClr val="FF0000"/>
                </a:solidFill>
              </a:rPr>
              <a:t>W</a:t>
            </a:r>
            <a:r>
              <a:rPr lang="sl-SI" altLang="sl-SI" sz="2200" baseline="-25000">
                <a:solidFill>
                  <a:srgbClr val="FF0000"/>
                </a:solidFill>
              </a:rPr>
              <a:t>12</a:t>
            </a:r>
            <a:r>
              <a:rPr lang="sl-SI" altLang="sl-SI" sz="2200">
                <a:solidFill>
                  <a:srgbClr val="FF0000"/>
                </a:solidFill>
              </a:rPr>
              <a:t> = -602,77 kJ, </a:t>
            </a:r>
            <a:r>
              <a:rPr lang="sl-SI" altLang="sl-SI" sz="2200" i="1">
                <a:solidFill>
                  <a:srgbClr val="FF0000"/>
                </a:solidFill>
              </a:rPr>
              <a:t>S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– </a:t>
            </a:r>
            <a:r>
              <a:rPr lang="sl-SI" altLang="sl-SI" sz="2200" i="1">
                <a:solidFill>
                  <a:srgbClr val="FF0000"/>
                </a:solidFill>
              </a:rPr>
              <a:t>S</a:t>
            </a:r>
            <a:r>
              <a:rPr lang="sl-SI" altLang="sl-SI" sz="2200" baseline="-25000">
                <a:solidFill>
                  <a:srgbClr val="FF0000"/>
                </a:solidFill>
              </a:rPr>
              <a:t>1</a:t>
            </a:r>
            <a:r>
              <a:rPr lang="sl-SI" altLang="sl-SI" sz="2200">
                <a:solidFill>
                  <a:srgbClr val="FF0000"/>
                </a:solidFill>
              </a:rPr>
              <a:t> = -1,989 kJ/K)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7. Volumen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0,8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 O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pri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 bar in 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37 °C se izobarno zmanjša na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0,6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. Kolikšna je končna temperatura, sprememba notranje energije, entropija in delo?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U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-</a:t>
            </a:r>
            <a:r>
              <a:rPr lang="sl-SI" altLang="sl-SI" sz="2200" i="1">
                <a:solidFill>
                  <a:srgbClr val="FF0000"/>
                </a:solidFill>
              </a:rPr>
              <a:t>U</a:t>
            </a:r>
            <a:r>
              <a:rPr lang="sl-SI" altLang="sl-SI" sz="2200" i="1" baseline="-25000">
                <a:solidFill>
                  <a:srgbClr val="FF0000"/>
                </a:solidFill>
              </a:rPr>
              <a:t>1</a:t>
            </a:r>
            <a:r>
              <a:rPr lang="sl-SI" altLang="sl-SI" sz="2200" i="1">
                <a:solidFill>
                  <a:srgbClr val="FF0000"/>
                </a:solidFill>
              </a:rPr>
              <a:t> </a:t>
            </a:r>
            <a:r>
              <a:rPr lang="sl-SI" altLang="sl-SI" sz="2200">
                <a:solidFill>
                  <a:srgbClr val="FF0000"/>
                </a:solidFill>
              </a:rPr>
              <a:t>= -50,2 kJ, </a:t>
            </a:r>
            <a:r>
              <a:rPr lang="sl-SI" altLang="sl-SI" sz="2200" i="1">
                <a:solidFill>
                  <a:srgbClr val="FF0000"/>
                </a:solidFill>
              </a:rPr>
              <a:t>S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-</a:t>
            </a:r>
            <a:r>
              <a:rPr lang="sl-SI" altLang="sl-SI" sz="2200" i="1">
                <a:solidFill>
                  <a:srgbClr val="FF0000"/>
                </a:solidFill>
              </a:rPr>
              <a:t>S</a:t>
            </a:r>
            <a:r>
              <a:rPr lang="sl-SI" altLang="sl-SI" sz="2200" baseline="-25000">
                <a:solidFill>
                  <a:srgbClr val="FF0000"/>
                </a:solidFill>
              </a:rPr>
              <a:t>1</a:t>
            </a:r>
            <a:r>
              <a:rPr lang="sl-SI" altLang="sl-SI" sz="2200">
                <a:solidFill>
                  <a:srgbClr val="FF0000"/>
                </a:solidFill>
              </a:rPr>
              <a:t> = -260,9 J/K, </a:t>
            </a:r>
            <a:r>
              <a:rPr lang="sl-SI" altLang="sl-SI" sz="2200" i="1">
                <a:solidFill>
                  <a:srgbClr val="FF0000"/>
                </a:solidFill>
              </a:rPr>
              <a:t>W</a:t>
            </a:r>
            <a:r>
              <a:rPr lang="sl-SI" altLang="sl-SI" sz="2200" baseline="-25000">
                <a:solidFill>
                  <a:srgbClr val="FF0000"/>
                </a:solidFill>
              </a:rPr>
              <a:t>12</a:t>
            </a:r>
            <a:r>
              <a:rPr lang="sl-SI" altLang="sl-SI" sz="2200">
                <a:solidFill>
                  <a:srgbClr val="FF0000"/>
                </a:solidFill>
              </a:rPr>
              <a:t> = -20 kJ, </a:t>
            </a:r>
            <a:r>
              <a:rPr lang="sl-SI" altLang="sl-SI" sz="2200" i="1">
                <a:solidFill>
                  <a:srgbClr val="FF0000"/>
                </a:solidFill>
              </a:rPr>
              <a:t>T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= 232,5 K)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8. Zraku s tlakom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35 bar in temperaturo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700 °C izobarno dovajamo toploto tako, da se volumen poveča 2,5-krat. Kolikšna je temperatura? Koliko dela opravi 1 kg plina? Kolikšna je dovedena toplota?      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T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= 2430 K; </a:t>
            </a:r>
            <a:r>
              <a:rPr lang="sl-SI" altLang="sl-SI" sz="2200" i="1">
                <a:solidFill>
                  <a:srgbClr val="FF0000"/>
                </a:solidFill>
              </a:rPr>
              <a:t>W</a:t>
            </a:r>
            <a:r>
              <a:rPr lang="sl-SI" altLang="sl-SI" sz="2200" i="1" baseline="-25000">
                <a:solidFill>
                  <a:srgbClr val="FF0000"/>
                </a:solidFill>
              </a:rPr>
              <a:t>1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/m = 417 kJ/kg; </a:t>
            </a:r>
            <a:r>
              <a:rPr lang="sl-SI" altLang="sl-SI" sz="2200" i="1">
                <a:solidFill>
                  <a:srgbClr val="FF0000"/>
                </a:solidFill>
              </a:rPr>
              <a:t>Q</a:t>
            </a:r>
            <a:r>
              <a:rPr lang="sl-SI" altLang="sl-SI" sz="2200" i="1" baseline="-25000">
                <a:solidFill>
                  <a:srgbClr val="FF0000"/>
                </a:solidFill>
              </a:rPr>
              <a:t>1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/m = 1686 kJ/kg)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9. Določi delo za izotermno širjenje mase </a:t>
            </a:r>
            <a:r>
              <a:rPr lang="sl-SI" altLang="sl-SI" sz="2200" i="1">
                <a:solidFill>
                  <a:srgbClr val="000000"/>
                </a:solidFill>
              </a:rPr>
              <a:t>m </a:t>
            </a:r>
            <a:r>
              <a:rPr lang="sl-SI" altLang="sl-SI" sz="2200">
                <a:solidFill>
                  <a:srgbClr val="000000"/>
                </a:solidFill>
              </a:rPr>
              <a:t>= 60 kg kisika pri </a:t>
            </a:r>
            <a:r>
              <a:rPr lang="sl-SI" altLang="sl-SI" sz="2200" i="1">
                <a:solidFill>
                  <a:srgbClr val="000000"/>
                </a:solidFill>
              </a:rPr>
              <a:t>T </a:t>
            </a:r>
            <a:r>
              <a:rPr lang="sl-SI" altLang="sl-SI" sz="2200">
                <a:solidFill>
                  <a:srgbClr val="000000"/>
                </a:solidFill>
              </a:rPr>
              <a:t>= 300 K in spremembi prostornine z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= 40 litrov na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180 litrov!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			  	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W</a:t>
            </a:r>
            <a:r>
              <a:rPr lang="sl-SI" altLang="sl-SI" sz="2200" baseline="-25000">
                <a:solidFill>
                  <a:srgbClr val="FF0000"/>
                </a:solidFill>
              </a:rPr>
              <a:t>12</a:t>
            </a:r>
            <a:r>
              <a:rPr lang="sl-SI" altLang="sl-SI" sz="2200">
                <a:solidFill>
                  <a:srgbClr val="FF0000"/>
                </a:solidFill>
              </a:rPr>
              <a:t> = 7,034 MJ)</a:t>
            </a:r>
            <a:r>
              <a:rPr lang="sl-SI" altLang="sl-SI" sz="2200">
                <a:solidFill>
                  <a:srgbClr val="000000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3">
            <a:extLst>
              <a:ext uri="{FF2B5EF4-FFF2-40B4-BE49-F238E27FC236}">
                <a16:creationId xmlns:a16="http://schemas.microsoft.com/office/drawing/2014/main" id="{C7EFC8C0-427A-48DF-B620-27CFB270E3D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6BCC428-4341-47BB-B984-A362FB1B7BF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86371" name="Ograda številke diapozitiva 2">
            <a:extLst>
              <a:ext uri="{FF2B5EF4-FFF2-40B4-BE49-F238E27FC236}">
                <a16:creationId xmlns:a16="http://schemas.microsoft.com/office/drawing/2014/main" id="{0E362BA1-2910-4CBB-BD2B-CB4C07183596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6EE61D7-631E-4437-BC29-16522F92974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86372" name="Rectangle 4">
            <a:extLst>
              <a:ext uri="{FF2B5EF4-FFF2-40B4-BE49-F238E27FC236}">
                <a16:creationId xmlns:a16="http://schemas.microsoft.com/office/drawing/2014/main" id="{95B6DE26-D306-434A-BBE9-7042E35E0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401638"/>
            <a:ext cx="8713788" cy="584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10. Masa </a:t>
            </a:r>
            <a:r>
              <a:rPr lang="sl-SI" altLang="sl-SI" sz="2200" i="1">
                <a:solidFill>
                  <a:srgbClr val="000000"/>
                </a:solidFill>
              </a:rPr>
              <a:t>m </a:t>
            </a:r>
            <a:r>
              <a:rPr lang="sl-SI" altLang="sl-SI" sz="2200">
                <a:solidFill>
                  <a:srgbClr val="000000"/>
                </a:solidFill>
              </a:rPr>
              <a:t>= 1 kg zraka s tlakom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 bar in 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15 °C izentropno stisnemo na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8 bar. Koliko dela potrebujemo? Kolikšen je končni volumen? Kolikšna je končna temperatura?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W</a:t>
            </a:r>
            <a:r>
              <a:rPr lang="sl-SI" altLang="sl-SI" sz="2200" baseline="-25000">
                <a:solidFill>
                  <a:srgbClr val="FF0000"/>
                </a:solidFill>
              </a:rPr>
              <a:t>12</a:t>
            </a:r>
            <a:r>
              <a:rPr lang="sl-SI" altLang="sl-SI" sz="2200">
                <a:solidFill>
                  <a:srgbClr val="FF0000"/>
                </a:solidFill>
              </a:rPr>
              <a:t>/m = -167,8 kJ/kg; </a:t>
            </a:r>
            <a:r>
              <a:rPr lang="sl-SI" altLang="sl-SI" sz="2200" b="1">
                <a:solidFill>
                  <a:srgbClr val="FF0000"/>
                </a:solidFill>
              </a:rPr>
              <a:t>V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= 0,1872 m</a:t>
            </a:r>
            <a:r>
              <a:rPr lang="sl-SI" altLang="sl-SI" sz="2200" baseline="30000">
                <a:solidFill>
                  <a:srgbClr val="FF0000"/>
                </a:solidFill>
              </a:rPr>
              <a:t>3</a:t>
            </a:r>
            <a:r>
              <a:rPr lang="sl-SI" altLang="sl-SI" sz="2200">
                <a:solidFill>
                  <a:srgbClr val="FF0000"/>
                </a:solidFill>
              </a:rPr>
              <a:t>; </a:t>
            </a:r>
            <a:r>
              <a:rPr lang="sl-SI" altLang="sl-SI" sz="2200" i="1">
                <a:solidFill>
                  <a:srgbClr val="FF0000"/>
                </a:solidFill>
              </a:rPr>
              <a:t>T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= 249 °C)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11. Maso </a:t>
            </a:r>
            <a:r>
              <a:rPr lang="sl-SI" altLang="sl-SI" sz="2200" i="1">
                <a:solidFill>
                  <a:srgbClr val="000000"/>
                </a:solidFill>
              </a:rPr>
              <a:t>m </a:t>
            </a:r>
            <a:r>
              <a:rPr lang="sl-SI" altLang="sl-SI" sz="2200">
                <a:solidFill>
                  <a:srgbClr val="000000"/>
                </a:solidFill>
              </a:rPr>
              <a:t>= 15 kg CO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pri tlaku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 bar in temperaturi 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15 °C izentropno stisnemo na nadtlak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n</a:t>
            </a:r>
            <a:r>
              <a:rPr lang="sl-SI" altLang="sl-SI" sz="2200">
                <a:solidFill>
                  <a:srgbClr val="000000"/>
                </a:solidFill>
              </a:rPr>
              <a:t> = 6 bar. Koliko dela za to porabimo, kolikšna sta končna temperatura in volumen?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	</a:t>
            </a:r>
            <a:r>
              <a:rPr lang="sl-SI" altLang="sl-SI" sz="2200">
                <a:solidFill>
                  <a:srgbClr val="FF0000"/>
                </a:solidFill>
              </a:rPr>
              <a:t>( R: </a:t>
            </a:r>
            <a:r>
              <a:rPr lang="sl-SI" altLang="sl-SI" sz="2200" i="1">
                <a:solidFill>
                  <a:srgbClr val="FF0000"/>
                </a:solidFill>
              </a:rPr>
              <a:t>W</a:t>
            </a:r>
            <a:r>
              <a:rPr lang="sl-SI" altLang="sl-SI" sz="2200" baseline="-25000">
                <a:solidFill>
                  <a:srgbClr val="FF0000"/>
                </a:solidFill>
              </a:rPr>
              <a:t>12</a:t>
            </a:r>
            <a:r>
              <a:rPr lang="sl-SI" altLang="sl-SI" sz="2200">
                <a:solidFill>
                  <a:srgbClr val="FF0000"/>
                </a:solidFill>
              </a:rPr>
              <a:t> = -1,395 MJ, </a:t>
            </a:r>
            <a:r>
              <a:rPr lang="sl-SI" altLang="sl-SI" sz="2200" i="1">
                <a:solidFill>
                  <a:srgbClr val="FF0000"/>
                </a:solidFill>
              </a:rPr>
              <a:t>T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= 435,5 K, </a:t>
            </a:r>
            <a:r>
              <a:rPr lang="sl-SI" altLang="sl-SI" sz="2200" i="1">
                <a:solidFill>
                  <a:srgbClr val="FF0000"/>
                </a:solidFill>
              </a:rPr>
              <a:t>V</a:t>
            </a:r>
            <a:r>
              <a:rPr lang="sl-SI" altLang="sl-SI" sz="2200" baseline="-25000">
                <a:solidFill>
                  <a:srgbClr val="FF0000"/>
                </a:solidFill>
              </a:rPr>
              <a:t>2 </a:t>
            </a:r>
            <a:r>
              <a:rPr lang="sl-SI" altLang="sl-SI" sz="2200">
                <a:solidFill>
                  <a:srgbClr val="FF0000"/>
                </a:solidFill>
              </a:rPr>
              <a:t>= 2,06 m</a:t>
            </a:r>
            <a:r>
              <a:rPr lang="sl-SI" altLang="sl-SI" sz="2200" baseline="30000">
                <a:solidFill>
                  <a:srgbClr val="FF0000"/>
                </a:solidFill>
              </a:rPr>
              <a:t>3</a:t>
            </a:r>
            <a:r>
              <a:rPr lang="sl-SI" altLang="sl-SI" sz="2200">
                <a:solidFill>
                  <a:srgbClr val="FF0000"/>
                </a:solidFill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12. Kolikšen je eksponent politrope, ki gre skozi stanja idealnega plina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2 bar, 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123 °C,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14 bar, 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= 227 °C?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							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n </a:t>
            </a:r>
            <a:r>
              <a:rPr lang="sl-SI" altLang="sl-SI" sz="2200">
                <a:solidFill>
                  <a:srgbClr val="FF0000"/>
                </a:solidFill>
              </a:rPr>
              <a:t>= 1,204)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13. Maso </a:t>
            </a:r>
            <a:r>
              <a:rPr lang="sl-SI" altLang="sl-SI" sz="2200" i="1">
                <a:solidFill>
                  <a:srgbClr val="000000"/>
                </a:solidFill>
              </a:rPr>
              <a:t>m </a:t>
            </a:r>
            <a:r>
              <a:rPr lang="sl-SI" altLang="sl-SI" sz="2200">
                <a:solidFill>
                  <a:srgbClr val="000000"/>
                </a:solidFill>
              </a:rPr>
              <a:t>= 5 kg zraka pri tlaku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= 1 bar in temperaturi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=293 K</a:t>
            </a:r>
            <a:br>
              <a:rPr lang="sl-SI" altLang="sl-SI" sz="2200">
                <a:solidFill>
                  <a:srgbClr val="000000"/>
                </a:solidFill>
              </a:rPr>
            </a:br>
            <a:r>
              <a:rPr lang="sl-SI" altLang="sl-SI" sz="2200">
                <a:solidFill>
                  <a:srgbClr val="000000"/>
                </a:solidFill>
              </a:rPr>
              <a:t>politropno stisnemo (</a:t>
            </a:r>
            <a:r>
              <a:rPr lang="sl-SI" altLang="sl-SI" sz="2200" i="1">
                <a:solidFill>
                  <a:srgbClr val="000000"/>
                </a:solidFill>
              </a:rPr>
              <a:t>n </a:t>
            </a:r>
            <a:r>
              <a:rPr lang="sl-SI" altLang="sl-SI" sz="2200">
                <a:solidFill>
                  <a:srgbClr val="000000"/>
                </a:solidFill>
              </a:rPr>
              <a:t>= 1,2) na tlak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8 bar. Kolikšna je sprememba notranje energije, kolikšna končna temperatura, porabljeno delo, sprememba entropije in odvedena toplota?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	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T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= 414,36 K, </a:t>
            </a:r>
            <a:r>
              <a:rPr lang="sl-SI" altLang="sl-SI" sz="2200" i="1">
                <a:solidFill>
                  <a:srgbClr val="FF0000"/>
                </a:solidFill>
              </a:rPr>
              <a:t>Q</a:t>
            </a:r>
            <a:r>
              <a:rPr lang="sl-SI" altLang="sl-SI" sz="2200" baseline="-25000">
                <a:solidFill>
                  <a:srgbClr val="FF0000"/>
                </a:solidFill>
              </a:rPr>
              <a:t>12</a:t>
            </a:r>
            <a:r>
              <a:rPr lang="sl-SI" altLang="sl-SI" sz="2200">
                <a:solidFill>
                  <a:srgbClr val="FF0000"/>
                </a:solidFill>
              </a:rPr>
              <a:t> = -124,4 kJ, </a:t>
            </a:r>
            <a:r>
              <a:rPr lang="sl-SI" altLang="sl-SI" sz="2200" i="1">
                <a:solidFill>
                  <a:srgbClr val="FF0000"/>
                </a:solidFill>
              </a:rPr>
              <a:t>W</a:t>
            </a:r>
            <a:r>
              <a:rPr lang="sl-SI" altLang="sl-SI" sz="2200" baseline="-25000">
                <a:solidFill>
                  <a:srgbClr val="FF0000"/>
                </a:solidFill>
              </a:rPr>
              <a:t>12</a:t>
            </a:r>
            <a:r>
              <a:rPr lang="sl-SI" altLang="sl-SI" sz="2200">
                <a:solidFill>
                  <a:srgbClr val="FF0000"/>
                </a:solidFill>
              </a:rPr>
              <a:t> = -248,8 kJ)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868</Words>
  <Application>Microsoft Office PowerPoint</Application>
  <PresentationFormat>Širokozaslonsko</PresentationFormat>
  <Paragraphs>32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3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21</cp:revision>
  <dcterms:created xsi:type="dcterms:W3CDTF">2021-09-26T19:56:46Z</dcterms:created>
  <dcterms:modified xsi:type="dcterms:W3CDTF">2022-01-24T19:34:44Z</dcterms:modified>
</cp:coreProperties>
</file>