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37" r:id="rId2"/>
    <p:sldId id="342" r:id="rId3"/>
    <p:sldId id="288" r:id="rId4"/>
    <p:sldId id="276" r:id="rId5"/>
    <p:sldId id="343" r:id="rId6"/>
    <p:sldId id="261" r:id="rId7"/>
    <p:sldId id="344" r:id="rId8"/>
    <p:sldId id="345" r:id="rId9"/>
    <p:sldId id="346" r:id="rId10"/>
    <p:sldId id="347" r:id="rId11"/>
    <p:sldId id="348" r:id="rId12"/>
    <p:sldId id="269" r:id="rId13"/>
    <p:sldId id="295" r:id="rId14"/>
    <p:sldId id="300" r:id="rId15"/>
    <p:sldId id="311" r:id="rId16"/>
    <p:sldId id="301" r:id="rId17"/>
    <p:sldId id="302" r:id="rId18"/>
    <p:sldId id="304" r:id="rId19"/>
    <p:sldId id="307" r:id="rId20"/>
    <p:sldId id="331" r:id="rId21"/>
    <p:sldId id="332" r:id="rId22"/>
    <p:sldId id="299" r:id="rId23"/>
    <p:sldId id="297" r:id="rId24"/>
    <p:sldId id="298" r:id="rId25"/>
    <p:sldId id="309" r:id="rId26"/>
    <p:sldId id="303" r:id="rId27"/>
    <p:sldId id="322" r:id="rId28"/>
    <p:sldId id="318" r:id="rId29"/>
    <p:sldId id="319" r:id="rId30"/>
    <p:sldId id="310" r:id="rId31"/>
    <p:sldId id="316" r:id="rId32"/>
    <p:sldId id="278" r:id="rId33"/>
    <p:sldId id="313" r:id="rId34"/>
    <p:sldId id="283" r:id="rId35"/>
    <p:sldId id="314" r:id="rId36"/>
    <p:sldId id="287" r:id="rId37"/>
    <p:sldId id="317" r:id="rId38"/>
    <p:sldId id="274" r:id="rId39"/>
    <p:sldId id="320" r:id="rId40"/>
    <p:sldId id="329" r:id="rId41"/>
    <p:sldId id="330" r:id="rId42"/>
    <p:sldId id="293" r:id="rId43"/>
    <p:sldId id="267" r:id="rId44"/>
    <p:sldId id="289" r:id="rId45"/>
    <p:sldId id="321" r:id="rId46"/>
    <p:sldId id="294" r:id="rId47"/>
    <p:sldId id="275" r:id="rId48"/>
    <p:sldId id="258" r:id="rId49"/>
  </p:sldIdLst>
  <p:sldSz cx="12192000" cy="6858000"/>
  <p:notesSz cx="6797675" cy="992822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9900"/>
    <a:srgbClr val="FF00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2" d="100"/>
          <a:sy n="102" d="100"/>
        </p:scale>
        <p:origin x="11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2945659" cy="498135"/>
          </a:xfrm>
          <a:prstGeom prst="rect">
            <a:avLst/>
          </a:prstGeom>
        </p:spPr>
        <p:txBody>
          <a:bodyPr vert="horz" lIns="91426" tIns="45713" rIns="91426" bIns="45713" rtlCol="0"/>
          <a:lstStyle>
            <a:lvl1pPr algn="l">
              <a:defRPr sz="1200"/>
            </a:lvl1pPr>
          </a:lstStyle>
          <a:p>
            <a:endParaRPr lang="cs-CZ"/>
          </a:p>
        </p:txBody>
      </p:sp>
      <p:sp>
        <p:nvSpPr>
          <p:cNvPr id="3" name="Zástupný symbol pro datum 2"/>
          <p:cNvSpPr>
            <a:spLocks noGrp="1"/>
          </p:cNvSpPr>
          <p:nvPr>
            <p:ph type="dt" idx="1"/>
          </p:nvPr>
        </p:nvSpPr>
        <p:spPr>
          <a:xfrm>
            <a:off x="3850444" y="1"/>
            <a:ext cx="2945659" cy="498135"/>
          </a:xfrm>
          <a:prstGeom prst="rect">
            <a:avLst/>
          </a:prstGeom>
        </p:spPr>
        <p:txBody>
          <a:bodyPr vert="horz" lIns="91426" tIns="45713" rIns="91426" bIns="45713" rtlCol="0"/>
          <a:lstStyle>
            <a:lvl1pPr algn="r">
              <a:defRPr sz="1200"/>
            </a:lvl1pPr>
          </a:lstStyle>
          <a:p>
            <a:fld id="{B57F8F1A-3F43-4361-88B8-E39B2B3F4832}" type="datetimeFigureOut">
              <a:rPr lang="cs-CZ" smtClean="0"/>
              <a:t>30.11.2022</a:t>
            </a:fld>
            <a:endParaRPr lang="cs-CZ"/>
          </a:p>
        </p:txBody>
      </p:sp>
      <p:sp>
        <p:nvSpPr>
          <p:cNvPr id="4" name="Zástupný symbol pro obrázek snímku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26" tIns="45713" rIns="91426" bIns="45713" rtlCol="0" anchor="ctr"/>
          <a:lstStyle/>
          <a:p>
            <a:endParaRPr lang="cs-CZ"/>
          </a:p>
        </p:txBody>
      </p:sp>
      <p:sp>
        <p:nvSpPr>
          <p:cNvPr id="5" name="Zástupný symbol pro poznámky 4"/>
          <p:cNvSpPr>
            <a:spLocks noGrp="1"/>
          </p:cNvSpPr>
          <p:nvPr>
            <p:ph type="body" sz="quarter" idx="3"/>
          </p:nvPr>
        </p:nvSpPr>
        <p:spPr>
          <a:xfrm>
            <a:off x="679768" y="4777959"/>
            <a:ext cx="5438140" cy="3909239"/>
          </a:xfrm>
          <a:prstGeom prst="rect">
            <a:avLst/>
          </a:prstGeom>
        </p:spPr>
        <p:txBody>
          <a:bodyPr vert="horz" lIns="91426" tIns="45713" rIns="91426" bIns="45713"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30091"/>
            <a:ext cx="2945659" cy="498134"/>
          </a:xfrm>
          <a:prstGeom prst="rect">
            <a:avLst/>
          </a:prstGeom>
        </p:spPr>
        <p:txBody>
          <a:bodyPr vert="horz" lIns="91426" tIns="45713" rIns="91426" bIns="45713"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4" y="9430091"/>
            <a:ext cx="2945659" cy="498134"/>
          </a:xfrm>
          <a:prstGeom prst="rect">
            <a:avLst/>
          </a:prstGeom>
        </p:spPr>
        <p:txBody>
          <a:bodyPr vert="horz" lIns="91426" tIns="45713" rIns="91426" bIns="45713" rtlCol="0" anchor="b"/>
          <a:lstStyle>
            <a:lvl1pPr algn="r">
              <a:defRPr sz="1200"/>
            </a:lvl1pPr>
          </a:lstStyle>
          <a:p>
            <a:fld id="{47CF0D47-AE01-4F61-8293-AD6751AF5286}" type="slidenum">
              <a:rPr lang="cs-CZ" smtClean="0"/>
              <a:t>‹#›</a:t>
            </a:fld>
            <a:endParaRPr lang="cs-CZ"/>
          </a:p>
        </p:txBody>
      </p:sp>
    </p:spTree>
    <p:extLst>
      <p:ext uri="{BB962C8B-B14F-4D97-AF65-F5344CB8AC3E}">
        <p14:creationId xmlns:p14="http://schemas.microsoft.com/office/powerpoint/2010/main" val="448631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400" dirty="0"/>
              <a:t>Děti se zrakovým postižením mají obvykle omezené možnosti sociálního kontaktu, rodiče k nim mají tendence přistupovat více ochranitelsky.</a:t>
            </a:r>
          </a:p>
          <a:p>
            <a:endParaRPr lang="cs-CZ" sz="1400" dirty="0"/>
          </a:p>
          <a:p>
            <a:r>
              <a:rPr lang="cs-CZ" sz="1400" dirty="0"/>
              <a:t>Z důvodu nedostačujících sociálních dovedností se dítě může dostávat do nepříjemných situací, které mohou způsobit ….</a:t>
            </a:r>
          </a:p>
        </p:txBody>
      </p:sp>
      <p:sp>
        <p:nvSpPr>
          <p:cNvPr id="4" name="Zástupný symbol pro číslo snímku 3"/>
          <p:cNvSpPr>
            <a:spLocks noGrp="1"/>
          </p:cNvSpPr>
          <p:nvPr>
            <p:ph type="sldNum" sz="quarter" idx="5"/>
          </p:nvPr>
        </p:nvSpPr>
        <p:spPr/>
        <p:txBody>
          <a:bodyPr/>
          <a:lstStyle/>
          <a:p>
            <a:fld id="{7A31162F-76FF-4101-A303-1C0A539C47AE}" type="slidenum">
              <a:rPr lang="cs-CZ" smtClean="0"/>
              <a:t>9</a:t>
            </a:fld>
            <a:endParaRPr lang="cs-CZ"/>
          </a:p>
        </p:txBody>
      </p:sp>
    </p:spTree>
    <p:extLst>
      <p:ext uri="{BB962C8B-B14F-4D97-AF65-F5344CB8AC3E}">
        <p14:creationId xmlns:p14="http://schemas.microsoft.com/office/powerpoint/2010/main" val="4078447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30. 11. 2022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54757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30. 11. 2022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94741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30. 11. 2022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73273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30. 11. 2022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98983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30. 11. 2022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77757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BEF146DF-40EF-4CDA-9A34-B0F39BD7D7C7}" type="datetimeFigureOut">
              <a:rPr lang="sl-SI" smtClean="0"/>
              <a:t>30. 11. 2022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3746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BEF146DF-40EF-4CDA-9A34-B0F39BD7D7C7}" type="datetimeFigureOut">
              <a:rPr lang="sl-SI" smtClean="0"/>
              <a:t>30. 11. 2022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60893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BEF146DF-40EF-4CDA-9A34-B0F39BD7D7C7}" type="datetimeFigureOut">
              <a:rPr lang="sl-SI" smtClean="0"/>
              <a:t>30. 11. 2022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84052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BEF146DF-40EF-4CDA-9A34-B0F39BD7D7C7}" type="datetimeFigureOut">
              <a:rPr lang="sl-SI" smtClean="0"/>
              <a:t>30. 11. 2022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34464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30. 11. 2022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1827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30. 11. 2022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29866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146DF-40EF-4CDA-9A34-B0F39BD7D7C7}" type="datetimeFigureOut">
              <a:rPr lang="sl-SI" smtClean="0"/>
              <a:t>30. 11. 2022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DE085-5200-41E1-96DE-DFD3F8135918}" type="slidenum">
              <a:rPr lang="sl-SI" smtClean="0"/>
              <a:t>‹#›</a:t>
            </a:fld>
            <a:endParaRPr lang="sl-SI"/>
          </a:p>
        </p:txBody>
      </p:sp>
    </p:spTree>
    <p:extLst>
      <p:ext uri="{BB962C8B-B14F-4D97-AF65-F5344CB8AC3E}">
        <p14:creationId xmlns:p14="http://schemas.microsoft.com/office/powerpoint/2010/main" val="383984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0JsnciXX7CE"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drive.google.com/file/d/1KczVU3PrSaGAvdY_VGiCgVG01MX0tm99/view?usp=shar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teachingvisuallyimpaired.com/social-interactions.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teachingvisuallyimpaired.com/social-interactions.html" TargetMode="External"/><Relationship Id="rId2" Type="http://schemas.openxmlformats.org/officeDocument/2006/relationships/hyperlink" Target="https://www.thepathway2success.com/12-basic-social-skills-kids-need/" TargetMode="External"/><Relationship Id="rId1" Type="http://schemas.openxmlformats.org/officeDocument/2006/relationships/slideLayout" Target="../slideLayouts/slideLayout2.xml"/><Relationship Id="rId4" Type="http://schemas.openxmlformats.org/officeDocument/2006/relationships/hyperlink" Target="https://www.perkinselearning.org/videos/webcast/developing-social-skills-children-who-are-blind-or-visually-impaired"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nakokraki trikotnik 3"/>
          <p:cNvSpPr/>
          <p:nvPr/>
        </p:nvSpPr>
        <p:spPr>
          <a:xfrm flipV="1">
            <a:off x="74815"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5" name="Enakokraki trikotnik 4"/>
          <p:cNvSpPr/>
          <p:nvPr/>
        </p:nvSpPr>
        <p:spPr>
          <a:xfrm flipV="1">
            <a:off x="4574772"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086" y="1666581"/>
            <a:ext cx="10456947" cy="3049943"/>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31" y="5423825"/>
            <a:ext cx="10653258" cy="1434175"/>
          </a:xfrm>
          <a:prstGeom prst="rect">
            <a:avLst/>
          </a:prstGeom>
        </p:spPr>
      </p:pic>
    </p:spTree>
    <p:extLst>
      <p:ext uri="{BB962C8B-B14F-4D97-AF65-F5344CB8AC3E}">
        <p14:creationId xmlns:p14="http://schemas.microsoft.com/office/powerpoint/2010/main" val="193561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BCDF-A08E-0548-9E54-88699C69B546}"/>
              </a:ext>
            </a:extLst>
          </p:cNvPr>
          <p:cNvSpPr>
            <a:spLocks noGrp="1"/>
          </p:cNvSpPr>
          <p:nvPr>
            <p:ph type="title"/>
          </p:nvPr>
        </p:nvSpPr>
        <p:spPr/>
        <p:txBody>
          <a:bodyPr>
            <a:normAutofit/>
          </a:bodyPr>
          <a:lstStyle/>
          <a:p>
            <a:pPr algn="ctr"/>
            <a:r>
              <a:rPr lang="cs-CZ" sz="5400" b="1" dirty="0">
                <a:latin typeface="+mn-lt"/>
              </a:rPr>
              <a:t>Proč učit sociální dovednosti</a:t>
            </a:r>
            <a:r>
              <a:rPr lang="en-GB" sz="5400" b="1" dirty="0">
                <a:latin typeface="+mn-lt"/>
              </a:rPr>
              <a:t>?</a:t>
            </a:r>
            <a:endParaRPr lang="en-US" sz="5400" b="1" dirty="0">
              <a:latin typeface="+mn-lt"/>
            </a:endParaRPr>
          </a:p>
        </p:txBody>
      </p:sp>
      <p:sp>
        <p:nvSpPr>
          <p:cNvPr id="3" name="Content Placeholder 2">
            <a:extLst>
              <a:ext uri="{FF2B5EF4-FFF2-40B4-BE49-F238E27FC236}">
                <a16:creationId xmlns:a16="http://schemas.microsoft.com/office/drawing/2014/main" id="{FCA1598F-F0CF-B645-890D-6B408263636D}"/>
              </a:ext>
            </a:extLst>
          </p:cNvPr>
          <p:cNvSpPr>
            <a:spLocks noGrp="1"/>
          </p:cNvSpPr>
          <p:nvPr>
            <p:ph idx="1"/>
          </p:nvPr>
        </p:nvSpPr>
        <p:spPr/>
        <p:txBody>
          <a:bodyPr>
            <a:noAutofit/>
          </a:bodyPr>
          <a:lstStyle/>
          <a:p>
            <a:pPr marL="0" indent="0">
              <a:spcBef>
                <a:spcPts val="0"/>
              </a:spcBef>
              <a:spcAft>
                <a:spcPts val="1200"/>
              </a:spcAft>
              <a:buNone/>
            </a:pPr>
            <a:r>
              <a:rPr lang="cs-CZ" sz="3600" dirty="0">
                <a:effectLst/>
                <a:ea typeface="Times New Roman" panose="02020603050405020304" pitchFamily="18" charset="0"/>
              </a:rPr>
              <a:t>„Pokud je dítě nevidomé, jak má vědět, kam se dívat, když na něj někdo mluví? Nebo kdy někomu podat ruku? </a:t>
            </a:r>
            <a:r>
              <a:rPr lang="cs-CZ" sz="3600" dirty="0">
                <a:ea typeface="Times New Roman" panose="02020603050405020304" pitchFamily="18" charset="0"/>
              </a:rPr>
              <a:t>C</a:t>
            </a:r>
            <a:r>
              <a:rPr lang="cs-CZ" sz="3600" dirty="0">
                <a:effectLst/>
                <a:ea typeface="Times New Roman" panose="02020603050405020304" pitchFamily="18" charset="0"/>
              </a:rPr>
              <a:t>o znamená „osobní prostor“? </a:t>
            </a:r>
          </a:p>
          <a:p>
            <a:pPr marL="0" indent="0">
              <a:spcBef>
                <a:spcPts val="0"/>
              </a:spcBef>
              <a:spcAft>
                <a:spcPts val="1200"/>
              </a:spcAft>
              <a:buNone/>
            </a:pPr>
            <a:r>
              <a:rPr lang="cs-CZ" sz="3600" dirty="0">
                <a:effectLst/>
                <a:ea typeface="Times New Roman" panose="02020603050405020304" pitchFamily="18" charset="0"/>
              </a:rPr>
              <a:t>To jsou jen některé z dovedností, které se musí děti s těžkým zrakovým postižením, záměrně učit</a:t>
            </a:r>
            <a:r>
              <a:rPr lang="cs-CZ" sz="3600" dirty="0">
                <a:ea typeface="Times New Roman" panose="02020603050405020304" pitchFamily="18" charset="0"/>
              </a:rPr>
              <a:t>. </a:t>
            </a:r>
            <a:r>
              <a:rPr lang="cs-CZ" sz="3600" dirty="0">
                <a:effectLst/>
                <a:ea typeface="Times New Roman" panose="02020603050405020304" pitchFamily="18" charset="0"/>
              </a:rPr>
              <a:t> Ony nemohou pozorovat chování a reakce své rodiny a přátel v sociálních situacích. </a:t>
            </a:r>
            <a:r>
              <a:rPr lang="en-GB" dirty="0">
                <a:solidFill>
                  <a:srgbClr val="FF0000"/>
                </a:solidFill>
                <a:effectLst/>
                <a:ea typeface="Times New Roman" panose="02020603050405020304" pitchFamily="18" charset="0"/>
              </a:rPr>
              <a:t>Perkins school for the Blind</a:t>
            </a:r>
          </a:p>
        </p:txBody>
      </p:sp>
    </p:spTree>
    <p:extLst>
      <p:ext uri="{BB962C8B-B14F-4D97-AF65-F5344CB8AC3E}">
        <p14:creationId xmlns:p14="http://schemas.microsoft.com/office/powerpoint/2010/main" val="573940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F75-3E98-184B-8DAB-3445606829BA}"/>
              </a:ext>
            </a:extLst>
          </p:cNvPr>
          <p:cNvSpPr>
            <a:spLocks noGrp="1"/>
          </p:cNvSpPr>
          <p:nvPr>
            <p:ph type="title"/>
          </p:nvPr>
        </p:nvSpPr>
        <p:spPr/>
        <p:txBody>
          <a:bodyPr>
            <a:normAutofit/>
          </a:bodyPr>
          <a:lstStyle/>
          <a:p>
            <a:pPr algn="ctr"/>
            <a:r>
              <a:rPr lang="cs-CZ" sz="5400" b="1" dirty="0">
                <a:latin typeface="+mn-lt"/>
              </a:rPr>
              <a:t>Proč učit sociální dovednosti</a:t>
            </a:r>
            <a:r>
              <a:rPr lang="en-GB" sz="5400" b="1" dirty="0">
                <a:latin typeface="+mn-lt"/>
              </a:rPr>
              <a:t>?</a:t>
            </a:r>
            <a:endParaRPr lang="en-US" sz="54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ABBE6089-988A-F546-96CE-A836705D6CF2}"/>
              </a:ext>
            </a:extLst>
          </p:cNvPr>
          <p:cNvSpPr>
            <a:spLocks noGrp="1"/>
          </p:cNvSpPr>
          <p:nvPr>
            <p:ph idx="1"/>
          </p:nvPr>
        </p:nvSpPr>
        <p:spPr/>
        <p:txBody>
          <a:bodyPr>
            <a:normAutofit lnSpcReduction="10000"/>
          </a:bodyPr>
          <a:lstStyle/>
          <a:p>
            <a:pPr marL="0" indent="0">
              <a:spcBef>
                <a:spcPts val="0"/>
              </a:spcBef>
              <a:spcAft>
                <a:spcPts val="1200"/>
              </a:spcAft>
              <a:buNone/>
            </a:pPr>
            <a:r>
              <a:rPr lang="cs-CZ" sz="3400" dirty="0">
                <a:effectLst/>
                <a:ea typeface="Times New Roman" panose="02020603050405020304" pitchFamily="18" charset="0"/>
              </a:rPr>
              <a:t>„Vidící děti pozorují a napodobují sociální chování ostatních lidí a učí se z jakýchkoli vizuálních podnětů. Toto je známé jako náhodné učení. Pokud tyto příležitosti dítě nemá, může dojít k narušení porozumění a rozvoje vhodného sociálního chování. Osvojení odpovídajících sociálních dovedností je zásadní pro každodenní interakce dítěte. Umožňují dítěti komunikovat s ostatními, navazovat přátelství a později rozvíjet osobní a pracovní vztahy. “   </a:t>
            </a:r>
            <a:r>
              <a:rPr lang="en-GB" dirty="0">
                <a:solidFill>
                  <a:srgbClr val="FF0000"/>
                </a:solidFill>
                <a:effectLst/>
                <a:ea typeface="Calibri" panose="020F0502020204030204" pitchFamily="34" charset="0"/>
                <a:cs typeface="Times New Roman" panose="02020603050405020304" pitchFamily="18" charset="0"/>
              </a:rPr>
              <a:t>RNIB 2017</a:t>
            </a:r>
            <a:endParaRPr lang="en-GB" dirty="0">
              <a:effectLst/>
              <a:ea typeface="Calibri" panose="020F0502020204030204" pitchFamily="34"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945452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A609-7EE2-A74F-93CE-05A9A11D93CE}"/>
              </a:ext>
            </a:extLst>
          </p:cNvPr>
          <p:cNvSpPr>
            <a:spLocks noGrp="1"/>
          </p:cNvSpPr>
          <p:nvPr>
            <p:ph type="title"/>
          </p:nvPr>
        </p:nvSpPr>
        <p:spPr/>
        <p:txBody>
          <a:bodyPr>
            <a:noAutofit/>
          </a:bodyPr>
          <a:lstStyle/>
          <a:p>
            <a:pPr algn="ctr"/>
            <a:r>
              <a:rPr lang="cs-CZ" sz="4800" b="1" dirty="0">
                <a:latin typeface="+mn-lt"/>
              </a:rPr>
              <a:t>Jak můžeme podpořit rozvoj sociálních dovedností</a:t>
            </a:r>
            <a:r>
              <a:rPr lang="en-GB" sz="4800" b="1" dirty="0">
                <a:latin typeface="+mn-lt"/>
              </a:rPr>
              <a:t>?</a:t>
            </a:r>
            <a:endParaRPr lang="en-US" sz="4800" b="1" dirty="0">
              <a:latin typeface="+mn-lt"/>
            </a:endParaRPr>
          </a:p>
        </p:txBody>
      </p:sp>
      <p:pic>
        <p:nvPicPr>
          <p:cNvPr id="7172" name="Picture 4" descr="Social Skills Programs - Arkansas Families First, LL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7361" y="1835150"/>
            <a:ext cx="9106988" cy="43250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25494" y="6275015"/>
            <a:ext cx="3273525" cy="276999"/>
          </a:xfrm>
          <a:prstGeom prst="rect">
            <a:avLst/>
          </a:prstGeom>
        </p:spPr>
        <p:txBody>
          <a:bodyPr wrap="none">
            <a:spAutoFit/>
          </a:bodyPr>
          <a:lstStyle/>
          <a:p>
            <a:r>
              <a:rPr lang="en-GB" sz="1200" dirty="0"/>
              <a:t>https://arfamiliesfirst.com/social-skills-programs/</a:t>
            </a:r>
          </a:p>
        </p:txBody>
      </p:sp>
    </p:spTree>
    <p:extLst>
      <p:ext uri="{BB962C8B-B14F-4D97-AF65-F5344CB8AC3E}">
        <p14:creationId xmlns:p14="http://schemas.microsoft.com/office/powerpoint/2010/main" val="1226815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4949" y="365125"/>
            <a:ext cx="10948851" cy="2495641"/>
          </a:xfrm>
        </p:spPr>
        <p:txBody>
          <a:bodyPr>
            <a:noAutofit/>
          </a:bodyPr>
          <a:lstStyle/>
          <a:p>
            <a:pPr algn="ctr"/>
            <a:r>
              <a:rPr lang="en-GB" sz="4800" b="1" dirty="0">
                <a:solidFill>
                  <a:srgbClr val="FF0000"/>
                </a:solidFill>
                <a:latin typeface="Calibri "/>
              </a:rPr>
              <a:t>S</a:t>
            </a:r>
            <a:r>
              <a:rPr lang="en-GB" sz="4800" b="1" dirty="0">
                <a:latin typeface="Calibri "/>
              </a:rPr>
              <a:t>ocial </a:t>
            </a:r>
            <a:r>
              <a:rPr lang="en-GB" sz="4800" b="1" dirty="0">
                <a:solidFill>
                  <a:srgbClr val="FF0000"/>
                </a:solidFill>
                <a:latin typeface="Calibri "/>
              </a:rPr>
              <a:t>S</a:t>
            </a:r>
            <a:r>
              <a:rPr lang="en-GB" sz="4800" b="1" dirty="0">
                <a:latin typeface="Calibri "/>
              </a:rPr>
              <a:t>kills </a:t>
            </a:r>
            <a:r>
              <a:rPr lang="en-GB" sz="4800" b="1" dirty="0">
                <a:solidFill>
                  <a:srgbClr val="FF0000"/>
                </a:solidFill>
                <a:latin typeface="Calibri "/>
              </a:rPr>
              <a:t>M</a:t>
            </a:r>
            <a:r>
              <a:rPr lang="en-GB" sz="4800" b="1" dirty="0">
                <a:latin typeface="Calibri "/>
              </a:rPr>
              <a:t>ake </a:t>
            </a:r>
            <a:r>
              <a:rPr lang="en-GB" sz="4800" b="1" dirty="0">
                <a:solidFill>
                  <a:srgbClr val="FF0000"/>
                </a:solidFill>
                <a:latin typeface="Calibri "/>
              </a:rPr>
              <a:t>I</a:t>
            </a:r>
            <a:r>
              <a:rPr lang="en-GB" sz="4800" b="1" dirty="0">
                <a:latin typeface="Calibri "/>
              </a:rPr>
              <a:t>nclusive </a:t>
            </a:r>
            <a:r>
              <a:rPr lang="en-GB" sz="4800" b="1" dirty="0">
                <a:solidFill>
                  <a:srgbClr val="FF0000"/>
                </a:solidFill>
                <a:latin typeface="Calibri "/>
              </a:rPr>
              <a:t>L</a:t>
            </a:r>
            <a:r>
              <a:rPr lang="en-GB" sz="4800" b="1" dirty="0">
                <a:latin typeface="Calibri "/>
              </a:rPr>
              <a:t>ife </a:t>
            </a:r>
            <a:r>
              <a:rPr lang="en-GB" sz="4800" b="1" dirty="0">
                <a:solidFill>
                  <a:srgbClr val="FF0000"/>
                </a:solidFill>
                <a:latin typeface="Calibri "/>
              </a:rPr>
              <a:t>E</a:t>
            </a:r>
            <a:r>
              <a:rPr lang="en-GB" sz="4800" b="1" dirty="0">
                <a:latin typeface="Calibri "/>
              </a:rPr>
              <a:t>asier</a:t>
            </a:r>
            <a:br>
              <a:rPr lang="cs-CZ" sz="4500" dirty="0">
                <a:latin typeface="Calibri "/>
              </a:rPr>
            </a:br>
            <a:r>
              <a:rPr lang="cs-CZ" sz="3600" i="1" dirty="0">
                <a:latin typeface="Calibri "/>
              </a:rPr>
              <a:t>Se sociálními dovednostmi je život snazší</a:t>
            </a:r>
            <a:br>
              <a:rPr lang="cs-CZ" sz="5400" dirty="0">
                <a:solidFill>
                  <a:srgbClr val="FF0000"/>
                </a:solidFill>
                <a:latin typeface="Calibri "/>
              </a:rPr>
            </a:br>
            <a:r>
              <a:rPr lang="cs-CZ" sz="5400" dirty="0">
                <a:solidFill>
                  <a:srgbClr val="FF0000"/>
                </a:solidFill>
                <a:latin typeface="Calibri "/>
              </a:rPr>
              <a:t> </a:t>
            </a:r>
            <a:r>
              <a:rPr lang="cs-CZ" sz="5400" b="1" dirty="0">
                <a:solidFill>
                  <a:srgbClr val="FF0000"/>
                </a:solidFill>
                <a:latin typeface="Calibri "/>
              </a:rPr>
              <a:t>5 témat</a:t>
            </a:r>
          </a:p>
        </p:txBody>
      </p:sp>
      <p:sp>
        <p:nvSpPr>
          <p:cNvPr id="3" name="Tijdelijke aanduiding voor inhoud 2"/>
          <p:cNvSpPr>
            <a:spLocks noGrp="1"/>
          </p:cNvSpPr>
          <p:nvPr>
            <p:ph idx="1"/>
          </p:nvPr>
        </p:nvSpPr>
        <p:spPr>
          <a:xfrm>
            <a:off x="838200" y="2581275"/>
            <a:ext cx="11140440" cy="3897901"/>
          </a:xfrm>
        </p:spPr>
        <p:txBody>
          <a:bodyPr>
            <a:normAutofit fontScale="92500" lnSpcReduction="10000"/>
          </a:bodyPr>
          <a:lstStyle/>
          <a:p>
            <a:pPr marL="514350" indent="-514350">
              <a:buFont typeface="+mj-lt"/>
              <a:buAutoNum type="arabicPeriod"/>
            </a:pPr>
            <a:r>
              <a:rPr lang="cs-CZ" sz="2600" b="1" dirty="0">
                <a:latin typeface="Calibri "/>
              </a:rPr>
              <a:t>Kdo jsem</a:t>
            </a:r>
            <a:r>
              <a:rPr lang="en-GB" sz="2600" b="1" dirty="0">
                <a:latin typeface="Calibri "/>
              </a:rPr>
              <a:t> </a:t>
            </a:r>
            <a:br>
              <a:rPr lang="en-GB" sz="2600" b="1" dirty="0">
                <a:latin typeface="Calibri "/>
              </a:rPr>
            </a:br>
            <a:r>
              <a:rPr lang="cs-CZ" sz="2600" dirty="0">
                <a:latin typeface="Calibri "/>
              </a:rPr>
              <a:t>Moje silné stránky a výzvy, držení těla, slepecké zlozvyky, sebevědomí a talent</a:t>
            </a:r>
            <a:endParaRPr lang="nl-NL" sz="2600" dirty="0">
              <a:latin typeface="Calibri "/>
            </a:endParaRPr>
          </a:p>
          <a:p>
            <a:pPr marL="514350" lvl="0" indent="-514350">
              <a:buFont typeface="+mj-lt"/>
              <a:buAutoNum type="arabicPeriod"/>
            </a:pPr>
            <a:r>
              <a:rPr lang="en-GB" sz="2600" b="1" dirty="0">
                <a:latin typeface="Calibri "/>
              </a:rPr>
              <a:t>Mindfulness</a:t>
            </a:r>
            <a:br>
              <a:rPr lang="en-GB" sz="2600" b="1" dirty="0">
                <a:latin typeface="Calibri "/>
              </a:rPr>
            </a:br>
            <a:r>
              <a:rPr lang="cs-CZ" sz="2600" dirty="0">
                <a:latin typeface="Calibri "/>
              </a:rPr>
              <a:t>Jak zvládám své pocity</a:t>
            </a:r>
            <a:endParaRPr lang="en-GB" sz="2600" b="1" dirty="0">
              <a:latin typeface="Calibri "/>
            </a:endParaRPr>
          </a:p>
          <a:p>
            <a:pPr marL="514350" indent="-514350">
              <a:buFont typeface="+mj-lt"/>
              <a:buAutoNum type="arabicPeriod"/>
            </a:pPr>
            <a:r>
              <a:rPr lang="cs-CZ" sz="2600" b="1" dirty="0">
                <a:latin typeface="Calibri "/>
              </a:rPr>
              <a:t>Posilování úsilí</a:t>
            </a:r>
            <a:r>
              <a:rPr lang="en-GB" sz="2600" b="1" dirty="0">
                <a:latin typeface="Calibri "/>
              </a:rPr>
              <a:t> </a:t>
            </a:r>
            <a:br>
              <a:rPr lang="en-GB" sz="2600" b="1" dirty="0">
                <a:latin typeface="Calibri "/>
              </a:rPr>
            </a:br>
            <a:r>
              <a:rPr lang="cs-CZ" sz="2600" dirty="0">
                <a:latin typeface="Calibri "/>
              </a:rPr>
              <a:t>Požádat o pomoc, povědomí o sociálních dovednostech, vystoupit z komfortní zóny</a:t>
            </a:r>
            <a:endParaRPr lang="en-GB" sz="2600" dirty="0">
              <a:latin typeface="Calibri "/>
            </a:endParaRPr>
          </a:p>
          <a:p>
            <a:pPr marL="514350" indent="-514350">
              <a:buFont typeface="+mj-lt"/>
              <a:buAutoNum type="arabicPeriod"/>
            </a:pPr>
            <a:r>
              <a:rPr lang="cs-CZ" sz="2600" b="1" dirty="0">
                <a:latin typeface="Calibri "/>
              </a:rPr>
              <a:t>Jak komunikuji</a:t>
            </a:r>
            <a:br>
              <a:rPr lang="en-GB" sz="2600" b="1" dirty="0">
                <a:latin typeface="Calibri "/>
              </a:rPr>
            </a:br>
            <a:r>
              <a:rPr lang="cs-CZ" sz="2600" dirty="0">
                <a:latin typeface="Calibri "/>
              </a:rPr>
              <a:t>Naslouchání, asertivita, aktivní konverzace, osobní prostor, slovní popis</a:t>
            </a:r>
            <a:endParaRPr lang="en-GB" sz="2600" dirty="0">
              <a:latin typeface="Calibri "/>
            </a:endParaRPr>
          </a:p>
          <a:p>
            <a:pPr marL="514350" indent="-514350">
              <a:buFont typeface="+mj-lt"/>
              <a:buAutoNum type="arabicPeriod"/>
            </a:pPr>
            <a:r>
              <a:rPr lang="cs-CZ" sz="2600" b="1" dirty="0">
                <a:latin typeface="Calibri "/>
              </a:rPr>
              <a:t>Moje sociální síť a aktivity                                                                                       </a:t>
            </a:r>
            <a:r>
              <a:rPr lang="cs-CZ" sz="2600" dirty="0">
                <a:latin typeface="Calibri "/>
              </a:rPr>
              <a:t>Navazování přátelství a sociálních kontaktů ve škole a doma, volnočasové aktivity, pracovní uplatnění</a:t>
            </a:r>
            <a:endParaRPr lang="nl-NL" dirty="0"/>
          </a:p>
          <a:p>
            <a:pPr lvl="0"/>
            <a:endParaRPr lang="nl-NL" dirty="0"/>
          </a:p>
        </p:txBody>
      </p:sp>
    </p:spTree>
    <p:extLst>
      <p:ext uri="{BB962C8B-B14F-4D97-AF65-F5344CB8AC3E}">
        <p14:creationId xmlns:p14="http://schemas.microsoft.com/office/powerpoint/2010/main" val="652401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s-CZ" sz="6000" b="1" dirty="0">
                <a:latin typeface="+mn-lt"/>
              </a:rPr>
              <a:t>Téma</a:t>
            </a:r>
            <a:r>
              <a:rPr lang="en-GB" sz="6000" b="1" dirty="0">
                <a:latin typeface="+mn-lt"/>
              </a:rPr>
              <a:t> 1: </a:t>
            </a:r>
            <a:r>
              <a:rPr lang="cs-CZ" sz="6000" b="1" dirty="0">
                <a:latin typeface="+mn-lt"/>
              </a:rPr>
              <a:t>Kdo jsem</a:t>
            </a:r>
            <a:endParaRPr lang="en-GB" sz="6000" b="1" dirty="0">
              <a:latin typeface="+mn-lt"/>
            </a:endParaRPr>
          </a:p>
        </p:txBody>
      </p:sp>
      <p:pic>
        <p:nvPicPr>
          <p:cNvPr id="2050" name="Picture 2" descr="Who am I? What is my brand personality? - creativewor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7037" y="1653441"/>
            <a:ext cx="7137043" cy="45582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05200" y="6274331"/>
            <a:ext cx="6096000" cy="276999"/>
          </a:xfrm>
          <a:prstGeom prst="rect">
            <a:avLst/>
          </a:prstGeom>
        </p:spPr>
        <p:txBody>
          <a:bodyPr>
            <a:spAutoFit/>
          </a:bodyPr>
          <a:lstStyle/>
          <a:p>
            <a:r>
              <a:rPr lang="en-GB" sz="1200" dirty="0"/>
              <a:t>https://www.creativeworld.co.uk/wp-content/uploads/2018/10/shutterstock_198152975.jpg</a:t>
            </a:r>
          </a:p>
        </p:txBody>
      </p:sp>
    </p:spTree>
    <p:extLst>
      <p:ext uri="{BB962C8B-B14F-4D97-AF65-F5344CB8AC3E}">
        <p14:creationId xmlns:p14="http://schemas.microsoft.com/office/powerpoint/2010/main" val="3863807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cs-CZ" sz="5000" b="1" dirty="0">
                <a:latin typeface="+mn-lt"/>
              </a:rPr>
              <a:t>Rozvoj empatie a rozpoznávání emocí</a:t>
            </a:r>
            <a:endParaRPr lang="en-GB" sz="5000" b="1"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21870" y="1864813"/>
            <a:ext cx="4731930" cy="4731930"/>
          </a:xfrm>
        </p:spPr>
      </p:pic>
      <p:sp>
        <p:nvSpPr>
          <p:cNvPr id="5" name="Rectangle 4"/>
          <p:cNvSpPr/>
          <p:nvPr/>
        </p:nvSpPr>
        <p:spPr>
          <a:xfrm>
            <a:off x="676275" y="1690688"/>
            <a:ext cx="6038034" cy="4401205"/>
          </a:xfrm>
          <a:prstGeom prst="rect">
            <a:avLst/>
          </a:prstGeom>
        </p:spPr>
        <p:txBody>
          <a:bodyPr wrap="square">
            <a:spAutoFit/>
          </a:bodyPr>
          <a:lstStyle/>
          <a:p>
            <a:pPr>
              <a:spcBef>
                <a:spcPts val="1200"/>
              </a:spcBef>
            </a:pPr>
            <a:r>
              <a:rPr lang="cs-CZ" sz="2400" dirty="0"/>
              <a:t>Rozvoj poslechových dovedností: </a:t>
            </a:r>
            <a:r>
              <a:rPr lang="cs-CZ" sz="2400" i="1" dirty="0"/>
              <a:t>různé tóny hlasu a jaké emoce znamenají</a:t>
            </a:r>
            <a:endParaRPr lang="cs-CZ" sz="2400" dirty="0"/>
          </a:p>
          <a:p>
            <a:pPr>
              <a:spcBef>
                <a:spcPts val="1200"/>
              </a:spcBef>
            </a:pPr>
            <a:r>
              <a:rPr lang="cs-CZ" sz="2400" dirty="0"/>
              <a:t>Pochopit, co různé zvuky znamenají, a jejich propojení s pocity, </a:t>
            </a:r>
            <a:r>
              <a:rPr lang="cs-CZ" sz="2400" i="1" dirty="0"/>
              <a:t>např. pláč = rozrušený, zraněný, smutný</a:t>
            </a:r>
            <a:endParaRPr lang="cs-CZ" sz="2400" dirty="0"/>
          </a:p>
          <a:p>
            <a:pPr>
              <a:spcBef>
                <a:spcPts val="1200"/>
              </a:spcBef>
            </a:pPr>
            <a:r>
              <a:rPr lang="cs-CZ" sz="2400" dirty="0"/>
              <a:t>Pochopit, že ostatní lidé mohou ve stejné situaci prožívat jiné emoce.</a:t>
            </a:r>
          </a:p>
          <a:p>
            <a:pPr>
              <a:spcBef>
                <a:spcPts val="1200"/>
              </a:spcBef>
            </a:pPr>
            <a:r>
              <a:rPr lang="cs-CZ" sz="2400" dirty="0"/>
              <a:t>Naučit se vhodné reakce na zvuky, </a:t>
            </a:r>
            <a:r>
              <a:rPr lang="cs-CZ" sz="2400" i="1" dirty="0"/>
              <a:t>např. pláč „Jsi zraněný?„, „Co se stalo?„, „Můžeš se mnou mluvit, když se cítíte smutně"</a:t>
            </a:r>
          </a:p>
        </p:txBody>
      </p:sp>
    </p:spTree>
    <p:extLst>
      <p:ext uri="{BB962C8B-B14F-4D97-AF65-F5344CB8AC3E}">
        <p14:creationId xmlns:p14="http://schemas.microsoft.com/office/powerpoint/2010/main" val="310699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41356"/>
          </a:xfrm>
        </p:spPr>
        <p:txBody>
          <a:bodyPr>
            <a:normAutofit/>
          </a:bodyPr>
          <a:lstStyle/>
          <a:p>
            <a:pPr algn="ctr"/>
            <a:r>
              <a:rPr lang="cs-CZ" sz="5400" b="1" dirty="0">
                <a:latin typeface="+mn-lt"/>
              </a:rPr>
              <a:t>Slepecké zlozvyky</a:t>
            </a:r>
            <a:endParaRPr lang="en-GB" sz="5400" b="1"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37562" y="1958975"/>
            <a:ext cx="4353091" cy="4351338"/>
          </a:xfrm>
        </p:spPr>
      </p:pic>
      <p:sp>
        <p:nvSpPr>
          <p:cNvPr id="5" name="Rectangle 4"/>
          <p:cNvSpPr/>
          <p:nvPr/>
        </p:nvSpPr>
        <p:spPr>
          <a:xfrm>
            <a:off x="601347" y="1606482"/>
            <a:ext cx="6713853" cy="4570482"/>
          </a:xfrm>
          <a:prstGeom prst="rect">
            <a:avLst/>
          </a:prstGeom>
        </p:spPr>
        <p:txBody>
          <a:bodyPr wrap="square">
            <a:spAutoFit/>
          </a:bodyPr>
          <a:lstStyle/>
          <a:p>
            <a:r>
              <a:rPr lang="cs-CZ" sz="2800" dirty="0"/>
              <a:t>Jedná se o společensky nepřijatelné chování: </a:t>
            </a:r>
          </a:p>
          <a:p>
            <a:pPr marL="342900" lvl="0" indent="-342900">
              <a:lnSpc>
                <a:spcPct val="107000"/>
              </a:lnSpc>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Calibri" panose="020F0502020204030204" pitchFamily="34" charset="0"/>
              </a:rPr>
              <a:t>Strkání palců nebo rukou do očí, mnutí očí</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Calibri" panose="020F0502020204030204" pitchFamily="34" charset="0"/>
              </a:rPr>
              <a:t>Rotace hlavy, rotace těla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Calibri" panose="020F0502020204030204" pitchFamily="34" charset="0"/>
              </a:rPr>
              <a:t>Houpání horní polovinou těla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Calibri" panose="020F0502020204030204" pitchFamily="34" charset="0"/>
              </a:rPr>
              <a:t>Mávání rukama, třes rukou, poklepávání prsty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1800" dirty="0">
                <a:effectLst/>
                <a:latin typeface="Calibri" panose="020F0502020204030204" pitchFamily="34" charset="0"/>
                <a:ea typeface="Calibri" panose="020F0502020204030204" pitchFamily="34" charset="0"/>
                <a:cs typeface="Calibri" panose="020F0502020204030204" pitchFamily="34" charset="0"/>
              </a:rPr>
              <a:t>Skákání, otáčení se, poskakování, pokyvování těla nahoru a dolů</a:t>
            </a:r>
          </a:p>
          <a:p>
            <a:pPr lvl="0">
              <a:lnSpc>
                <a:spcPct val="107000"/>
              </a:lnSpc>
            </a:pP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1200"/>
              </a:spcAft>
            </a:pPr>
            <a:r>
              <a:rPr lang="cs-CZ" sz="2000" dirty="0">
                <a:effectLst/>
                <a:latin typeface="Calibri" panose="020F0502020204030204" pitchFamily="34" charset="0"/>
                <a:ea typeface="Calibri" panose="020F0502020204030204" pitchFamily="34" charset="0"/>
                <a:cs typeface="Calibri" panose="020F0502020204030204" pitchFamily="34" charset="0"/>
              </a:rPr>
              <a:t>Pomozte dítěti, aby si uvědomilo své zlozvyky, a mluvte o tom, jak ovlivňují sociální integraci.</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1200"/>
              </a:spcAft>
            </a:pPr>
            <a:r>
              <a:rPr lang="cs-CZ" sz="2000" dirty="0">
                <a:latin typeface="Calibri" panose="020F0502020204030204" pitchFamily="34" charset="0"/>
                <a:ea typeface="Calibri" panose="020F0502020204030204" pitchFamily="34" charset="0"/>
                <a:cs typeface="Calibri" panose="020F0502020204030204" pitchFamily="34" charset="0"/>
              </a:rPr>
              <a:t>M</a:t>
            </a:r>
            <a:r>
              <a:rPr lang="cs-CZ" sz="2000" dirty="0">
                <a:effectLst/>
                <a:latin typeface="Calibri" panose="020F0502020204030204" pitchFamily="34" charset="0"/>
                <a:ea typeface="Calibri" panose="020F0502020204030204" pitchFamily="34" charset="0"/>
                <a:cs typeface="Calibri" panose="020F0502020204030204" pitchFamily="34" charset="0"/>
              </a:rPr>
              <a:t>ůžeme </a:t>
            </a:r>
            <a:r>
              <a:rPr lang="cs-CZ" sz="2000" dirty="0">
                <a:latin typeface="Calibri" panose="020F0502020204030204" pitchFamily="34" charset="0"/>
                <a:ea typeface="Calibri" panose="020F0502020204030204" pitchFamily="34" charset="0"/>
                <a:cs typeface="Calibri" panose="020F0502020204030204" pitchFamily="34" charset="0"/>
              </a:rPr>
              <a:t>mu toto chování připomenout slovně nebo hmatovým znamením.</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1200"/>
              </a:spcAft>
            </a:pPr>
            <a:r>
              <a:rPr lang="cs-CZ" sz="2000" dirty="0">
                <a:effectLst/>
                <a:latin typeface="Calibri" panose="020F0502020204030204" pitchFamily="34" charset="0"/>
                <a:ea typeface="Calibri" panose="020F0502020204030204" pitchFamily="34" charset="0"/>
                <a:cs typeface="Calibri" panose="020F0502020204030204" pitchFamily="34" charset="0"/>
              </a:rPr>
              <a:t>Přesměrujte chování prostřednictvím nějakého rozptýlení (</a:t>
            </a:r>
            <a:r>
              <a:rPr lang="cs-CZ" sz="2000" dirty="0" err="1">
                <a:effectLst/>
                <a:latin typeface="Calibri" panose="020F0502020204030204" pitchFamily="34" charset="0"/>
                <a:ea typeface="Calibri" panose="020F0502020204030204" pitchFamily="34" charset="0"/>
                <a:cs typeface="Calibri" panose="020F0502020204030204" pitchFamily="34" charset="0"/>
              </a:rPr>
              <a:t>fidget</a:t>
            </a:r>
            <a:r>
              <a:rPr lang="cs-CZ" sz="2000" dirty="0">
                <a:effectLst/>
                <a:latin typeface="Calibri" panose="020F0502020204030204" pitchFamily="34" charset="0"/>
                <a:ea typeface="Calibri" panose="020F0502020204030204" pitchFamily="34" charset="0"/>
                <a:cs typeface="Calibri" panose="020F0502020204030204" pitchFamily="34" charset="0"/>
              </a:rPr>
              <a:t> </a:t>
            </a:r>
            <a:r>
              <a:rPr lang="cs-CZ" sz="2000" dirty="0" err="1">
                <a:effectLst/>
                <a:latin typeface="Calibri" panose="020F0502020204030204" pitchFamily="34" charset="0"/>
                <a:ea typeface="Calibri" panose="020F0502020204030204" pitchFamily="34" charset="0"/>
                <a:cs typeface="Calibri" panose="020F0502020204030204" pitchFamily="34" charset="0"/>
              </a:rPr>
              <a:t>spinner</a:t>
            </a:r>
            <a:r>
              <a:rPr lang="cs-CZ" sz="2000" dirty="0">
                <a:effectLst/>
                <a:latin typeface="Calibri" panose="020F0502020204030204" pitchFamily="34" charset="0"/>
                <a:ea typeface="Calibri" panose="020F0502020204030204" pitchFamily="34" charset="0"/>
                <a:cs typeface="Calibri" panose="020F0502020204030204" pitchFamily="34"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588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s-CZ" sz="5400" b="1" dirty="0">
                <a:latin typeface="Calibri "/>
              </a:rPr>
              <a:t>Držení těla</a:t>
            </a:r>
            <a:endParaRPr lang="en-GB" sz="5400" b="1" dirty="0">
              <a:latin typeface="Calibri "/>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27636" y="1593374"/>
            <a:ext cx="4794363" cy="4794363"/>
          </a:xfrm>
        </p:spPr>
      </p:pic>
      <p:sp>
        <p:nvSpPr>
          <p:cNvPr id="5" name="Rectangle 4"/>
          <p:cNvSpPr/>
          <p:nvPr/>
        </p:nvSpPr>
        <p:spPr>
          <a:xfrm>
            <a:off x="570001" y="1593374"/>
            <a:ext cx="6357010" cy="3416320"/>
          </a:xfrm>
          <a:prstGeom prst="rect">
            <a:avLst/>
          </a:prstGeom>
        </p:spPr>
        <p:txBody>
          <a:bodyPr wrap="square">
            <a:spAutoFit/>
          </a:bodyPr>
          <a:lstStyle/>
          <a:p>
            <a:pPr>
              <a:spcAft>
                <a:spcPts val="1200"/>
              </a:spcAft>
            </a:pPr>
            <a:r>
              <a:rPr lang="cs-CZ" sz="2800" dirty="0"/>
              <a:t>Držet hlavu zpříma – můžete mít dohodnuté znamení: </a:t>
            </a:r>
            <a:r>
              <a:rPr lang="cs-CZ" sz="2800" i="1" dirty="0"/>
              <a:t>např. „ukaž mi svou krásnou tvář“ nebo poklepání na rameno</a:t>
            </a:r>
            <a:endParaRPr lang="cs-CZ" sz="2800" dirty="0"/>
          </a:p>
          <a:p>
            <a:pPr>
              <a:spcAft>
                <a:spcPts val="1200"/>
              </a:spcAft>
            </a:pPr>
            <a:r>
              <a:rPr lang="cs-CZ" sz="2800" dirty="0"/>
              <a:t>Správné držení těla: </a:t>
            </a:r>
            <a:r>
              <a:rPr lang="cs-CZ" sz="2800" i="1" dirty="0"/>
              <a:t>vysvětlete, jak to mohou vidět a vnímat ostatní, jak se neverbálně projevují </a:t>
            </a:r>
            <a:endParaRPr lang="cs-CZ" sz="2800" dirty="0"/>
          </a:p>
          <a:p>
            <a:pPr>
              <a:spcAft>
                <a:spcPts val="1200"/>
              </a:spcAft>
            </a:pPr>
            <a:r>
              <a:rPr lang="cs-CZ" sz="2800" dirty="0"/>
              <a:t>Význam pro zdraví zad a celého těla</a:t>
            </a:r>
          </a:p>
        </p:txBody>
      </p:sp>
    </p:spTree>
    <p:extLst>
      <p:ext uri="{BB962C8B-B14F-4D97-AF65-F5344CB8AC3E}">
        <p14:creationId xmlns:p14="http://schemas.microsoft.com/office/powerpoint/2010/main" val="3032598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E9345-F1F1-8C47-9AEF-2EFD05B0F8FB}"/>
              </a:ext>
            </a:extLst>
          </p:cNvPr>
          <p:cNvSpPr>
            <a:spLocks noGrp="1"/>
          </p:cNvSpPr>
          <p:nvPr>
            <p:ph type="title"/>
          </p:nvPr>
        </p:nvSpPr>
        <p:spPr/>
        <p:txBody>
          <a:bodyPr>
            <a:normAutofit/>
          </a:bodyPr>
          <a:lstStyle/>
          <a:p>
            <a:pPr algn="ctr"/>
            <a:r>
              <a:rPr lang="cs-CZ" sz="5400" b="1" dirty="0">
                <a:latin typeface="Calibri "/>
              </a:rPr>
              <a:t>Rozvoj růstového myšlení</a:t>
            </a:r>
            <a:endParaRPr lang="en-US" sz="5400" b="1" dirty="0">
              <a:latin typeface="Calibri "/>
            </a:endParaRPr>
          </a:p>
        </p:txBody>
      </p:sp>
      <p:graphicFrame>
        <p:nvGraphicFramePr>
          <p:cNvPr id="6" name="Tabulka 6">
            <a:extLst>
              <a:ext uri="{FF2B5EF4-FFF2-40B4-BE49-F238E27FC236}">
                <a16:creationId xmlns:a16="http://schemas.microsoft.com/office/drawing/2014/main" id="{6AD528BD-FD03-C2BD-1F72-5AE3F5EB123B}"/>
              </a:ext>
            </a:extLst>
          </p:cNvPr>
          <p:cNvGraphicFramePr>
            <a:graphicFrameLocks noGrp="1"/>
          </p:cNvGraphicFramePr>
          <p:nvPr>
            <p:ph idx="1"/>
            <p:extLst>
              <p:ext uri="{D42A27DB-BD31-4B8C-83A1-F6EECF244321}">
                <p14:modId xmlns:p14="http://schemas.microsoft.com/office/powerpoint/2010/main" val="1907050858"/>
              </p:ext>
            </p:extLst>
          </p:nvPr>
        </p:nvGraphicFramePr>
        <p:xfrm>
          <a:off x="2391508" y="1825625"/>
          <a:ext cx="7049478" cy="4079240"/>
        </p:xfrm>
        <a:graphic>
          <a:graphicData uri="http://schemas.openxmlformats.org/drawingml/2006/table">
            <a:tbl>
              <a:tblPr firstRow="1" bandRow="1">
                <a:tableStyleId>{5940675A-B579-460E-94D1-54222C63F5DA}</a:tableStyleId>
              </a:tblPr>
              <a:tblGrid>
                <a:gridCol w="3524739">
                  <a:extLst>
                    <a:ext uri="{9D8B030D-6E8A-4147-A177-3AD203B41FA5}">
                      <a16:colId xmlns:a16="http://schemas.microsoft.com/office/drawing/2014/main" val="3396023924"/>
                    </a:ext>
                  </a:extLst>
                </a:gridCol>
                <a:gridCol w="3524739">
                  <a:extLst>
                    <a:ext uri="{9D8B030D-6E8A-4147-A177-3AD203B41FA5}">
                      <a16:colId xmlns:a16="http://schemas.microsoft.com/office/drawing/2014/main" val="4035816315"/>
                    </a:ext>
                  </a:extLst>
                </a:gridCol>
              </a:tblGrid>
              <a:tr h="370840">
                <a:tc>
                  <a:txBody>
                    <a:bodyPr/>
                    <a:lstStyle/>
                    <a:p>
                      <a:r>
                        <a:rPr lang="cs-CZ" b="1" cap="all" baseline="0" dirty="0">
                          <a:solidFill>
                            <a:srgbClr val="FF0000"/>
                          </a:solidFill>
                        </a:rPr>
                        <a:t>Místo…</a:t>
                      </a:r>
                    </a:p>
                  </a:txBody>
                  <a:tcPr/>
                </a:tc>
                <a:tc>
                  <a:txBody>
                    <a:bodyPr/>
                    <a:lstStyle/>
                    <a:p>
                      <a:r>
                        <a:rPr lang="cs-CZ" b="1" cap="all" baseline="0" dirty="0">
                          <a:solidFill>
                            <a:srgbClr val="0070C0"/>
                          </a:solidFill>
                        </a:rPr>
                        <a:t>Zkuste …</a:t>
                      </a:r>
                    </a:p>
                  </a:txBody>
                  <a:tcPr/>
                </a:tc>
                <a:extLst>
                  <a:ext uri="{0D108BD9-81ED-4DB2-BD59-A6C34878D82A}">
                    <a16:rowId xmlns:a16="http://schemas.microsoft.com/office/drawing/2014/main" val="544900230"/>
                  </a:ext>
                </a:extLst>
              </a:tr>
              <a:tr h="370840">
                <a:tc>
                  <a:txBody>
                    <a:bodyPr/>
                    <a:lstStyle/>
                    <a:p>
                      <a:r>
                        <a:rPr lang="cs-CZ" dirty="0">
                          <a:solidFill>
                            <a:srgbClr val="00B050"/>
                          </a:solidFill>
                        </a:rPr>
                        <a:t>V tomto nejsem dobrý/á</a:t>
                      </a:r>
                    </a:p>
                  </a:txBody>
                  <a:tcPr/>
                </a:tc>
                <a:tc>
                  <a:txBody>
                    <a:bodyPr/>
                    <a:lstStyle/>
                    <a:p>
                      <a:r>
                        <a:rPr lang="cs-CZ" dirty="0">
                          <a:solidFill>
                            <a:srgbClr val="00B050"/>
                          </a:solidFill>
                        </a:rPr>
                        <a:t>Co mi chybí?</a:t>
                      </a:r>
                    </a:p>
                  </a:txBody>
                  <a:tcPr/>
                </a:tc>
                <a:extLst>
                  <a:ext uri="{0D108BD9-81ED-4DB2-BD59-A6C34878D82A}">
                    <a16:rowId xmlns:a16="http://schemas.microsoft.com/office/drawing/2014/main" val="1281663661"/>
                  </a:ext>
                </a:extLst>
              </a:tr>
              <a:tr h="370840">
                <a:tc>
                  <a:txBody>
                    <a:bodyPr/>
                    <a:lstStyle/>
                    <a:p>
                      <a:r>
                        <a:rPr lang="cs-CZ" dirty="0">
                          <a:solidFill>
                            <a:srgbClr val="002060"/>
                          </a:solidFill>
                        </a:rPr>
                        <a:t>Vzdávám to</a:t>
                      </a:r>
                    </a:p>
                  </a:txBody>
                  <a:tcPr/>
                </a:tc>
                <a:tc>
                  <a:txBody>
                    <a:bodyPr/>
                    <a:lstStyle/>
                    <a:p>
                      <a:r>
                        <a:rPr lang="cs-CZ" dirty="0">
                          <a:solidFill>
                            <a:srgbClr val="002060"/>
                          </a:solidFill>
                        </a:rPr>
                        <a:t>Zkusím použít jinou strategii</a:t>
                      </a:r>
                    </a:p>
                  </a:txBody>
                  <a:tcPr/>
                </a:tc>
                <a:extLst>
                  <a:ext uri="{0D108BD9-81ED-4DB2-BD59-A6C34878D82A}">
                    <a16:rowId xmlns:a16="http://schemas.microsoft.com/office/drawing/2014/main" val="1381197872"/>
                  </a:ext>
                </a:extLst>
              </a:tr>
              <a:tr h="370840">
                <a:tc>
                  <a:txBody>
                    <a:bodyPr/>
                    <a:lstStyle/>
                    <a:p>
                      <a:r>
                        <a:rPr lang="cs-CZ" dirty="0">
                          <a:solidFill>
                            <a:srgbClr val="7030A0"/>
                          </a:solidFill>
                        </a:rPr>
                        <a:t>To je dostatečně dobré</a:t>
                      </a:r>
                    </a:p>
                  </a:txBody>
                  <a:tcPr/>
                </a:tc>
                <a:tc>
                  <a:txBody>
                    <a:bodyPr/>
                    <a:lstStyle/>
                    <a:p>
                      <a:r>
                        <a:rPr lang="cs-CZ" dirty="0">
                          <a:solidFill>
                            <a:srgbClr val="7030A0"/>
                          </a:solidFill>
                        </a:rPr>
                        <a:t>Je to skutečně moje nejlepší práce?</a:t>
                      </a:r>
                    </a:p>
                  </a:txBody>
                  <a:tcPr/>
                </a:tc>
                <a:extLst>
                  <a:ext uri="{0D108BD9-81ED-4DB2-BD59-A6C34878D82A}">
                    <a16:rowId xmlns:a16="http://schemas.microsoft.com/office/drawing/2014/main" val="3985669647"/>
                  </a:ext>
                </a:extLst>
              </a:tr>
              <a:tr h="370840">
                <a:tc>
                  <a:txBody>
                    <a:bodyPr/>
                    <a:lstStyle/>
                    <a:p>
                      <a:r>
                        <a:rPr lang="cs-CZ" dirty="0">
                          <a:solidFill>
                            <a:srgbClr val="FF0066"/>
                          </a:solidFill>
                        </a:rPr>
                        <a:t>Toto lépe nedokážu</a:t>
                      </a:r>
                    </a:p>
                  </a:txBody>
                  <a:tcPr/>
                </a:tc>
                <a:tc>
                  <a:txBody>
                    <a:bodyPr/>
                    <a:lstStyle/>
                    <a:p>
                      <a:r>
                        <a:rPr lang="cs-CZ" dirty="0">
                          <a:solidFill>
                            <a:srgbClr val="FF0066"/>
                          </a:solidFill>
                        </a:rPr>
                        <a:t>Vždy se mohu zlepšit</a:t>
                      </a:r>
                    </a:p>
                  </a:txBody>
                  <a:tcPr/>
                </a:tc>
                <a:extLst>
                  <a:ext uri="{0D108BD9-81ED-4DB2-BD59-A6C34878D82A}">
                    <a16:rowId xmlns:a16="http://schemas.microsoft.com/office/drawing/2014/main" val="4031278986"/>
                  </a:ext>
                </a:extLst>
              </a:tr>
              <a:tr h="370840">
                <a:tc>
                  <a:txBody>
                    <a:bodyPr/>
                    <a:lstStyle/>
                    <a:p>
                      <a:r>
                        <a:rPr lang="cs-CZ" dirty="0">
                          <a:solidFill>
                            <a:schemeClr val="accent4"/>
                          </a:solidFill>
                        </a:rPr>
                        <a:t>To je příliš těžké</a:t>
                      </a:r>
                    </a:p>
                  </a:txBody>
                  <a:tcPr/>
                </a:tc>
                <a:tc>
                  <a:txBody>
                    <a:bodyPr/>
                    <a:lstStyle/>
                    <a:p>
                      <a:r>
                        <a:rPr lang="cs-CZ" dirty="0">
                          <a:solidFill>
                            <a:schemeClr val="accent4"/>
                          </a:solidFill>
                        </a:rPr>
                        <a:t>Toto zabere nějaký čas</a:t>
                      </a:r>
                    </a:p>
                  </a:txBody>
                  <a:tcPr/>
                </a:tc>
                <a:extLst>
                  <a:ext uri="{0D108BD9-81ED-4DB2-BD59-A6C34878D82A}">
                    <a16:rowId xmlns:a16="http://schemas.microsoft.com/office/drawing/2014/main" val="3778566630"/>
                  </a:ext>
                </a:extLst>
              </a:tr>
              <a:tr h="370840">
                <a:tc>
                  <a:txBody>
                    <a:bodyPr/>
                    <a:lstStyle/>
                    <a:p>
                      <a:r>
                        <a:rPr lang="cs-CZ" dirty="0">
                          <a:solidFill>
                            <a:srgbClr val="00B0F0"/>
                          </a:solidFill>
                        </a:rPr>
                        <a:t>Udělal jsem chybu</a:t>
                      </a:r>
                    </a:p>
                  </a:txBody>
                  <a:tcPr/>
                </a:tc>
                <a:tc>
                  <a:txBody>
                    <a:bodyPr/>
                    <a:lstStyle/>
                    <a:p>
                      <a:r>
                        <a:rPr lang="cs-CZ" dirty="0">
                          <a:solidFill>
                            <a:srgbClr val="00B0F0"/>
                          </a:solidFill>
                        </a:rPr>
                        <a:t>Chyby mi pomáhají se učit</a:t>
                      </a:r>
                    </a:p>
                  </a:txBody>
                  <a:tcPr/>
                </a:tc>
                <a:extLst>
                  <a:ext uri="{0D108BD9-81ED-4DB2-BD59-A6C34878D82A}">
                    <a16:rowId xmlns:a16="http://schemas.microsoft.com/office/drawing/2014/main" val="173993503"/>
                  </a:ext>
                </a:extLst>
              </a:tr>
              <a:tr h="370840">
                <a:tc>
                  <a:txBody>
                    <a:bodyPr/>
                    <a:lstStyle/>
                    <a:p>
                      <a:r>
                        <a:rPr lang="cs-CZ" dirty="0">
                          <a:solidFill>
                            <a:srgbClr val="C00000"/>
                          </a:solidFill>
                        </a:rPr>
                        <a:t>Toto nedokážu</a:t>
                      </a:r>
                    </a:p>
                  </a:txBody>
                  <a:tcPr/>
                </a:tc>
                <a:tc>
                  <a:txBody>
                    <a:bodyPr/>
                    <a:lstStyle/>
                    <a:p>
                      <a:r>
                        <a:rPr lang="cs-CZ" dirty="0">
                          <a:solidFill>
                            <a:srgbClr val="C00000"/>
                          </a:solidFill>
                        </a:rPr>
                        <a:t>Zkusím trénovat svůj mozek</a:t>
                      </a:r>
                    </a:p>
                  </a:txBody>
                  <a:tcPr/>
                </a:tc>
                <a:extLst>
                  <a:ext uri="{0D108BD9-81ED-4DB2-BD59-A6C34878D82A}">
                    <a16:rowId xmlns:a16="http://schemas.microsoft.com/office/drawing/2014/main" val="3611075817"/>
                  </a:ext>
                </a:extLst>
              </a:tr>
              <a:tr h="370840">
                <a:tc>
                  <a:txBody>
                    <a:bodyPr/>
                    <a:lstStyle/>
                    <a:p>
                      <a:r>
                        <a:rPr lang="cs-CZ" dirty="0">
                          <a:solidFill>
                            <a:srgbClr val="009900"/>
                          </a:solidFill>
                        </a:rPr>
                        <a:t>Nikdy nebudu tak chytrý/á</a:t>
                      </a:r>
                    </a:p>
                  </a:txBody>
                  <a:tcPr/>
                </a:tc>
                <a:tc>
                  <a:txBody>
                    <a:bodyPr/>
                    <a:lstStyle/>
                    <a:p>
                      <a:r>
                        <a:rPr lang="cs-CZ" dirty="0">
                          <a:solidFill>
                            <a:srgbClr val="009900"/>
                          </a:solidFill>
                        </a:rPr>
                        <a:t>Naučím se, jak to udělat</a:t>
                      </a:r>
                    </a:p>
                  </a:txBody>
                  <a:tcPr/>
                </a:tc>
                <a:extLst>
                  <a:ext uri="{0D108BD9-81ED-4DB2-BD59-A6C34878D82A}">
                    <a16:rowId xmlns:a16="http://schemas.microsoft.com/office/drawing/2014/main" val="2476586144"/>
                  </a:ext>
                </a:extLst>
              </a:tr>
              <a:tr h="370840">
                <a:tc>
                  <a:txBody>
                    <a:bodyPr/>
                    <a:lstStyle/>
                    <a:p>
                      <a:r>
                        <a:rPr lang="cs-CZ" dirty="0">
                          <a:solidFill>
                            <a:srgbClr val="CC00CC"/>
                          </a:solidFill>
                        </a:rPr>
                        <a:t>Plán A nefunguje</a:t>
                      </a:r>
                    </a:p>
                  </a:txBody>
                  <a:tcPr/>
                </a:tc>
                <a:tc>
                  <a:txBody>
                    <a:bodyPr/>
                    <a:lstStyle/>
                    <a:p>
                      <a:r>
                        <a:rPr lang="cs-CZ" dirty="0">
                          <a:solidFill>
                            <a:srgbClr val="CC00CC"/>
                          </a:solidFill>
                        </a:rPr>
                        <a:t>Vždycky je plán B</a:t>
                      </a:r>
                    </a:p>
                  </a:txBody>
                  <a:tcPr/>
                </a:tc>
                <a:extLst>
                  <a:ext uri="{0D108BD9-81ED-4DB2-BD59-A6C34878D82A}">
                    <a16:rowId xmlns:a16="http://schemas.microsoft.com/office/drawing/2014/main" val="2586181574"/>
                  </a:ext>
                </a:extLst>
              </a:tr>
              <a:tr h="370840">
                <a:tc>
                  <a:txBody>
                    <a:bodyPr/>
                    <a:lstStyle/>
                    <a:p>
                      <a:r>
                        <a:rPr lang="cs-CZ" dirty="0">
                          <a:solidFill>
                            <a:srgbClr val="C00000"/>
                          </a:solidFill>
                        </a:rPr>
                        <a:t>Můj kamarád to dokáže</a:t>
                      </a:r>
                    </a:p>
                  </a:txBody>
                  <a:tcPr/>
                </a:tc>
                <a:tc>
                  <a:txBody>
                    <a:bodyPr/>
                    <a:lstStyle/>
                    <a:p>
                      <a:r>
                        <a:rPr lang="cs-CZ" dirty="0">
                          <a:solidFill>
                            <a:srgbClr val="C00000"/>
                          </a:solidFill>
                        </a:rPr>
                        <a:t>Naučím se to od něj</a:t>
                      </a:r>
                    </a:p>
                  </a:txBody>
                  <a:tcPr/>
                </a:tc>
                <a:extLst>
                  <a:ext uri="{0D108BD9-81ED-4DB2-BD59-A6C34878D82A}">
                    <a16:rowId xmlns:a16="http://schemas.microsoft.com/office/drawing/2014/main" val="628928591"/>
                  </a:ext>
                </a:extLst>
              </a:tr>
            </a:tbl>
          </a:graphicData>
        </a:graphic>
      </p:graphicFrame>
      <p:sp>
        <p:nvSpPr>
          <p:cNvPr id="4" name="Rectangle 3"/>
          <p:cNvSpPr/>
          <p:nvPr/>
        </p:nvSpPr>
        <p:spPr>
          <a:xfrm>
            <a:off x="2274277" y="5965946"/>
            <a:ext cx="7049477" cy="276999"/>
          </a:xfrm>
          <a:prstGeom prst="rect">
            <a:avLst/>
          </a:prstGeom>
        </p:spPr>
        <p:txBody>
          <a:bodyPr wrap="square">
            <a:spAutoFit/>
          </a:bodyPr>
          <a:lstStyle/>
          <a:p>
            <a:r>
              <a:rPr lang="cs-CZ" sz="1200" dirty="0"/>
              <a:t>Převzato a přeloženo z </a:t>
            </a:r>
            <a:r>
              <a:rPr lang="en-GB" sz="1200" dirty="0"/>
              <a:t>https://medium.com/@veraliruiyu/how-to-develop-the-growth-mindset-8de56f47384d</a:t>
            </a:r>
          </a:p>
        </p:txBody>
      </p:sp>
    </p:spTree>
    <p:extLst>
      <p:ext uri="{BB962C8B-B14F-4D97-AF65-F5344CB8AC3E}">
        <p14:creationId xmlns:p14="http://schemas.microsoft.com/office/powerpoint/2010/main" val="2728812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35074"/>
          </a:xfrm>
        </p:spPr>
        <p:txBody>
          <a:bodyPr>
            <a:normAutofit/>
          </a:bodyPr>
          <a:lstStyle/>
          <a:p>
            <a:pPr algn="ctr"/>
            <a:r>
              <a:rPr lang="cs-CZ" sz="5400" b="1" dirty="0" err="1">
                <a:latin typeface="+mn-lt"/>
              </a:rPr>
              <a:t>Beautiful</a:t>
            </a:r>
            <a:r>
              <a:rPr lang="cs-CZ" sz="5400" b="1" dirty="0">
                <a:latin typeface="+mn-lt"/>
              </a:rPr>
              <a:t> </a:t>
            </a:r>
            <a:r>
              <a:rPr lang="cs-CZ" sz="5400" b="1" dirty="0" err="1">
                <a:latin typeface="+mn-lt"/>
              </a:rPr>
              <a:t>Oops</a:t>
            </a:r>
            <a:endParaRPr lang="en-GB" sz="5400" b="1" dirty="0">
              <a:latin typeface="+mn-lt"/>
            </a:endParaRPr>
          </a:p>
        </p:txBody>
      </p:sp>
      <p:sp>
        <p:nvSpPr>
          <p:cNvPr id="3" name="Content Placeholder 2"/>
          <p:cNvSpPr>
            <a:spLocks noGrp="1"/>
          </p:cNvSpPr>
          <p:nvPr>
            <p:ph idx="1"/>
          </p:nvPr>
        </p:nvSpPr>
        <p:spPr>
          <a:xfrm>
            <a:off x="838200" y="1524726"/>
            <a:ext cx="10515600" cy="4652237"/>
          </a:xfrm>
        </p:spPr>
        <p:txBody>
          <a:bodyPr/>
          <a:lstStyle/>
          <a:p>
            <a:pPr marL="0" indent="0" algn="ctr">
              <a:buNone/>
            </a:pPr>
            <a:r>
              <a:rPr lang="en-GB" dirty="0">
                <a:latin typeface="Berlin Sans FB" panose="020E0602020502020306" pitchFamily="34" charset="0"/>
                <a:hlinkClick r:id="rId2"/>
              </a:rPr>
              <a:t>https://www.youtube.com/watch?v=0JsnciXX7CE</a:t>
            </a:r>
            <a:endParaRPr lang="en-GB" dirty="0">
              <a:latin typeface="Berlin Sans FB" panose="020E0602020502020306" pitchFamily="34" charset="0"/>
            </a:endParaRPr>
          </a:p>
          <a:p>
            <a:pPr marL="0" indent="0">
              <a:buNone/>
            </a:pPr>
            <a:r>
              <a:rPr lang="cs-CZ" dirty="0"/>
              <a:t>Podívejte se na video ke knize </a:t>
            </a:r>
            <a:r>
              <a:rPr lang="cs-CZ" dirty="0" err="1"/>
              <a:t>Beautiful</a:t>
            </a:r>
            <a:r>
              <a:rPr lang="cs-CZ" dirty="0"/>
              <a:t> </a:t>
            </a:r>
            <a:r>
              <a:rPr lang="cs-CZ" dirty="0" err="1"/>
              <a:t>Oops</a:t>
            </a:r>
            <a:r>
              <a:rPr lang="cs-CZ" dirty="0"/>
              <a:t>. Přemýšlejte o tom, jak byste mohli některé z těchto nápadů využít ve své třídě.</a:t>
            </a:r>
          </a:p>
        </p:txBody>
      </p:sp>
      <p:pic>
        <p:nvPicPr>
          <p:cNvPr id="1030" name="Picture 6" descr="Beautiful Oops! With Barney Saltzberg | The Big Draw 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5301" y="3380093"/>
            <a:ext cx="2741589" cy="27415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eautiful OOPS : Barney Salzberg: Amazon.co.uk: Boo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4515" y="3380094"/>
            <a:ext cx="5483178" cy="27415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17817" y="6208133"/>
            <a:ext cx="6096000" cy="276999"/>
          </a:xfrm>
          <a:prstGeom prst="rect">
            <a:avLst/>
          </a:prstGeom>
        </p:spPr>
        <p:txBody>
          <a:bodyPr>
            <a:spAutoFit/>
          </a:bodyPr>
          <a:lstStyle/>
          <a:p>
            <a:r>
              <a:rPr lang="en-GB" sz="1200" dirty="0" err="1"/>
              <a:t>Salzberg</a:t>
            </a:r>
            <a:r>
              <a:rPr lang="en-GB" sz="1200" dirty="0"/>
              <a:t>, Barney The Beautiful Oops Workman Publishing 2009 </a:t>
            </a:r>
          </a:p>
        </p:txBody>
      </p:sp>
    </p:spTree>
    <p:extLst>
      <p:ext uri="{BB962C8B-B14F-4D97-AF65-F5344CB8AC3E}">
        <p14:creationId xmlns:p14="http://schemas.microsoft.com/office/powerpoint/2010/main" val="284036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77817" y="914400"/>
            <a:ext cx="10515600" cy="5023916"/>
          </a:xfrm>
        </p:spPr>
        <p:txBody>
          <a:bodyPr>
            <a:normAutofit/>
          </a:bodyPr>
          <a:lstStyle/>
          <a:p>
            <a:pPr marL="0" indent="0" algn="ctr">
              <a:buNone/>
            </a:pPr>
            <a:r>
              <a:rPr lang="en-GB" sz="4000" b="1" dirty="0">
                <a:solidFill>
                  <a:srgbClr val="FF0000"/>
                </a:solidFill>
              </a:rPr>
              <a:t>S</a:t>
            </a:r>
            <a:r>
              <a:rPr lang="en-GB" sz="4000" b="1" dirty="0"/>
              <a:t>ocial </a:t>
            </a:r>
            <a:r>
              <a:rPr lang="en-GB" sz="4000" b="1" dirty="0">
                <a:solidFill>
                  <a:srgbClr val="FF0000"/>
                </a:solidFill>
              </a:rPr>
              <a:t>S</a:t>
            </a:r>
            <a:r>
              <a:rPr lang="en-GB" sz="4000" b="1" dirty="0"/>
              <a:t>kills </a:t>
            </a:r>
            <a:r>
              <a:rPr lang="en-GB" sz="4000" b="1" dirty="0">
                <a:solidFill>
                  <a:srgbClr val="FF0000"/>
                </a:solidFill>
              </a:rPr>
              <a:t>M</a:t>
            </a:r>
            <a:r>
              <a:rPr lang="en-GB" sz="4000" b="1" dirty="0"/>
              <a:t>ake </a:t>
            </a:r>
            <a:r>
              <a:rPr lang="en-GB" sz="4000" b="1" dirty="0">
                <a:solidFill>
                  <a:srgbClr val="FF0000"/>
                </a:solidFill>
              </a:rPr>
              <a:t>I</a:t>
            </a:r>
            <a:r>
              <a:rPr lang="en-GB" sz="4000" b="1" dirty="0"/>
              <a:t>nclusive </a:t>
            </a:r>
            <a:r>
              <a:rPr lang="en-GB" sz="4000" b="1" dirty="0">
                <a:solidFill>
                  <a:srgbClr val="FF0000"/>
                </a:solidFill>
              </a:rPr>
              <a:t>L</a:t>
            </a:r>
            <a:r>
              <a:rPr lang="en-GB" sz="4000" b="1" dirty="0"/>
              <a:t>ife </a:t>
            </a:r>
            <a:r>
              <a:rPr lang="en-GB" sz="4000" b="1" dirty="0">
                <a:solidFill>
                  <a:srgbClr val="FF0000"/>
                </a:solidFill>
              </a:rPr>
              <a:t>E</a:t>
            </a:r>
            <a:r>
              <a:rPr lang="en-GB" sz="4000" b="1" dirty="0"/>
              <a:t>asier</a:t>
            </a:r>
            <a:endParaRPr lang="cs-CZ" sz="2000" b="1" spc="50" dirty="0">
              <a:ln w="9525" cmpd="sng">
                <a:solidFill>
                  <a:schemeClr val="accent1"/>
                </a:solidFill>
                <a:prstDash val="solid"/>
              </a:ln>
              <a:solidFill>
                <a:srgbClr val="FF0000"/>
              </a:solidFill>
              <a:effectLst>
                <a:glow rad="38100">
                  <a:schemeClr val="accent1">
                    <a:alpha val="40000"/>
                  </a:schemeClr>
                </a:glow>
              </a:effectLst>
              <a:ea typeface="Times New Roman" panose="020F0502020204030204" pitchFamily="34" charset="0"/>
              <a:cs typeface="Times New Roman" panose="020F0502020204030204" pitchFamily="34" charset="0"/>
            </a:endParaRPr>
          </a:p>
          <a:p>
            <a:pPr marL="0" indent="0" algn="ctr">
              <a:buNone/>
            </a:pPr>
            <a:r>
              <a:rPr lang="cs-CZ" sz="4000" b="1" spc="50" dirty="0">
                <a:ln w="9525" cmpd="sng">
                  <a:solidFill>
                    <a:schemeClr val="accent1"/>
                  </a:solidFill>
                  <a:prstDash val="solid"/>
                </a:ln>
                <a:solidFill>
                  <a:srgbClr val="FF0000"/>
                </a:solidFill>
                <a:effectLst>
                  <a:glow rad="38100">
                    <a:schemeClr val="accent1">
                      <a:alpha val="40000"/>
                    </a:schemeClr>
                  </a:glow>
                </a:effectLst>
                <a:ea typeface="Times New Roman" panose="020F0502020204030204" pitchFamily="34" charset="0"/>
                <a:cs typeface="Times New Roman" panose="020F0502020204030204" pitchFamily="34" charset="0"/>
              </a:rPr>
              <a:t>Vzdělávací program pro učitele a pedagogické pracovníky dětí s těžkým zrakovým postižením</a:t>
            </a:r>
            <a:endParaRPr lang="en-GB" sz="4000" b="1" spc="50" dirty="0">
              <a:ln w="9525" cmpd="sng">
                <a:solidFill>
                  <a:schemeClr val="accent1"/>
                </a:solidFill>
                <a:prstDash val="solid"/>
              </a:ln>
              <a:solidFill>
                <a:srgbClr val="FF0000"/>
              </a:solidFill>
              <a:effectLst>
                <a:glow rad="38100">
                  <a:schemeClr val="accent1">
                    <a:alpha val="40000"/>
                  </a:schemeClr>
                </a:glow>
              </a:effectLst>
              <a:ea typeface="Times New Roman" panose="020F0502020204030204" pitchFamily="34" charset="0"/>
              <a:cs typeface="Times New Roman" panose="020F0502020204030204" pitchFamily="34" charset="0"/>
            </a:endParaRPr>
          </a:p>
          <a:p>
            <a:pPr marL="0" indent="0">
              <a:buNone/>
            </a:pPr>
            <a:endParaRPr lang="sl-SI" sz="4000" dirty="0"/>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850" y="224502"/>
            <a:ext cx="1594381" cy="455421"/>
          </a:xfrm>
          <a:prstGeom prst="rect">
            <a:avLst/>
          </a:prstGeom>
        </p:spPr>
      </p:pic>
      <p:sp>
        <p:nvSpPr>
          <p:cNvPr id="8" name="Enakokraki trikotnik 7"/>
          <p:cNvSpPr/>
          <p:nvPr/>
        </p:nvSpPr>
        <p:spPr>
          <a:xfrm flipV="1">
            <a:off x="69274"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9" name="Enakokraki trikotnik 8"/>
          <p:cNvSpPr/>
          <p:nvPr/>
        </p:nvSpPr>
        <p:spPr>
          <a:xfrm flipV="1">
            <a:off x="4569231"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0" name="Slik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91" y="5735472"/>
            <a:ext cx="5090160" cy="683477"/>
          </a:xfrm>
          <a:prstGeom prst="rect">
            <a:avLst/>
          </a:prstGeom>
        </p:spPr>
      </p:pic>
      <p:pic>
        <p:nvPicPr>
          <p:cNvPr id="2" name="Picture 12">
            <a:extLst>
              <a:ext uri="{FF2B5EF4-FFF2-40B4-BE49-F238E27FC236}">
                <a16:creationId xmlns:a16="http://schemas.microsoft.com/office/drawing/2014/main" id="{2D8BFAB9-4EA5-82D0-575C-97629758B57A}"/>
              </a:ext>
            </a:extLst>
          </p:cNvPr>
          <p:cNvPicPr>
            <a:picLocks noChangeAspect="1"/>
          </p:cNvPicPr>
          <p:nvPr/>
        </p:nvPicPr>
        <p:blipFill>
          <a:blip r:embed="rId4"/>
          <a:stretch>
            <a:fillRect/>
          </a:stretch>
        </p:blipFill>
        <p:spPr>
          <a:xfrm>
            <a:off x="4333302" y="2819788"/>
            <a:ext cx="3525396" cy="2446730"/>
          </a:xfrm>
          <a:prstGeom prst="rect">
            <a:avLst/>
          </a:prstGeom>
        </p:spPr>
      </p:pic>
      <p:sp>
        <p:nvSpPr>
          <p:cNvPr id="4" name="Rectangle 1">
            <a:extLst>
              <a:ext uri="{FF2B5EF4-FFF2-40B4-BE49-F238E27FC236}">
                <a16:creationId xmlns:a16="http://schemas.microsoft.com/office/drawing/2014/main" id="{F429437B-2917-6A76-C062-7F3BE0455EDA}"/>
              </a:ext>
            </a:extLst>
          </p:cNvPr>
          <p:cNvSpPr/>
          <p:nvPr/>
        </p:nvSpPr>
        <p:spPr>
          <a:xfrm>
            <a:off x="3945389" y="5270923"/>
            <a:ext cx="4380456" cy="246221"/>
          </a:xfrm>
          <a:prstGeom prst="rect">
            <a:avLst/>
          </a:prstGeom>
        </p:spPr>
        <p:txBody>
          <a:bodyPr wrap="square">
            <a:spAutoFit/>
          </a:bodyPr>
          <a:lstStyle/>
          <a:p>
            <a:r>
              <a:rPr lang="en-GB" sz="1000" dirty="0"/>
              <a:t>(https://ibvi.org/blog/educational-options-for-blind-and-visually-impaired-kids/)</a:t>
            </a:r>
          </a:p>
        </p:txBody>
      </p:sp>
      <p:sp>
        <p:nvSpPr>
          <p:cNvPr id="6" name="Rectangle 3">
            <a:extLst>
              <a:ext uri="{FF2B5EF4-FFF2-40B4-BE49-F238E27FC236}">
                <a16:creationId xmlns:a16="http://schemas.microsoft.com/office/drawing/2014/main" id="{124BB514-331E-2BE0-2015-873569817C99}"/>
              </a:ext>
            </a:extLst>
          </p:cNvPr>
          <p:cNvSpPr/>
          <p:nvPr/>
        </p:nvSpPr>
        <p:spPr>
          <a:xfrm>
            <a:off x="3452765" y="5463141"/>
            <a:ext cx="5365703" cy="246221"/>
          </a:xfrm>
          <a:prstGeom prst="rect">
            <a:avLst/>
          </a:prstGeom>
        </p:spPr>
        <p:txBody>
          <a:bodyPr wrap="square">
            <a:spAutoFit/>
          </a:bodyPr>
          <a:lstStyle/>
          <a:p>
            <a:r>
              <a:rPr lang="en-GB" sz="1000" dirty="0"/>
              <a:t>https://ibvi.org/wp-content/uploads/2019/12/IBVI_Blog_Education_For_Blind_Kids_1920x820.jpg</a:t>
            </a:r>
          </a:p>
        </p:txBody>
      </p:sp>
    </p:spTree>
    <p:extLst>
      <p:ext uri="{BB962C8B-B14F-4D97-AF65-F5344CB8AC3E}">
        <p14:creationId xmlns:p14="http://schemas.microsoft.com/office/powerpoint/2010/main" val="1664988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cs-CZ" sz="5400" b="1" dirty="0">
                <a:latin typeface="Calibri "/>
              </a:rPr>
              <a:t>Dramatická výchova</a:t>
            </a:r>
            <a:endParaRPr lang="en-GB" sz="5400" b="1" dirty="0">
              <a:latin typeface="Calibri "/>
            </a:endParaRPr>
          </a:p>
        </p:txBody>
      </p:sp>
      <p:pic>
        <p:nvPicPr>
          <p:cNvPr id="9218" name="Picture 2" descr="Drama school Theatre Play, Treats, text, logo, association png | PNG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639" y="1823865"/>
            <a:ext cx="7008722" cy="43042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06634" y="6128135"/>
            <a:ext cx="6178731" cy="461665"/>
          </a:xfrm>
          <a:prstGeom prst="rect">
            <a:avLst/>
          </a:prstGeom>
        </p:spPr>
        <p:txBody>
          <a:bodyPr wrap="square">
            <a:spAutoFit/>
          </a:bodyPr>
          <a:lstStyle/>
          <a:p>
            <a:r>
              <a:rPr lang="en-GB" sz="1200" dirty="0"/>
              <a:t>https://w7.pngwing.com/pngs/196/88/png-transparent-yellow-and-blue-masks-illustration-theatre-cinema-drama-theater-drama-office-s-text-heart-smiley.png</a:t>
            </a:r>
          </a:p>
        </p:txBody>
      </p:sp>
    </p:spTree>
    <p:extLst>
      <p:ext uri="{BB962C8B-B14F-4D97-AF65-F5344CB8AC3E}">
        <p14:creationId xmlns:p14="http://schemas.microsoft.com/office/powerpoint/2010/main" val="426161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075"/>
            <a:ext cx="10515600" cy="1325563"/>
          </a:xfrm>
        </p:spPr>
        <p:txBody>
          <a:bodyPr>
            <a:noAutofit/>
          </a:bodyPr>
          <a:lstStyle/>
          <a:p>
            <a:pPr algn="ctr"/>
            <a:r>
              <a:rPr lang="cs-CZ" sz="4600" b="1" dirty="0">
                <a:latin typeface="Calibri "/>
              </a:rPr>
              <a:t>Využití dramatizace a hraní rolí pro rozvoj emocí žáků se zrakovým postižením</a:t>
            </a:r>
            <a:endParaRPr lang="en-GB" sz="4600" b="1" dirty="0">
              <a:latin typeface="Calibri "/>
            </a:endParaRPr>
          </a:p>
        </p:txBody>
      </p:sp>
      <p:sp>
        <p:nvSpPr>
          <p:cNvPr id="3" name="Content Placeholder 2"/>
          <p:cNvSpPr>
            <a:spLocks noGrp="1"/>
          </p:cNvSpPr>
          <p:nvPr>
            <p:ph idx="1"/>
          </p:nvPr>
        </p:nvSpPr>
        <p:spPr>
          <a:xfrm>
            <a:off x="838200" y="1972491"/>
            <a:ext cx="10515600" cy="4428308"/>
          </a:xfrm>
        </p:spPr>
        <p:txBody>
          <a:bodyPr>
            <a:normAutofit/>
          </a:bodyPr>
          <a:lstStyle/>
          <a:p>
            <a:pPr marL="0" indent="0">
              <a:spcBef>
                <a:spcPts val="0"/>
              </a:spcBef>
              <a:spcAft>
                <a:spcPts val="1200"/>
              </a:spcAft>
              <a:buNone/>
            </a:pPr>
            <a:r>
              <a:rPr lang="cs-CZ" dirty="0"/>
              <a:t>Dramatická výchova a hraní rolí jsou skvělými nástroji, jak učit děti se zrakovým postižením o světě kolem sebe a prozkoumat své místo v něm.</a:t>
            </a:r>
          </a:p>
          <a:p>
            <a:pPr marL="0" indent="0">
              <a:spcBef>
                <a:spcPts val="0"/>
              </a:spcBef>
              <a:spcAft>
                <a:spcPts val="1200"/>
              </a:spcAft>
              <a:buNone/>
            </a:pPr>
            <a:r>
              <a:rPr lang="cs-CZ" dirty="0"/>
              <a:t>Dramatická výchova poskytuje bezpečný prostor pro zkoumání pocitů druhých i nás samotných. Děti jejím prostřednictvím skutečně zažívají situace, které mohou reálně ovlivnit jejich život. Mohou experimentovat s různými emocemi a reakcemi.</a:t>
            </a:r>
          </a:p>
          <a:p>
            <a:pPr marL="0" indent="0">
              <a:spcBef>
                <a:spcPts val="0"/>
              </a:spcBef>
              <a:spcAft>
                <a:spcPts val="1200"/>
              </a:spcAft>
              <a:buNone/>
            </a:pPr>
            <a:r>
              <a:rPr lang="cs-CZ" dirty="0"/>
              <a:t>Dramatická výchova vytváří prostor, kde děti mohou prožívat různé pocity, aniž by je zásadně ovlivnily. Zapojením se do dramatu tak získávají dovednosti pro sociální integraci a budování vhodných vztahů.</a:t>
            </a:r>
          </a:p>
        </p:txBody>
      </p:sp>
    </p:spTree>
    <p:extLst>
      <p:ext uri="{BB962C8B-B14F-4D97-AF65-F5344CB8AC3E}">
        <p14:creationId xmlns:p14="http://schemas.microsoft.com/office/powerpoint/2010/main" val="4095110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s-CZ" sz="6000" b="1" dirty="0">
                <a:latin typeface="Calibri "/>
              </a:rPr>
              <a:t>Téma 2: Mindfulness</a:t>
            </a:r>
          </a:p>
        </p:txBody>
      </p:sp>
      <p:pic>
        <p:nvPicPr>
          <p:cNvPr id="1032" name="Picture 8" descr="What does “Mindful” really mean? - Emotional Intelligence, Mindfulness &amp;  Resilience Training | Alison Hutch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029" y="1628776"/>
            <a:ext cx="5093335" cy="48598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37925" y="6506021"/>
            <a:ext cx="3479542" cy="276999"/>
          </a:xfrm>
          <a:prstGeom prst="rect">
            <a:avLst/>
          </a:prstGeom>
        </p:spPr>
        <p:txBody>
          <a:bodyPr wrap="none">
            <a:spAutoFit/>
          </a:bodyPr>
          <a:lstStyle/>
          <a:p>
            <a:r>
              <a:rPr lang="en-GB" sz="1200" dirty="0"/>
              <a:t>https://www.mentalup.co/blog/mindfulness-for-kids</a:t>
            </a:r>
          </a:p>
        </p:txBody>
      </p:sp>
    </p:spTree>
    <p:extLst>
      <p:ext uri="{BB962C8B-B14F-4D97-AF65-F5344CB8AC3E}">
        <p14:creationId xmlns:p14="http://schemas.microsoft.com/office/powerpoint/2010/main" val="2761362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4800" b="1" dirty="0">
                <a:latin typeface="+mn-lt"/>
              </a:rPr>
              <a:t>Mindfulness, </a:t>
            </a:r>
            <a:r>
              <a:rPr lang="cs-CZ" sz="4800" b="1" dirty="0">
                <a:latin typeface="+mn-lt"/>
              </a:rPr>
              <a:t>zrakové postižení a sociální dovednosti</a:t>
            </a:r>
            <a:endParaRPr lang="en-GB" sz="4800" b="1" dirty="0">
              <a:latin typeface="+mn-lt"/>
            </a:endParaRPr>
          </a:p>
        </p:txBody>
      </p:sp>
      <p:sp>
        <p:nvSpPr>
          <p:cNvPr id="6" name="Content Placeholder 5"/>
          <p:cNvSpPr>
            <a:spLocks noGrp="1"/>
          </p:cNvSpPr>
          <p:nvPr>
            <p:ph idx="1"/>
          </p:nvPr>
        </p:nvSpPr>
        <p:spPr/>
        <p:txBody>
          <a:bodyPr>
            <a:normAutofit fontScale="92500" lnSpcReduction="20000"/>
          </a:bodyPr>
          <a:lstStyle/>
          <a:p>
            <a:pPr marL="0" indent="0">
              <a:lnSpc>
                <a:spcPct val="110000"/>
              </a:lnSpc>
              <a:spcBef>
                <a:spcPts val="0"/>
              </a:spcBef>
              <a:spcAft>
                <a:spcPts val="1200"/>
              </a:spcAft>
              <a:buNone/>
            </a:pPr>
            <a:r>
              <a:rPr lang="cs-CZ" b="0" i="0" dirty="0">
                <a:solidFill>
                  <a:srgbClr val="000000"/>
                </a:solidFill>
                <a:effectLst/>
              </a:rPr>
              <a:t>Mindfulness je dovednost, která nám </a:t>
            </a:r>
            <a:r>
              <a:rPr lang="cs-CZ" dirty="0">
                <a:solidFill>
                  <a:srgbClr val="000000"/>
                </a:solidFill>
              </a:rPr>
              <a:t>u</a:t>
            </a:r>
            <a:r>
              <a:rPr lang="cs-CZ" b="0" i="0" dirty="0">
                <a:solidFill>
                  <a:srgbClr val="000000"/>
                </a:solidFill>
                <a:effectLst/>
              </a:rPr>
              <a:t>možňuje být si plně vědomi toho, co se odehrává v naše těle a co vnímají naše smysly. Je to schopnost nereagovat vůči tomu, co se nám přihodí, emocionálně a automaticky, ale dovedněji a vnímavěji.</a:t>
            </a:r>
            <a:endParaRPr lang="cs-CZ" dirty="0"/>
          </a:p>
          <a:p>
            <a:pPr marL="0" indent="0">
              <a:lnSpc>
                <a:spcPct val="110000"/>
              </a:lnSpc>
              <a:spcBef>
                <a:spcPts val="0"/>
              </a:spcBef>
              <a:spcAft>
                <a:spcPts val="1200"/>
              </a:spcAft>
              <a:buNone/>
            </a:pPr>
            <a:r>
              <a:rPr lang="cs-CZ" dirty="0"/>
              <a:t>Děti se zrakovým postižením mají ve svém životě stres navíc, protože všechny formy komunikace jsou pro ně složitější. </a:t>
            </a:r>
          </a:p>
          <a:p>
            <a:pPr marL="0" indent="0">
              <a:lnSpc>
                <a:spcPct val="110000"/>
              </a:lnSpc>
              <a:spcBef>
                <a:spcPts val="0"/>
              </a:spcBef>
              <a:spcAft>
                <a:spcPts val="1200"/>
              </a:spcAft>
              <a:buNone/>
            </a:pPr>
            <a:r>
              <a:rPr lang="cs-CZ" dirty="0"/>
              <a:t>Stres brání jejich schopnosti učit se, naslouchat, spojovat a zpracovávat emoce.</a:t>
            </a:r>
          </a:p>
          <a:p>
            <a:pPr marL="0" indent="0">
              <a:lnSpc>
                <a:spcPct val="110000"/>
              </a:lnSpc>
              <a:spcBef>
                <a:spcPts val="0"/>
              </a:spcBef>
              <a:spcAft>
                <a:spcPts val="1200"/>
              </a:spcAft>
              <a:buNone/>
            </a:pPr>
            <a:r>
              <a:rPr lang="cs-CZ" dirty="0"/>
              <a:t>Pravidelná cvičení Mindfulness snižují stres a poskytují dětem prostor, který potřebují ke zpracování, pohodě a učení.</a:t>
            </a:r>
          </a:p>
        </p:txBody>
      </p:sp>
    </p:spTree>
    <p:extLst>
      <p:ext uri="{BB962C8B-B14F-4D97-AF65-F5344CB8AC3E}">
        <p14:creationId xmlns:p14="http://schemas.microsoft.com/office/powerpoint/2010/main" val="1032877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s-CZ" sz="5400" b="1" dirty="0">
                <a:latin typeface="+mn-lt"/>
              </a:rPr>
              <a:t>Cvičení Mindfulness </a:t>
            </a:r>
            <a:r>
              <a:rPr lang="en-US" sz="4800" b="1" dirty="0">
                <a:latin typeface="+mn-lt"/>
              </a:rPr>
              <a:t>(</a:t>
            </a:r>
            <a:r>
              <a:rPr lang="cs-CZ" sz="4800" b="1" dirty="0">
                <a:latin typeface="+mn-lt"/>
              </a:rPr>
              <a:t>cca</a:t>
            </a:r>
            <a:r>
              <a:rPr lang="en-US" sz="4800" b="1" dirty="0">
                <a:latin typeface="+mn-lt"/>
              </a:rPr>
              <a:t> 6 min)</a:t>
            </a:r>
            <a:endParaRPr lang="en-GB" sz="4800" b="1" dirty="0">
              <a:latin typeface="+mn-lt"/>
            </a:endParaRPr>
          </a:p>
        </p:txBody>
      </p:sp>
      <p:sp>
        <p:nvSpPr>
          <p:cNvPr id="3" name="Content Placeholder 2"/>
          <p:cNvSpPr>
            <a:spLocks noGrp="1"/>
          </p:cNvSpPr>
          <p:nvPr>
            <p:ph idx="1"/>
          </p:nvPr>
        </p:nvSpPr>
        <p:spPr>
          <a:xfrm>
            <a:off x="838200" y="1690688"/>
            <a:ext cx="10515600" cy="4597545"/>
          </a:xfrm>
        </p:spPr>
        <p:txBody>
          <a:bodyPr>
            <a:normAutofit fontScale="92500" lnSpcReduction="20000"/>
          </a:bodyPr>
          <a:lstStyle/>
          <a:p>
            <a:pPr>
              <a:lnSpc>
                <a:spcPct val="100000"/>
              </a:lnSpc>
              <a:spcBef>
                <a:spcPts val="0"/>
              </a:spcBef>
              <a:spcAft>
                <a:spcPts val="1200"/>
              </a:spcAft>
            </a:pPr>
            <a:r>
              <a:rPr lang="cs-CZ" dirty="0"/>
              <a:t>Posaďte se na židli se nohama na zemi, zády se opřete o opěradlo židle, a pokud je to pro vás pohodlné, zavřete oči.</a:t>
            </a:r>
          </a:p>
          <a:p>
            <a:pPr>
              <a:lnSpc>
                <a:spcPct val="100000"/>
              </a:lnSpc>
              <a:spcBef>
                <a:spcPts val="0"/>
              </a:spcBef>
              <a:spcAft>
                <a:spcPts val="1200"/>
              </a:spcAft>
            </a:pPr>
            <a:r>
              <a:rPr lang="cs-CZ" dirty="0"/>
              <a:t>Věnujte pozornost svému dýchání. Následujte svůj dech při nádechu až do konce při výdechu. Jen tak můžete cítit, jak se váš dech zpomaluje. Zkuste během nádechu a výdechu počítat. Cítíte, že se počítání o něco prodlužuje. (1,5 minuty)</a:t>
            </a:r>
          </a:p>
          <a:p>
            <a:pPr>
              <a:lnSpc>
                <a:spcPct val="100000"/>
              </a:lnSpc>
              <a:spcBef>
                <a:spcPts val="0"/>
              </a:spcBef>
              <a:spcAft>
                <a:spcPts val="1200"/>
              </a:spcAft>
            </a:pPr>
            <a:r>
              <a:rPr lang="cs-CZ" dirty="0"/>
              <a:t>Nadechněte se do bříška. Hluboký nádech, pomalý výdech. (1 min)</a:t>
            </a:r>
          </a:p>
          <a:p>
            <a:pPr>
              <a:lnSpc>
                <a:spcPct val="100000"/>
              </a:lnSpc>
              <a:spcBef>
                <a:spcPts val="0"/>
              </a:spcBef>
              <a:spcAft>
                <a:spcPts val="1200"/>
              </a:spcAft>
            </a:pPr>
            <a:r>
              <a:rPr lang="cs-CZ" dirty="0"/>
              <a:t>Teď poslouchejte. Zaposlouchejte se do zvuků uvnitř místnosti i venku. Co slyšíte? Kterých zvuků jste si předtím nebyli vědomi? (2 minuty)</a:t>
            </a:r>
          </a:p>
          <a:p>
            <a:pPr>
              <a:lnSpc>
                <a:spcPct val="100000"/>
              </a:lnSpc>
              <a:spcBef>
                <a:spcPts val="0"/>
              </a:spcBef>
              <a:spcAft>
                <a:spcPts val="1200"/>
              </a:spcAft>
            </a:pPr>
            <a:r>
              <a:rPr lang="cs-CZ" dirty="0"/>
              <a:t>Podělte se s ostatními o to, co jste slyšeli. Jak se cítíte poté, co jste byli pár minut v klidu? (2 minuty)</a:t>
            </a:r>
          </a:p>
        </p:txBody>
      </p:sp>
    </p:spTree>
    <p:extLst>
      <p:ext uri="{BB962C8B-B14F-4D97-AF65-F5344CB8AC3E}">
        <p14:creationId xmlns:p14="http://schemas.microsoft.com/office/powerpoint/2010/main" val="3490845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s-CZ" sz="6000" b="1" dirty="0">
                <a:latin typeface="+mn-lt"/>
              </a:rPr>
              <a:t>Téma 3: Posilování úsilí</a:t>
            </a:r>
          </a:p>
        </p:txBody>
      </p:sp>
      <p:pic>
        <p:nvPicPr>
          <p:cNvPr id="10242" name="Picture 2" descr="how to raise a well-rounded 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14487"/>
            <a:ext cx="6858000" cy="45624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29000" y="6355761"/>
            <a:ext cx="6096000" cy="276999"/>
          </a:xfrm>
          <a:prstGeom prst="rect">
            <a:avLst/>
          </a:prstGeom>
        </p:spPr>
        <p:txBody>
          <a:bodyPr>
            <a:spAutoFit/>
          </a:bodyPr>
          <a:lstStyle/>
          <a:p>
            <a:r>
              <a:rPr lang="en-GB" sz="1200" dirty="0"/>
              <a:t>https://mindchampsorg.files.wordpress.com/2016/08/confident-child.jpg?w=720</a:t>
            </a:r>
          </a:p>
        </p:txBody>
      </p:sp>
    </p:spTree>
    <p:extLst>
      <p:ext uri="{BB962C8B-B14F-4D97-AF65-F5344CB8AC3E}">
        <p14:creationId xmlns:p14="http://schemas.microsoft.com/office/powerpoint/2010/main" val="4174033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s-CZ" sz="5400" b="1" dirty="0">
                <a:latin typeface="+mn-lt"/>
              </a:rPr>
              <a:t>Posilování úsilí</a:t>
            </a:r>
            <a:endParaRPr lang="en-GB" sz="5400" b="1"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39083" y="1605096"/>
            <a:ext cx="5185955" cy="5185955"/>
          </a:xfrm>
        </p:spPr>
      </p:pic>
      <p:sp>
        <p:nvSpPr>
          <p:cNvPr id="5" name="Rectangle 4"/>
          <p:cNvSpPr/>
          <p:nvPr/>
        </p:nvSpPr>
        <p:spPr>
          <a:xfrm>
            <a:off x="522514" y="1727111"/>
            <a:ext cx="6430377" cy="4065728"/>
          </a:xfrm>
          <a:prstGeom prst="rect">
            <a:avLst/>
          </a:prstGeom>
        </p:spPr>
        <p:txBody>
          <a:bodyPr wrap="square">
            <a:spAutoFit/>
          </a:bodyPr>
          <a:lstStyle/>
          <a:p>
            <a:pPr>
              <a:lnSpc>
                <a:spcPct val="90000"/>
              </a:lnSpc>
              <a:spcAft>
                <a:spcPts val="1200"/>
              </a:spcAft>
            </a:pPr>
            <a:r>
              <a:rPr lang="cs-CZ" dirty="0">
                <a:latin typeface="Calibri "/>
              </a:rPr>
              <a:t>Pochopit vlastní zrakové postižení a umět je ostatním popsat</a:t>
            </a:r>
          </a:p>
          <a:p>
            <a:pPr>
              <a:lnSpc>
                <a:spcPct val="90000"/>
              </a:lnSpc>
              <a:spcAft>
                <a:spcPts val="1200"/>
              </a:spcAft>
            </a:pPr>
            <a:r>
              <a:rPr lang="cs-CZ" dirty="0">
                <a:latin typeface="Calibri "/>
              </a:rPr>
              <a:t>Znát potřebná uzpůsobení a pomůcky, např. velikost tisku, lupa, bílá hůl.</a:t>
            </a:r>
          </a:p>
          <a:p>
            <a:pPr>
              <a:lnSpc>
                <a:spcPct val="90000"/>
              </a:lnSpc>
              <a:spcAft>
                <a:spcPts val="1200"/>
              </a:spcAft>
            </a:pPr>
            <a:r>
              <a:rPr lang="cs-CZ" dirty="0">
                <a:latin typeface="Calibri "/>
              </a:rPr>
              <a:t>Umět pečovat o své pomůcky</a:t>
            </a:r>
          </a:p>
          <a:p>
            <a:pPr>
              <a:lnSpc>
                <a:spcPct val="90000"/>
              </a:lnSpc>
              <a:spcAft>
                <a:spcPts val="1200"/>
              </a:spcAft>
            </a:pPr>
            <a:r>
              <a:rPr lang="cs-CZ" dirty="0">
                <a:latin typeface="Calibri "/>
              </a:rPr>
              <a:t>Znát své silné stránky</a:t>
            </a:r>
          </a:p>
          <a:p>
            <a:pPr>
              <a:lnSpc>
                <a:spcPct val="90000"/>
              </a:lnSpc>
              <a:spcAft>
                <a:spcPts val="1200"/>
              </a:spcAft>
            </a:pPr>
            <a:r>
              <a:rPr lang="cs-CZ" dirty="0">
                <a:latin typeface="Calibri "/>
              </a:rPr>
              <a:t>Být si vědom svých limitů, co je pro mě náročné</a:t>
            </a:r>
          </a:p>
          <a:p>
            <a:pPr>
              <a:lnSpc>
                <a:spcPct val="90000"/>
              </a:lnSpc>
              <a:spcAft>
                <a:spcPts val="1200"/>
              </a:spcAft>
            </a:pPr>
            <a:r>
              <a:rPr lang="cs-CZ" dirty="0">
                <a:latin typeface="Calibri "/>
              </a:rPr>
              <a:t>Přemýšlet o způsobech, jak problémy vyřešit</a:t>
            </a:r>
          </a:p>
          <a:p>
            <a:pPr>
              <a:lnSpc>
                <a:spcPct val="90000"/>
              </a:lnSpc>
              <a:spcAft>
                <a:spcPts val="1200"/>
              </a:spcAft>
            </a:pPr>
            <a:r>
              <a:rPr lang="cs-CZ" dirty="0">
                <a:latin typeface="Calibri "/>
              </a:rPr>
              <a:t>Umět pokračovat, i když se věci příliš nedaří</a:t>
            </a:r>
          </a:p>
          <a:p>
            <a:pPr>
              <a:lnSpc>
                <a:spcPct val="90000"/>
              </a:lnSpc>
              <a:spcAft>
                <a:spcPts val="1200"/>
              </a:spcAft>
            </a:pPr>
            <a:r>
              <a:rPr lang="cs-CZ" dirty="0">
                <a:latin typeface="Calibri "/>
              </a:rPr>
              <a:t>Mít širokou škálu zkušeností (včetně řízeného riskování)</a:t>
            </a:r>
          </a:p>
          <a:p>
            <a:pPr>
              <a:lnSpc>
                <a:spcPct val="90000"/>
              </a:lnSpc>
              <a:spcAft>
                <a:spcPts val="1200"/>
              </a:spcAft>
            </a:pPr>
            <a:r>
              <a:rPr lang="cs-CZ" dirty="0">
                <a:latin typeface="Calibri "/>
              </a:rPr>
              <a:t>Být připraven odpovídat na otázky o zrakovém postižení jednoduše a přirozeně.</a:t>
            </a:r>
          </a:p>
        </p:txBody>
      </p:sp>
    </p:spTree>
    <p:extLst>
      <p:ext uri="{BB962C8B-B14F-4D97-AF65-F5344CB8AC3E}">
        <p14:creationId xmlns:p14="http://schemas.microsoft.com/office/powerpoint/2010/main" val="3294143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5CC04-BE8D-5C44-9FE3-57C077EBCED2}"/>
              </a:ext>
            </a:extLst>
          </p:cNvPr>
          <p:cNvSpPr>
            <a:spLocks noGrp="1"/>
          </p:cNvSpPr>
          <p:nvPr>
            <p:ph type="title"/>
          </p:nvPr>
        </p:nvSpPr>
        <p:spPr/>
        <p:txBody>
          <a:bodyPr>
            <a:normAutofit/>
          </a:bodyPr>
          <a:lstStyle/>
          <a:p>
            <a:pPr algn="ctr"/>
            <a:r>
              <a:rPr lang="cs-CZ" sz="5400" b="1" dirty="0">
                <a:latin typeface="+mn-lt"/>
              </a:rPr>
              <a:t>Růstové myšlení </a:t>
            </a:r>
            <a:endParaRPr lang="en-US" sz="5400" b="1" dirty="0">
              <a:latin typeface="+mn-lt"/>
            </a:endParaRPr>
          </a:p>
        </p:txBody>
      </p:sp>
      <p:pic>
        <p:nvPicPr>
          <p:cNvPr id="11266" name="Picture 2" descr="Printable growth mindset quotes for kids: It's not I can't, it's I c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7793" y="1690688"/>
            <a:ext cx="3171906" cy="41062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0" y="2967335"/>
            <a:ext cx="6096000" cy="276999"/>
          </a:xfrm>
          <a:prstGeom prst="rect">
            <a:avLst/>
          </a:prstGeom>
        </p:spPr>
        <p:txBody>
          <a:bodyPr>
            <a:spAutoFit/>
          </a:bodyPr>
          <a:lstStyle/>
          <a:p>
            <a:endParaRPr lang="en-GB" sz="1200" dirty="0"/>
          </a:p>
        </p:txBody>
      </p:sp>
      <p:sp>
        <p:nvSpPr>
          <p:cNvPr id="4" name="Rectangle 3"/>
          <p:cNvSpPr/>
          <p:nvPr/>
        </p:nvSpPr>
        <p:spPr>
          <a:xfrm>
            <a:off x="6211197" y="6070580"/>
            <a:ext cx="6096000" cy="400110"/>
          </a:xfrm>
          <a:prstGeom prst="rect">
            <a:avLst/>
          </a:prstGeom>
        </p:spPr>
        <p:txBody>
          <a:bodyPr>
            <a:spAutoFit/>
          </a:bodyPr>
          <a:lstStyle/>
          <a:p>
            <a:r>
              <a:rPr lang="en-GB" sz="1000" dirty="0"/>
              <a:t>https://www.freebiefindingmom.com/wp-content/uploads/2021/10/printable-growth-mindset-quotes-for-kids-its-not-I-cant-its-I-can-791x1024.jpg</a:t>
            </a:r>
          </a:p>
        </p:txBody>
      </p:sp>
      <p:pic>
        <p:nvPicPr>
          <p:cNvPr id="11268" name="Picture 4" descr="https://cdn.shopify.com/s/files/1/0249/9949/3728/products/printable-growth-mindset-quotes-activities-for-kids_1024x1024.jpg?v=16359856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475" y="1401466"/>
            <a:ext cx="3550024" cy="532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284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s-CZ" sz="5400" b="1" dirty="0">
                <a:latin typeface="+mn-lt"/>
              </a:rPr>
              <a:t>Slovní popis</a:t>
            </a:r>
            <a:endParaRPr lang="en-GB" sz="5400" b="1"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63308" y="1690688"/>
            <a:ext cx="4603155" cy="4601301"/>
          </a:xfrm>
        </p:spPr>
      </p:pic>
      <p:sp>
        <p:nvSpPr>
          <p:cNvPr id="5" name="Rectangle 4"/>
          <p:cNvSpPr/>
          <p:nvPr/>
        </p:nvSpPr>
        <p:spPr>
          <a:xfrm>
            <a:off x="647699" y="1985554"/>
            <a:ext cx="6615609" cy="3847207"/>
          </a:xfrm>
          <a:prstGeom prst="rect">
            <a:avLst/>
          </a:prstGeom>
        </p:spPr>
        <p:txBody>
          <a:bodyPr wrap="square">
            <a:spAutoFit/>
          </a:bodyPr>
          <a:lstStyle/>
          <a:p>
            <a:pPr fontAlgn="base">
              <a:lnSpc>
                <a:spcPct val="90000"/>
              </a:lnSpc>
              <a:spcAft>
                <a:spcPts val="1200"/>
              </a:spcAft>
            </a:pPr>
            <a:r>
              <a:rPr lang="cs-CZ" sz="2600" dirty="0">
                <a:solidFill>
                  <a:srgbClr val="000000"/>
                </a:solidFill>
                <a:effectLst/>
                <a:latin typeface="Calibri" panose="020F0502020204030204" pitchFamily="34" charset="0"/>
                <a:ea typeface="Times New Roman" panose="02020603050405020304" pitchFamily="18" charset="0"/>
              </a:rPr>
              <a:t>Slovní popis znamená schopnost popsat předmět, situaci nebo osobu způsobem, který pomůže člověku, který nevidí, si daný předmět, situaci nebo osobu představit. </a:t>
            </a:r>
          </a:p>
          <a:p>
            <a:pPr fontAlgn="base">
              <a:lnSpc>
                <a:spcPct val="90000"/>
              </a:lnSpc>
              <a:spcAft>
                <a:spcPts val="1200"/>
              </a:spcAft>
            </a:pPr>
            <a:r>
              <a:rPr lang="cs-CZ" sz="2600" dirty="0">
                <a:solidFill>
                  <a:srgbClr val="000000"/>
                </a:solidFill>
                <a:effectLst/>
                <a:latin typeface="Calibri" panose="020F0502020204030204" pitchFamily="34" charset="0"/>
                <a:ea typeface="Times New Roman" panose="02020603050405020304" pitchFamily="18" charset="0"/>
              </a:rPr>
              <a:t>Popis může být objektivní, jako je popis židle. Židli můžete popsat tak, že budete mluvit o tom, jak vypadá. Nebo může být popis subjektivní, jako popis osoby. Osobu můžete popsat tak, že řeknete, že vypadá laskavě. Jde o náš názor.</a:t>
            </a:r>
            <a:endParaRPr lang="en-GB" sz="2600" dirty="0">
              <a:solidFill>
                <a:srgbClr val="FF0000"/>
              </a:solidFill>
            </a:endParaRPr>
          </a:p>
        </p:txBody>
      </p:sp>
    </p:spTree>
    <p:extLst>
      <p:ext uri="{BB962C8B-B14F-4D97-AF65-F5344CB8AC3E}">
        <p14:creationId xmlns:p14="http://schemas.microsoft.com/office/powerpoint/2010/main" val="2585014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s-CZ" sz="5400" b="1" dirty="0">
                <a:latin typeface="Calibri "/>
              </a:rPr>
              <a:t>Video k slovnímu popisu</a:t>
            </a:r>
            <a:endParaRPr lang="en-GB" sz="5400" b="1" dirty="0">
              <a:latin typeface="Calibri "/>
            </a:endParaRPr>
          </a:p>
        </p:txBody>
      </p:sp>
      <p:sp>
        <p:nvSpPr>
          <p:cNvPr id="3" name="Content Placeholder 2"/>
          <p:cNvSpPr>
            <a:spLocks noGrp="1"/>
          </p:cNvSpPr>
          <p:nvPr>
            <p:ph idx="1"/>
          </p:nvPr>
        </p:nvSpPr>
        <p:spPr/>
        <p:txBody>
          <a:bodyPr/>
          <a:lstStyle/>
          <a:p>
            <a:pPr marL="0" indent="0" algn="ctr">
              <a:buNone/>
            </a:pPr>
            <a:r>
              <a:rPr lang="en-GB" dirty="0">
                <a:solidFill>
                  <a:srgbClr val="FF0000"/>
                </a:solidFill>
                <a:latin typeface="Berlin Sans FB" panose="020E0602020502020306" pitchFamily="34" charset="0"/>
              </a:rPr>
              <a:t> </a:t>
            </a:r>
            <a:endParaRPr lang="en-GB" dirty="0">
              <a:latin typeface="Berlin Sans FB" panose="020E0602020502020306" pitchFamily="34" charset="0"/>
            </a:endParaRPr>
          </a:p>
        </p:txBody>
      </p:sp>
      <p:sp>
        <p:nvSpPr>
          <p:cNvPr id="4" name="Rectangle 3"/>
          <p:cNvSpPr/>
          <p:nvPr/>
        </p:nvSpPr>
        <p:spPr>
          <a:xfrm>
            <a:off x="2004469" y="1921694"/>
            <a:ext cx="9210674" cy="646331"/>
          </a:xfrm>
          <a:prstGeom prst="rect">
            <a:avLst/>
          </a:prstGeom>
        </p:spPr>
        <p:txBody>
          <a:bodyPr wrap="square">
            <a:spAutoFit/>
          </a:bodyPr>
          <a:lstStyle/>
          <a:p>
            <a:r>
              <a:rPr lang="en-GB" dirty="0">
                <a:hlinkClick r:id="rId2"/>
              </a:rPr>
              <a:t>https://drive.google.com/file/d/1KczVU3PrSaGAvdY_VGiCgVG01MX0tm99/view?usp=sharing</a:t>
            </a:r>
            <a:endParaRPr lang="en-GB" dirty="0"/>
          </a:p>
          <a:p>
            <a:endParaRPr lang="en-GB" dirty="0">
              <a:latin typeface="Berlin Sans FB" panose="020E0602020502020306" pitchFamily="34" charset="0"/>
            </a:endParaRPr>
          </a:p>
        </p:txBody>
      </p:sp>
      <p:pic>
        <p:nvPicPr>
          <p:cNvPr id="5122" name="Picture 2" descr="How To Upload A Video To YouTube: 5-Step Guide | FreewaySo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524" y="2443393"/>
            <a:ext cx="5842725" cy="35326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65715" y="6509790"/>
            <a:ext cx="6688183" cy="276999"/>
          </a:xfrm>
          <a:prstGeom prst="rect">
            <a:avLst/>
          </a:prstGeom>
        </p:spPr>
        <p:txBody>
          <a:bodyPr wrap="square">
            <a:spAutoFit/>
          </a:bodyPr>
          <a:lstStyle/>
          <a:p>
            <a:r>
              <a:rPr lang="en-GB" sz="1200" dirty="0"/>
              <a:t>https://freewaysocial.com/wp-content/uploads/2019/08/how-to-upload-a-video-to-youtube.jpg</a:t>
            </a:r>
          </a:p>
        </p:txBody>
      </p:sp>
    </p:spTree>
    <p:extLst>
      <p:ext uri="{BB962C8B-B14F-4D97-AF65-F5344CB8AC3E}">
        <p14:creationId xmlns:p14="http://schemas.microsoft.com/office/powerpoint/2010/main" val="53563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cs-CZ" sz="5000" b="1" dirty="0">
                <a:latin typeface="+mn-lt"/>
              </a:rPr>
              <a:t>Sociální dovednosti a zrakové postižení</a:t>
            </a:r>
            <a:endParaRPr lang="en-GB" sz="5000" b="1" dirty="0">
              <a:latin typeface="+mn-lt"/>
            </a:endParaRPr>
          </a:p>
        </p:txBody>
      </p:sp>
      <p:sp>
        <p:nvSpPr>
          <p:cNvPr id="3" name="Content Placeholder 2"/>
          <p:cNvSpPr>
            <a:spLocks noGrp="1"/>
          </p:cNvSpPr>
          <p:nvPr>
            <p:ph idx="1"/>
          </p:nvPr>
        </p:nvSpPr>
        <p:spPr/>
        <p:txBody>
          <a:bodyPr>
            <a:normAutofit/>
          </a:bodyPr>
          <a:lstStyle/>
          <a:p>
            <a:pPr marL="0" indent="0">
              <a:spcBef>
                <a:spcPts val="0"/>
              </a:spcBef>
              <a:spcAft>
                <a:spcPts val="1200"/>
              </a:spcAft>
              <a:buNone/>
            </a:pPr>
            <a:r>
              <a:rPr lang="cs-CZ" dirty="0">
                <a:solidFill>
                  <a:srgbClr val="000000"/>
                </a:solidFill>
              </a:rPr>
              <a:t>Velká část sociální interakce je neverbální a různé její aspekty, jako řeč těla, mohou být pro dítě se zrakovým postižením abstraktními pojmy. Rozvoj sociálních dovedností vyžaduje pečlivý přístup, protože se značně liší od rozvoje u intaktních vrstevníků.</a:t>
            </a:r>
          </a:p>
          <a:p>
            <a:pPr marL="0" indent="0">
              <a:spcBef>
                <a:spcPts val="0"/>
              </a:spcBef>
              <a:spcAft>
                <a:spcPts val="1200"/>
              </a:spcAft>
              <a:buNone/>
            </a:pPr>
            <a:r>
              <a:rPr lang="cs-CZ" dirty="0">
                <a:solidFill>
                  <a:srgbClr val="000000"/>
                </a:solidFill>
              </a:rPr>
              <a:t>Pro děti se zrakovým postižením může být obtížné osvojit si sociální dovednosti, které jsou důležité pro rozvoj vztahů a porozumění sociálním situacím. </a:t>
            </a:r>
            <a:r>
              <a:rPr lang="cs-CZ" b="1" dirty="0">
                <a:solidFill>
                  <a:srgbClr val="FF0000"/>
                </a:solidFill>
              </a:rPr>
              <a:t>Nelze předpokládat, že se sociální dovednosti rozvinou automaticky jako u jejich vidících vrstevníků</a:t>
            </a:r>
            <a:r>
              <a:rPr lang="cs-CZ" dirty="0">
                <a:solidFill>
                  <a:srgbClr val="000000"/>
                </a:solidFill>
              </a:rPr>
              <a:t>. Toto má dopad jak na jejich zapojení ve školním prostředí, tak v širší společnosti.</a:t>
            </a:r>
            <a:endParaRPr lang="cs-CZ"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1868640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83" y="365125"/>
            <a:ext cx="11236234" cy="1325563"/>
          </a:xfrm>
        </p:spPr>
        <p:txBody>
          <a:bodyPr>
            <a:noAutofit/>
          </a:bodyPr>
          <a:lstStyle/>
          <a:p>
            <a:pPr algn="ctr"/>
            <a:r>
              <a:rPr lang="cs-CZ" sz="6000" b="1" dirty="0">
                <a:latin typeface="+mn-lt"/>
              </a:rPr>
              <a:t>Téma 4: Jak komunikuji</a:t>
            </a:r>
          </a:p>
        </p:txBody>
      </p:sp>
      <p:pic>
        <p:nvPicPr>
          <p:cNvPr id="12290" name="Picture 2" descr="How do you think people will communicate in the future? - CBBC News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771" y="1583872"/>
            <a:ext cx="7673051" cy="43160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38251" y="5988734"/>
            <a:ext cx="6805749" cy="276999"/>
          </a:xfrm>
          <a:prstGeom prst="rect">
            <a:avLst/>
          </a:prstGeom>
        </p:spPr>
        <p:txBody>
          <a:bodyPr wrap="square">
            <a:spAutoFit/>
          </a:bodyPr>
          <a:lstStyle/>
          <a:p>
            <a:r>
              <a:rPr lang="en-GB" sz="1200" dirty="0"/>
              <a:t>https://ichef.bbci.co.uk/news/400/cpsprodpb/E90A/production/_108885695_gettyimages-946040214.jpg</a:t>
            </a:r>
          </a:p>
        </p:txBody>
      </p:sp>
    </p:spTree>
    <p:extLst>
      <p:ext uri="{BB962C8B-B14F-4D97-AF65-F5344CB8AC3E}">
        <p14:creationId xmlns:p14="http://schemas.microsoft.com/office/powerpoint/2010/main" val="4249651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s-CZ" sz="5400" b="1" dirty="0">
                <a:latin typeface="+mn-lt"/>
              </a:rPr>
              <a:t>Verbální komunikace</a:t>
            </a:r>
            <a:endParaRPr lang="en-GB" sz="5400" b="1"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38900" y="1314821"/>
            <a:ext cx="5437324" cy="5437324"/>
          </a:xfrm>
        </p:spPr>
      </p:pic>
      <p:sp>
        <p:nvSpPr>
          <p:cNvPr id="5" name="Rectangle 4"/>
          <p:cNvSpPr/>
          <p:nvPr/>
        </p:nvSpPr>
        <p:spPr>
          <a:xfrm>
            <a:off x="676274" y="1690688"/>
            <a:ext cx="6162676" cy="4351961"/>
          </a:xfrm>
          <a:prstGeom prst="rect">
            <a:avLst/>
          </a:prstGeom>
        </p:spPr>
        <p:txBody>
          <a:bodyPr wrap="square">
            <a:spAutoFit/>
          </a:bodyPr>
          <a:lstStyle/>
          <a:p>
            <a:pPr>
              <a:lnSpc>
                <a:spcPct val="90000"/>
              </a:lnSpc>
              <a:spcAft>
                <a:spcPts val="1200"/>
              </a:spcAft>
            </a:pPr>
            <a:r>
              <a:rPr lang="cs-CZ" sz="2800" dirty="0"/>
              <a:t>U dětí se zrakovým postižením se zaměřujeme na rozvoj těchto dovedností:</a:t>
            </a:r>
          </a:p>
          <a:p>
            <a:pPr marL="457200" indent="-457200">
              <a:lnSpc>
                <a:spcPct val="90000"/>
              </a:lnSpc>
              <a:spcAft>
                <a:spcPts val="1200"/>
              </a:spcAft>
              <a:buFont typeface="Arial" panose="020B0604020202020204" pitchFamily="34" charset="0"/>
              <a:buChar char="•"/>
            </a:pPr>
            <a:r>
              <a:rPr lang="cs-CZ" sz="2800" dirty="0"/>
              <a:t>Pochopit význam a pravidla dialogu</a:t>
            </a:r>
            <a:endParaRPr lang="en-GB" sz="2800" dirty="0"/>
          </a:p>
          <a:p>
            <a:pPr marL="457200" indent="-457200">
              <a:lnSpc>
                <a:spcPct val="90000"/>
              </a:lnSpc>
              <a:spcAft>
                <a:spcPts val="1200"/>
              </a:spcAft>
              <a:buFont typeface="Arial" panose="020B0604020202020204" pitchFamily="34" charset="0"/>
              <a:buChar char="•"/>
            </a:pPr>
            <a:r>
              <a:rPr lang="cs-CZ" sz="2800" dirty="0"/>
              <a:t>Otočit hlavu směrem k tomu, kdo mluví</a:t>
            </a:r>
            <a:endParaRPr lang="en-GB" sz="2800" dirty="0"/>
          </a:p>
          <a:p>
            <a:pPr marL="457200" indent="-457200">
              <a:lnSpc>
                <a:spcPct val="90000"/>
              </a:lnSpc>
              <a:spcAft>
                <a:spcPts val="1200"/>
              </a:spcAft>
              <a:buFont typeface="Arial" panose="020B0604020202020204" pitchFamily="34" charset="0"/>
              <a:buChar char="•"/>
            </a:pPr>
            <a:r>
              <a:rPr lang="cs-CZ" sz="2800" dirty="0"/>
              <a:t>Aktivní naslouchání</a:t>
            </a:r>
            <a:endParaRPr lang="en-GB" sz="2800" dirty="0"/>
          </a:p>
          <a:p>
            <a:pPr marL="457200" indent="-457200">
              <a:lnSpc>
                <a:spcPct val="90000"/>
              </a:lnSpc>
              <a:spcAft>
                <a:spcPts val="1200"/>
              </a:spcAft>
              <a:buFont typeface="Arial" panose="020B0604020202020204" pitchFamily="34" charset="0"/>
              <a:buChar char="•"/>
            </a:pPr>
            <a:r>
              <a:rPr lang="cs-CZ" sz="2800" dirty="0"/>
              <a:t>Pochopit, že lidé mají různé zájmy</a:t>
            </a:r>
            <a:endParaRPr lang="en-GB" sz="2800" dirty="0"/>
          </a:p>
          <a:p>
            <a:pPr marL="457200" indent="-457200">
              <a:lnSpc>
                <a:spcPct val="90000"/>
              </a:lnSpc>
              <a:spcAft>
                <a:spcPts val="1200"/>
              </a:spcAft>
              <a:buFont typeface="Arial" panose="020B0604020202020204" pitchFamily="34" charset="0"/>
              <a:buChar char="•"/>
            </a:pPr>
            <a:r>
              <a:rPr lang="cs-CZ" sz="2800" dirty="0"/>
              <a:t>Znalost otázek, které je možné využít pro navázání a udržení konverzace</a:t>
            </a:r>
            <a:endParaRPr lang="en-GB" sz="2800" dirty="0"/>
          </a:p>
        </p:txBody>
      </p:sp>
    </p:spTree>
    <p:extLst>
      <p:ext uri="{BB962C8B-B14F-4D97-AF65-F5344CB8AC3E}">
        <p14:creationId xmlns:p14="http://schemas.microsoft.com/office/powerpoint/2010/main" val="3548297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s-CZ" sz="5400" b="1" dirty="0">
                <a:latin typeface="+mn-lt"/>
              </a:rPr>
              <a:t>Neverbální komunikace</a:t>
            </a:r>
            <a:endParaRPr lang="en-GB" sz="5400" b="1"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74011" y="1795463"/>
            <a:ext cx="4351338" cy="4351338"/>
          </a:xfrm>
        </p:spPr>
      </p:pic>
      <p:sp>
        <p:nvSpPr>
          <p:cNvPr id="5" name="Rectangle 4"/>
          <p:cNvSpPr/>
          <p:nvPr/>
        </p:nvSpPr>
        <p:spPr>
          <a:xfrm>
            <a:off x="838200" y="1580606"/>
            <a:ext cx="5886449" cy="4278094"/>
          </a:xfrm>
          <a:prstGeom prst="rect">
            <a:avLst/>
          </a:prstGeom>
        </p:spPr>
        <p:txBody>
          <a:bodyPr wrap="square">
            <a:spAutoFit/>
          </a:bodyPr>
          <a:lstStyle/>
          <a:p>
            <a:pPr>
              <a:lnSpc>
                <a:spcPct val="90000"/>
              </a:lnSpc>
              <a:spcAft>
                <a:spcPts val="1200"/>
              </a:spcAft>
            </a:pPr>
            <a:r>
              <a:rPr lang="cs-CZ" sz="2800" dirty="0"/>
              <a:t>Znalost a rozlišování různých zvuků je potřebné pro to, aby měl člověk představu o tom, co se okolo něj děje, pro navázání komunikace </a:t>
            </a:r>
          </a:p>
          <a:p>
            <a:pPr>
              <a:lnSpc>
                <a:spcPct val="90000"/>
              </a:lnSpc>
              <a:spcAft>
                <a:spcPts val="1200"/>
              </a:spcAft>
            </a:pPr>
            <a:r>
              <a:rPr lang="cs-CZ" sz="2800" dirty="0"/>
              <a:t>Rozvoj poslechových dovedností – různé tóny hlasu představují různé emoce </a:t>
            </a:r>
          </a:p>
          <a:p>
            <a:pPr>
              <a:lnSpc>
                <a:spcPct val="90000"/>
              </a:lnSpc>
              <a:spcAft>
                <a:spcPts val="1200"/>
              </a:spcAft>
            </a:pPr>
            <a:r>
              <a:rPr lang="cs-CZ" sz="2800" dirty="0"/>
              <a:t>Pochopení významu různých zvuků – zívání, povzdechnutí, prozpěvování, bouchnutí dveří apod.</a:t>
            </a:r>
            <a:endParaRPr lang="en-GB" sz="2800" dirty="0"/>
          </a:p>
        </p:txBody>
      </p:sp>
    </p:spTree>
    <p:extLst>
      <p:ext uri="{BB962C8B-B14F-4D97-AF65-F5344CB8AC3E}">
        <p14:creationId xmlns:p14="http://schemas.microsoft.com/office/powerpoint/2010/main" val="2994530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s-CZ" sz="5400" b="1" dirty="0">
                <a:latin typeface="+mn-lt"/>
              </a:rPr>
              <a:t>Video k neverbální komunikaci</a:t>
            </a:r>
            <a:endParaRPr lang="en-GB" sz="5400" b="1" dirty="0">
              <a:latin typeface="+mn-lt"/>
            </a:endParaRPr>
          </a:p>
        </p:txBody>
      </p:sp>
      <p:pic>
        <p:nvPicPr>
          <p:cNvPr id="13316" name="Picture 4" descr="Does Body Language Really Matter When Talking on the Tele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9132"/>
            <a:ext cx="6355862" cy="36713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3993" y="6518923"/>
            <a:ext cx="6096000" cy="276999"/>
          </a:xfrm>
          <a:prstGeom prst="rect">
            <a:avLst/>
          </a:prstGeom>
        </p:spPr>
        <p:txBody>
          <a:bodyPr>
            <a:spAutoFit/>
          </a:bodyPr>
          <a:lstStyle/>
          <a:p>
            <a:r>
              <a:rPr lang="en-GB" sz="1200" dirty="0"/>
              <a:t>https://www.callcentrehelper.com/images/stories/2008/10/body-language.jpg</a:t>
            </a:r>
          </a:p>
        </p:txBody>
      </p:sp>
      <p:pic>
        <p:nvPicPr>
          <p:cNvPr id="6" name="Picture 2" descr="How To Upload A Video To YouTube: 5-Step Guide | FreewaySo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862" y="2402307"/>
            <a:ext cx="5352265" cy="32360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0" y="6518924"/>
            <a:ext cx="6635931" cy="276999"/>
          </a:xfrm>
          <a:prstGeom prst="rect">
            <a:avLst/>
          </a:prstGeom>
        </p:spPr>
        <p:txBody>
          <a:bodyPr wrap="square">
            <a:spAutoFit/>
          </a:bodyPr>
          <a:lstStyle/>
          <a:p>
            <a:r>
              <a:rPr lang="en-GB" sz="1200" dirty="0"/>
              <a:t>https://freewaysocial.com/wp-content/uploads/2019/08/how-to-upload-a-video-to-youtube.jpg</a:t>
            </a:r>
          </a:p>
        </p:txBody>
      </p:sp>
    </p:spTree>
    <p:extLst>
      <p:ext uri="{BB962C8B-B14F-4D97-AF65-F5344CB8AC3E}">
        <p14:creationId xmlns:p14="http://schemas.microsoft.com/office/powerpoint/2010/main" val="2470882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s-CZ" sz="5400" b="1" dirty="0">
                <a:latin typeface="+mn-lt"/>
              </a:rPr>
              <a:t>Povědomí o osobním prostoru</a:t>
            </a:r>
            <a:endParaRPr lang="en-GB" sz="5400" b="1"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5046" y="1548698"/>
            <a:ext cx="4786029" cy="4984432"/>
          </a:xfrm>
        </p:spPr>
      </p:pic>
      <p:sp>
        <p:nvSpPr>
          <p:cNvPr id="6" name="Rectangle 5"/>
          <p:cNvSpPr/>
          <p:nvPr/>
        </p:nvSpPr>
        <p:spPr>
          <a:xfrm>
            <a:off x="838200" y="1854926"/>
            <a:ext cx="6305549" cy="3671774"/>
          </a:xfrm>
          <a:prstGeom prst="rect">
            <a:avLst/>
          </a:prstGeom>
        </p:spPr>
        <p:txBody>
          <a:bodyPr wrap="square">
            <a:spAutoFit/>
          </a:bodyPr>
          <a:lstStyle/>
          <a:p>
            <a:pPr>
              <a:lnSpc>
                <a:spcPct val="90000"/>
              </a:lnSpc>
              <a:spcAft>
                <a:spcPts val="1200"/>
              </a:spcAft>
            </a:pPr>
            <a:r>
              <a:rPr lang="cs-CZ" sz="2800" dirty="0"/>
              <a:t>Děti se zrakovým postižením mají potíže odhadnout vhodnou vzdálenost mezi sebou a lidmi, se kterými mluví. Učíme je: </a:t>
            </a:r>
          </a:p>
          <a:p>
            <a:pPr marL="457200" indent="-457200">
              <a:lnSpc>
                <a:spcPct val="90000"/>
              </a:lnSpc>
              <a:spcAft>
                <a:spcPts val="1200"/>
              </a:spcAft>
              <a:buFont typeface="Arial" panose="020B0604020202020204" pitchFamily="34" charset="0"/>
              <a:buChar char="•"/>
            </a:pPr>
            <a:r>
              <a:rPr lang="cs-CZ" sz="2600" dirty="0"/>
              <a:t>o intimním prostoru a veřejném prostoru</a:t>
            </a:r>
            <a:endParaRPr lang="en-GB" sz="2600" dirty="0"/>
          </a:p>
          <a:p>
            <a:pPr marL="457200" indent="-457200">
              <a:lnSpc>
                <a:spcPct val="90000"/>
              </a:lnSpc>
              <a:spcAft>
                <a:spcPts val="1200"/>
              </a:spcAft>
              <a:buFont typeface="Arial" panose="020B0604020202020204" pitchFamily="34" charset="0"/>
              <a:buChar char="•"/>
            </a:pPr>
            <a:r>
              <a:rPr lang="cs-CZ" sz="2600" dirty="0"/>
              <a:t>co znamená „na délku paží“</a:t>
            </a:r>
            <a:endParaRPr lang="en-GB" sz="2600" dirty="0"/>
          </a:p>
          <a:p>
            <a:pPr marL="457200" indent="-457200">
              <a:lnSpc>
                <a:spcPct val="90000"/>
              </a:lnSpc>
              <a:spcAft>
                <a:spcPts val="1200"/>
              </a:spcAft>
              <a:buFont typeface="Arial" panose="020B0604020202020204" pitchFamily="34" charset="0"/>
              <a:buChar char="•"/>
            </a:pPr>
            <a:r>
              <a:rPr lang="cs-CZ" sz="2600" dirty="0"/>
              <a:t>stát v přiměřené vzdálenosti</a:t>
            </a:r>
            <a:endParaRPr lang="en-GB" sz="2600" dirty="0"/>
          </a:p>
          <a:p>
            <a:pPr marL="457200" indent="-457200">
              <a:lnSpc>
                <a:spcPct val="90000"/>
              </a:lnSpc>
              <a:spcAft>
                <a:spcPts val="1200"/>
              </a:spcAft>
              <a:buFont typeface="Arial" panose="020B0604020202020204" pitchFamily="34" charset="0"/>
              <a:buChar char="•"/>
            </a:pPr>
            <a:r>
              <a:rPr lang="cs-CZ" sz="2600" dirty="0"/>
              <a:t>různé způsoby, jak upoutat pozornost, např. zvedání ruky</a:t>
            </a:r>
            <a:endParaRPr lang="cs-CZ" dirty="0">
              <a:latin typeface="Berlin Sans FB" panose="020E0602020502020306" pitchFamily="34" charset="0"/>
            </a:endParaRPr>
          </a:p>
        </p:txBody>
      </p:sp>
    </p:spTree>
    <p:extLst>
      <p:ext uri="{BB962C8B-B14F-4D97-AF65-F5344CB8AC3E}">
        <p14:creationId xmlns:p14="http://schemas.microsoft.com/office/powerpoint/2010/main" val="314829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5" y="365125"/>
            <a:ext cx="11482251" cy="1325563"/>
          </a:xfrm>
        </p:spPr>
        <p:txBody>
          <a:bodyPr>
            <a:noAutofit/>
          </a:bodyPr>
          <a:lstStyle/>
          <a:p>
            <a:pPr algn="ctr"/>
            <a:r>
              <a:rPr lang="cs-CZ" sz="6000" b="1" dirty="0">
                <a:latin typeface="+mn-lt"/>
              </a:rPr>
              <a:t>Téma 5: Moje sociální síť a aktivity</a:t>
            </a:r>
          </a:p>
        </p:txBody>
      </p:sp>
      <p:pic>
        <p:nvPicPr>
          <p:cNvPr id="14338" name="Picture 2" descr="Why Is It So Hard to Plan for the Future? | Psychology Today United King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141" y="2122067"/>
            <a:ext cx="8023571" cy="39181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4003" y="6471624"/>
            <a:ext cx="11122716" cy="276999"/>
          </a:xfrm>
          <a:prstGeom prst="rect">
            <a:avLst/>
          </a:prstGeom>
        </p:spPr>
        <p:txBody>
          <a:bodyPr wrap="square">
            <a:spAutoFit/>
          </a:bodyPr>
          <a:lstStyle/>
          <a:p>
            <a:r>
              <a:rPr lang="en-GB" sz="1200" dirty="0"/>
              <a:t>https://cdn.psychologytoday.com/sites/default/files/styles/image-article_inline_full_caption/public/field_blog_entry_images/2019-01/january-2019.jpg?itok=KzIVupHr</a:t>
            </a:r>
          </a:p>
        </p:txBody>
      </p:sp>
    </p:spTree>
    <p:extLst>
      <p:ext uri="{BB962C8B-B14F-4D97-AF65-F5344CB8AC3E}">
        <p14:creationId xmlns:p14="http://schemas.microsoft.com/office/powerpoint/2010/main" val="1869753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cs-CZ" sz="5400" b="1" dirty="0">
                <a:latin typeface="+mn-lt"/>
              </a:rPr>
              <a:t>Navazování konverzace</a:t>
            </a:r>
            <a:endParaRPr lang="en-GB" sz="5400" b="1"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43242" y="1730531"/>
            <a:ext cx="5010558" cy="5010558"/>
          </a:xfrm>
        </p:spPr>
      </p:pic>
      <p:sp>
        <p:nvSpPr>
          <p:cNvPr id="5" name="Rectangle 4"/>
          <p:cNvSpPr/>
          <p:nvPr/>
        </p:nvSpPr>
        <p:spPr>
          <a:xfrm>
            <a:off x="600890" y="1847442"/>
            <a:ext cx="5643155" cy="3520964"/>
          </a:xfrm>
          <a:prstGeom prst="rect">
            <a:avLst/>
          </a:prstGeom>
        </p:spPr>
        <p:txBody>
          <a:bodyPr wrap="square">
            <a:spAutoFit/>
          </a:bodyPr>
          <a:lstStyle/>
          <a:p>
            <a:pPr>
              <a:lnSpc>
                <a:spcPct val="90000"/>
              </a:lnSpc>
              <a:spcAft>
                <a:spcPts val="1200"/>
              </a:spcAft>
            </a:pPr>
            <a:r>
              <a:rPr lang="cs-CZ" sz="2400" dirty="0"/>
              <a:t>Znát různé druhy pozdravů s různými osobami</a:t>
            </a:r>
          </a:p>
          <a:p>
            <a:pPr>
              <a:lnSpc>
                <a:spcPct val="90000"/>
              </a:lnSpc>
              <a:spcAft>
                <a:spcPts val="1200"/>
              </a:spcAft>
            </a:pPr>
            <a:r>
              <a:rPr lang="cs-CZ" sz="2400" dirty="0"/>
              <a:t>Nácvik vhodných způsobů zapojení do hovoru  např. „Promiňte“ nebo „Souhlasím“</a:t>
            </a:r>
          </a:p>
          <a:p>
            <a:pPr>
              <a:lnSpc>
                <a:spcPct val="90000"/>
              </a:lnSpc>
              <a:spcAft>
                <a:spcPts val="1200"/>
              </a:spcAft>
            </a:pPr>
            <a:r>
              <a:rPr lang="cs-CZ" sz="2400" dirty="0"/>
              <a:t>Využít mezery v rozhovoru pro odpověď</a:t>
            </a:r>
          </a:p>
          <a:p>
            <a:pPr>
              <a:lnSpc>
                <a:spcPct val="90000"/>
              </a:lnSpc>
              <a:spcAft>
                <a:spcPts val="1200"/>
              </a:spcAft>
            </a:pPr>
            <a:r>
              <a:rPr lang="cs-CZ" sz="2400" dirty="0"/>
              <a:t>Naučit se interpretovat výrazy obličeje</a:t>
            </a:r>
          </a:p>
          <a:p>
            <a:pPr>
              <a:lnSpc>
                <a:spcPct val="90000"/>
              </a:lnSpc>
              <a:spcAft>
                <a:spcPts val="1200"/>
              </a:spcAft>
            </a:pPr>
            <a:r>
              <a:rPr lang="cs-CZ" sz="2400" dirty="0"/>
              <a:t>Pochopit, že lidé mají různé zájmy</a:t>
            </a:r>
          </a:p>
          <a:p>
            <a:pPr>
              <a:lnSpc>
                <a:spcPct val="90000"/>
              </a:lnSpc>
              <a:spcAft>
                <a:spcPts val="1200"/>
              </a:spcAft>
            </a:pPr>
            <a:r>
              <a:rPr lang="cs-CZ" sz="2400" dirty="0"/>
              <a:t>Naučit se, jak ukončit konverzaci</a:t>
            </a:r>
          </a:p>
        </p:txBody>
      </p:sp>
    </p:spTree>
    <p:extLst>
      <p:ext uri="{BB962C8B-B14F-4D97-AF65-F5344CB8AC3E}">
        <p14:creationId xmlns:p14="http://schemas.microsoft.com/office/powerpoint/2010/main" val="320619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s-CZ" sz="5400" b="1" dirty="0">
                <a:latin typeface="+mn-lt"/>
              </a:rPr>
              <a:t>Navazování přátelství</a:t>
            </a:r>
            <a:endParaRPr lang="en-GB" sz="5400" b="1"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20543" y="1535549"/>
            <a:ext cx="5222966" cy="5222966"/>
          </a:xfrm>
        </p:spPr>
      </p:pic>
      <p:sp>
        <p:nvSpPr>
          <p:cNvPr id="5" name="Rectangle 4"/>
          <p:cNvSpPr/>
          <p:nvPr/>
        </p:nvSpPr>
        <p:spPr>
          <a:xfrm>
            <a:off x="745671" y="1690688"/>
            <a:ext cx="5867401" cy="4668970"/>
          </a:xfrm>
          <a:prstGeom prst="rect">
            <a:avLst/>
          </a:prstGeom>
        </p:spPr>
        <p:txBody>
          <a:bodyPr wrap="square">
            <a:spAutoFit/>
          </a:bodyPr>
          <a:lstStyle/>
          <a:p>
            <a:pPr>
              <a:lnSpc>
                <a:spcPct val="90000"/>
              </a:lnSpc>
              <a:spcAft>
                <a:spcPts val="1200"/>
              </a:spcAft>
            </a:pPr>
            <a:r>
              <a:rPr lang="cs-CZ" sz="2200" dirty="0"/>
              <a:t>Rozvoj komunikačních dovedností – zahájení a ukončení konverzace</a:t>
            </a:r>
          </a:p>
          <a:p>
            <a:pPr>
              <a:lnSpc>
                <a:spcPct val="90000"/>
              </a:lnSpc>
              <a:spcAft>
                <a:spcPts val="1200"/>
              </a:spcAft>
            </a:pPr>
            <a:r>
              <a:rPr lang="cs-CZ" sz="2200" dirty="0"/>
              <a:t>Pochopit různé druhy vztahů (formální, neformální, přátelské) a jak se liší jejich vzájemná komunikace, např. řidič autobusu a maminka, tatínek a jeho vedoucí</a:t>
            </a:r>
          </a:p>
          <a:p>
            <a:pPr>
              <a:lnSpc>
                <a:spcPct val="90000"/>
              </a:lnSpc>
              <a:spcAft>
                <a:spcPts val="1200"/>
              </a:spcAft>
            </a:pPr>
            <a:r>
              <a:rPr lang="cs-CZ" sz="2200" dirty="0"/>
              <a:t>Pochopit, že každý má právo na názor a být vyslyšen</a:t>
            </a:r>
          </a:p>
          <a:p>
            <a:pPr>
              <a:lnSpc>
                <a:spcPct val="90000"/>
              </a:lnSpc>
              <a:spcAft>
                <a:spcPts val="1200"/>
              </a:spcAft>
            </a:pPr>
            <a:r>
              <a:rPr lang="cs-CZ" sz="2200" dirty="0"/>
              <a:t>Znát různé způsoby, jak zůstat v kontaktu s kamarády – osobní kontakt, telefon, sociální sítě (zahrnuje téma bezpečnosti na internetu)</a:t>
            </a:r>
          </a:p>
          <a:p>
            <a:pPr>
              <a:lnSpc>
                <a:spcPct val="90000"/>
              </a:lnSpc>
              <a:spcAft>
                <a:spcPts val="1200"/>
              </a:spcAft>
            </a:pPr>
            <a:r>
              <a:rPr lang="cs-CZ" sz="2200" dirty="0"/>
              <a:t>Přemýšlet o vlastnostech dobrého nebo ‚skutečného‘ přítele</a:t>
            </a:r>
          </a:p>
        </p:txBody>
      </p:sp>
    </p:spTree>
    <p:extLst>
      <p:ext uri="{BB962C8B-B14F-4D97-AF65-F5344CB8AC3E}">
        <p14:creationId xmlns:p14="http://schemas.microsoft.com/office/powerpoint/2010/main" val="73676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7E9A1-71FF-7A43-B50B-42847A566F71}"/>
              </a:ext>
            </a:extLst>
          </p:cNvPr>
          <p:cNvSpPr>
            <a:spLocks noGrp="1"/>
          </p:cNvSpPr>
          <p:nvPr>
            <p:ph type="title"/>
          </p:nvPr>
        </p:nvSpPr>
        <p:spPr/>
        <p:txBody>
          <a:bodyPr>
            <a:normAutofit/>
          </a:bodyPr>
          <a:lstStyle/>
          <a:p>
            <a:pPr algn="ctr"/>
            <a:r>
              <a:rPr lang="cs-CZ" sz="5400" b="1" dirty="0">
                <a:latin typeface="+mn-lt"/>
              </a:rPr>
              <a:t>Nacvičování vhodných odpovědí</a:t>
            </a:r>
            <a:endParaRPr lang="en-US" sz="5400" b="1" dirty="0">
              <a:latin typeface="+mn-lt"/>
            </a:endParaRPr>
          </a:p>
        </p:txBody>
      </p:sp>
      <p:sp>
        <p:nvSpPr>
          <p:cNvPr id="4" name="Rectangle 3"/>
          <p:cNvSpPr/>
          <p:nvPr/>
        </p:nvSpPr>
        <p:spPr>
          <a:xfrm>
            <a:off x="3204754" y="6311882"/>
            <a:ext cx="6523708" cy="276999"/>
          </a:xfrm>
          <a:prstGeom prst="rect">
            <a:avLst/>
          </a:prstGeom>
        </p:spPr>
        <p:txBody>
          <a:bodyPr wrap="square">
            <a:spAutoFit/>
          </a:bodyPr>
          <a:lstStyle/>
          <a:p>
            <a:r>
              <a:rPr lang="cs-CZ" sz="1200" dirty="0"/>
              <a:t>Převzato a přeloženo z </a:t>
            </a:r>
            <a:r>
              <a:rPr lang="en-GB" sz="1200" dirty="0"/>
              <a:t>https://www.pinterest.com/danielariggins/therapy-ideas-for-social-thinking/</a:t>
            </a:r>
          </a:p>
        </p:txBody>
      </p:sp>
      <p:sp>
        <p:nvSpPr>
          <p:cNvPr id="9" name="Zástupný obsah 8">
            <a:extLst>
              <a:ext uri="{FF2B5EF4-FFF2-40B4-BE49-F238E27FC236}">
                <a16:creationId xmlns:a16="http://schemas.microsoft.com/office/drawing/2014/main" id="{5CD1DAAC-B290-9BAD-E761-430245579F8D}"/>
              </a:ext>
            </a:extLst>
          </p:cNvPr>
          <p:cNvSpPr>
            <a:spLocks noGrp="1"/>
          </p:cNvSpPr>
          <p:nvPr>
            <p:ph idx="1"/>
          </p:nvPr>
        </p:nvSpPr>
        <p:spPr>
          <a:xfrm>
            <a:off x="838200" y="1570008"/>
            <a:ext cx="10515600" cy="4606955"/>
          </a:xfrm>
        </p:spPr>
        <p:txBody>
          <a:bodyPr/>
          <a:lstStyle/>
          <a:p>
            <a:pPr marL="0" indent="0" algn="ctr">
              <a:buNone/>
            </a:pPr>
            <a:r>
              <a:rPr lang="cs-CZ" dirty="0"/>
              <a:t>Co bude následovat?</a:t>
            </a:r>
          </a:p>
          <a:p>
            <a:pPr marL="0" indent="0" algn="ctr">
              <a:buNone/>
            </a:pPr>
            <a:endParaRPr lang="en-GB" dirty="0"/>
          </a:p>
        </p:txBody>
      </p:sp>
      <p:graphicFrame>
        <p:nvGraphicFramePr>
          <p:cNvPr id="10" name="Tabulka 7">
            <a:extLst>
              <a:ext uri="{FF2B5EF4-FFF2-40B4-BE49-F238E27FC236}">
                <a16:creationId xmlns:a16="http://schemas.microsoft.com/office/drawing/2014/main" id="{2E94F0DB-9172-36F0-56B5-5F79AE753880}"/>
              </a:ext>
            </a:extLst>
          </p:cNvPr>
          <p:cNvGraphicFramePr>
            <a:graphicFrameLocks/>
          </p:cNvGraphicFramePr>
          <p:nvPr>
            <p:extLst>
              <p:ext uri="{D42A27DB-BD31-4B8C-83A1-F6EECF244321}">
                <p14:modId xmlns:p14="http://schemas.microsoft.com/office/powerpoint/2010/main" val="1505368378"/>
              </p:ext>
            </p:extLst>
          </p:nvPr>
        </p:nvGraphicFramePr>
        <p:xfrm>
          <a:off x="3073571" y="2067686"/>
          <a:ext cx="6786074" cy="4244196"/>
        </p:xfrm>
        <a:graphic>
          <a:graphicData uri="http://schemas.openxmlformats.org/drawingml/2006/table">
            <a:tbl>
              <a:tblPr firstRow="1" bandRow="1">
                <a:tableStyleId>{5C22544A-7EE6-4342-B048-85BDC9FD1C3A}</a:tableStyleId>
              </a:tblPr>
              <a:tblGrid>
                <a:gridCol w="3393037">
                  <a:extLst>
                    <a:ext uri="{9D8B030D-6E8A-4147-A177-3AD203B41FA5}">
                      <a16:colId xmlns:a16="http://schemas.microsoft.com/office/drawing/2014/main" val="448218529"/>
                    </a:ext>
                  </a:extLst>
                </a:gridCol>
                <a:gridCol w="3393037">
                  <a:extLst>
                    <a:ext uri="{9D8B030D-6E8A-4147-A177-3AD203B41FA5}">
                      <a16:colId xmlns:a16="http://schemas.microsoft.com/office/drawing/2014/main" val="4094057808"/>
                    </a:ext>
                  </a:extLst>
                </a:gridCol>
              </a:tblGrid>
              <a:tr h="750498">
                <a:tc>
                  <a:txBody>
                    <a:bodyPr/>
                    <a:lstStyle/>
                    <a:p>
                      <a:r>
                        <a:rPr lang="cs-CZ" b="0" dirty="0">
                          <a:solidFill>
                            <a:schemeClr val="tx1"/>
                          </a:solidFill>
                        </a:rPr>
                        <a:t>Kamarád: „Zítra mám narozeniny.“</a:t>
                      </a:r>
                    </a:p>
                    <a:p>
                      <a:r>
                        <a:rPr lang="cs-CZ" b="0" dirty="0">
                          <a:solidFill>
                            <a:schemeClr val="tx1"/>
                          </a:solidFill>
                        </a:rPr>
                        <a:t>Ty</a:t>
                      </a:r>
                      <a:r>
                        <a:rPr lang="cs-CZ" b="0" u="none" dirty="0">
                          <a:solidFill>
                            <a:schemeClr val="tx1"/>
                          </a:solidFill>
                        </a:rPr>
                        <a:t>: …………………………….</a:t>
                      </a:r>
                      <a:endParaRPr lang="en-GB" b="0" u="none" dirty="0">
                        <a:solidFill>
                          <a:schemeClr val="tx1"/>
                        </a:solidFill>
                      </a:endParaRPr>
                    </a:p>
                  </a:txBody>
                  <a:tcPr>
                    <a:solidFill>
                      <a:schemeClr val="accent1">
                        <a:lumMod val="40000"/>
                        <a:lumOff val="60000"/>
                      </a:schemeClr>
                    </a:solidFill>
                  </a:tcPr>
                </a:tc>
                <a:tc>
                  <a:txBody>
                    <a:bodyPr/>
                    <a:lstStyle/>
                    <a:p>
                      <a:r>
                        <a:rPr lang="cs-CZ" b="0" dirty="0">
                          <a:solidFill>
                            <a:schemeClr val="tx1"/>
                          </a:solidFill>
                        </a:rPr>
                        <a:t>Kamarád: „Rodiče mi koupili psa.“</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0" dirty="0">
                          <a:solidFill>
                            <a:schemeClr val="tx1"/>
                          </a:solidFill>
                        </a:rPr>
                        <a:t>Ty</a:t>
                      </a:r>
                      <a:r>
                        <a:rPr lang="cs-CZ" b="0" u="none" dirty="0">
                          <a:solidFill>
                            <a:schemeClr val="tx1"/>
                          </a:solidFill>
                        </a:rPr>
                        <a:t>: …………………………….</a:t>
                      </a:r>
                      <a:endParaRPr lang="en-GB" b="0" u="none"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062872834"/>
                  </a:ext>
                </a:extLst>
              </a:tr>
              <a:tr h="750498">
                <a:tc>
                  <a:txBody>
                    <a:bodyPr/>
                    <a:lstStyle/>
                    <a:p>
                      <a:r>
                        <a:rPr lang="cs-CZ" dirty="0"/>
                        <a:t>Kamarád: „Bojím se dnešního testu z matematiky.“</a:t>
                      </a:r>
                    </a:p>
                    <a:p>
                      <a:r>
                        <a:rPr lang="cs-CZ" dirty="0"/>
                        <a:t>Ty</a:t>
                      </a:r>
                      <a:r>
                        <a:rPr lang="cs-CZ" u="none" dirty="0"/>
                        <a:t>: …………………………….</a:t>
                      </a:r>
                      <a:endParaRPr lang="en-GB" dirty="0"/>
                    </a:p>
                  </a:txBody>
                  <a:tcPr/>
                </a:tc>
                <a:tc>
                  <a:txBody>
                    <a:bodyPr/>
                    <a:lstStyle/>
                    <a:p>
                      <a:r>
                        <a:rPr lang="cs-CZ" dirty="0"/>
                        <a:t>Kamarád: „Dostal jsem jedničku.“</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Ty</a:t>
                      </a:r>
                      <a:r>
                        <a:rPr lang="cs-CZ" u="none" dirty="0"/>
                        <a:t>: …………………………….</a:t>
                      </a:r>
                      <a:endParaRPr lang="en-GB" u="none" dirty="0"/>
                    </a:p>
                  </a:txBody>
                  <a:tcPr/>
                </a:tc>
                <a:extLst>
                  <a:ext uri="{0D108BD9-81ED-4DB2-BD59-A6C34878D82A}">
                    <a16:rowId xmlns:a16="http://schemas.microsoft.com/office/drawing/2014/main" val="2582791051"/>
                  </a:ext>
                </a:extLst>
              </a:tr>
              <a:tr h="750498">
                <a:tc>
                  <a:txBody>
                    <a:bodyPr/>
                    <a:lstStyle/>
                    <a:p>
                      <a:r>
                        <a:rPr lang="cs-CZ" b="0" dirty="0">
                          <a:solidFill>
                            <a:schemeClr val="tx1"/>
                          </a:solidFill>
                        </a:rPr>
                        <a:t>Kamarád: „Máš pěkné boty.“</a:t>
                      </a:r>
                    </a:p>
                    <a:p>
                      <a:r>
                        <a:rPr lang="cs-CZ" b="0" dirty="0">
                          <a:solidFill>
                            <a:schemeClr val="tx1"/>
                          </a:solidFill>
                        </a:rPr>
                        <a:t>Ty</a:t>
                      </a:r>
                      <a:r>
                        <a:rPr lang="cs-CZ" b="0" u="none" dirty="0">
                          <a:solidFill>
                            <a:schemeClr val="tx1"/>
                          </a:solidFill>
                        </a:rPr>
                        <a:t>: …………………………….</a:t>
                      </a:r>
                      <a:endParaRPr lang="en-GB" b="0" u="none" dirty="0">
                        <a:solidFill>
                          <a:schemeClr val="tx1"/>
                        </a:solidFill>
                      </a:endParaRPr>
                    </a:p>
                  </a:txBody>
                  <a:tcPr/>
                </a:tc>
                <a:tc>
                  <a:txBody>
                    <a:bodyPr/>
                    <a:lstStyle/>
                    <a:p>
                      <a:r>
                        <a:rPr lang="cs-CZ" b="0" dirty="0">
                          <a:solidFill>
                            <a:schemeClr val="tx1"/>
                          </a:solidFill>
                        </a:rPr>
                        <a:t>Kamarád: „Jakou hru máš rád?“</a:t>
                      </a:r>
                    </a:p>
                    <a:p>
                      <a:r>
                        <a:rPr lang="cs-CZ" b="0" dirty="0">
                          <a:solidFill>
                            <a:schemeClr val="tx1"/>
                          </a:solidFill>
                        </a:rPr>
                        <a:t>Ty</a:t>
                      </a:r>
                      <a:r>
                        <a:rPr lang="cs-CZ" b="0" u="none" dirty="0">
                          <a:solidFill>
                            <a:schemeClr val="tx1"/>
                          </a:solidFill>
                        </a:rPr>
                        <a:t>: …………………………….</a:t>
                      </a:r>
                      <a:endParaRPr lang="en-GB" b="0" u="none" dirty="0">
                        <a:solidFill>
                          <a:schemeClr val="tx1"/>
                        </a:solidFill>
                      </a:endParaRPr>
                    </a:p>
                  </a:txBody>
                  <a:tcPr/>
                </a:tc>
                <a:extLst>
                  <a:ext uri="{0D108BD9-81ED-4DB2-BD59-A6C34878D82A}">
                    <a16:rowId xmlns:a16="http://schemas.microsoft.com/office/drawing/2014/main" val="2304282254"/>
                  </a:ext>
                </a:extLst>
              </a:tr>
              <a:tr h="750498">
                <a:tc>
                  <a:txBody>
                    <a:bodyPr/>
                    <a:lstStyle/>
                    <a:p>
                      <a:r>
                        <a:rPr lang="cs-CZ" b="0" dirty="0">
                          <a:solidFill>
                            <a:schemeClr val="tx1"/>
                          </a:solidFill>
                        </a:rPr>
                        <a:t>Kamarád: „Jsem rád, že jsem tě potkal.“</a:t>
                      </a:r>
                    </a:p>
                    <a:p>
                      <a:r>
                        <a:rPr lang="cs-CZ" b="0" dirty="0">
                          <a:solidFill>
                            <a:schemeClr val="tx1"/>
                          </a:solidFill>
                        </a:rPr>
                        <a:t>Ty</a:t>
                      </a:r>
                      <a:r>
                        <a:rPr lang="cs-CZ" b="0" u="none" dirty="0">
                          <a:solidFill>
                            <a:schemeClr val="tx1"/>
                          </a:solidFill>
                        </a:rPr>
                        <a:t>: …………………………….</a:t>
                      </a:r>
                      <a:endParaRPr lang="en-GB" b="0" u="none" dirty="0">
                        <a:solidFill>
                          <a:schemeClr val="tx1"/>
                        </a:solidFill>
                      </a:endParaRPr>
                    </a:p>
                  </a:txBody>
                  <a:tcPr/>
                </a:tc>
                <a:tc>
                  <a:txBody>
                    <a:bodyPr/>
                    <a:lstStyle/>
                    <a:p>
                      <a:r>
                        <a:rPr lang="cs-CZ" b="0" dirty="0">
                          <a:solidFill>
                            <a:schemeClr val="tx1"/>
                          </a:solidFill>
                        </a:rPr>
                        <a:t>Kamarád: „Miluju šunkovou pizzu.“</a:t>
                      </a:r>
                    </a:p>
                    <a:p>
                      <a:r>
                        <a:rPr lang="cs-CZ" b="0" dirty="0">
                          <a:solidFill>
                            <a:schemeClr val="tx1"/>
                          </a:solidFill>
                        </a:rPr>
                        <a:t>Ty</a:t>
                      </a:r>
                      <a:r>
                        <a:rPr lang="cs-CZ" b="0" u="none" dirty="0">
                          <a:solidFill>
                            <a:schemeClr val="tx1"/>
                          </a:solidFill>
                        </a:rPr>
                        <a:t>: …………………………….</a:t>
                      </a:r>
                      <a:endParaRPr lang="en-GB" b="0" u="none" dirty="0">
                        <a:solidFill>
                          <a:schemeClr val="tx1"/>
                        </a:solidFill>
                      </a:endParaRPr>
                    </a:p>
                  </a:txBody>
                  <a:tcPr/>
                </a:tc>
                <a:extLst>
                  <a:ext uri="{0D108BD9-81ED-4DB2-BD59-A6C34878D82A}">
                    <a16:rowId xmlns:a16="http://schemas.microsoft.com/office/drawing/2014/main" val="1599406170"/>
                  </a:ext>
                </a:extLst>
              </a:tr>
              <a:tr h="750498">
                <a:tc>
                  <a:txBody>
                    <a:bodyPr/>
                    <a:lstStyle/>
                    <a:p>
                      <a:r>
                        <a:rPr lang="cs-CZ" b="0" dirty="0">
                          <a:solidFill>
                            <a:schemeClr val="tx1"/>
                          </a:solidFill>
                        </a:rPr>
                        <a:t>Kamarád: „Nemám si s kým hrát o prázdninách.“</a:t>
                      </a:r>
                    </a:p>
                    <a:p>
                      <a:r>
                        <a:rPr lang="cs-CZ" b="0" dirty="0">
                          <a:solidFill>
                            <a:schemeClr val="tx1"/>
                          </a:solidFill>
                        </a:rPr>
                        <a:t>Ty</a:t>
                      </a:r>
                      <a:r>
                        <a:rPr lang="cs-CZ" b="0" u="none" dirty="0">
                          <a:solidFill>
                            <a:schemeClr val="tx1"/>
                          </a:solidFill>
                        </a:rPr>
                        <a:t>: …………………………….</a:t>
                      </a:r>
                      <a:endParaRPr lang="en-GB" b="0" u="none" dirty="0">
                        <a:solidFill>
                          <a:schemeClr val="tx1"/>
                        </a:solidFill>
                      </a:endParaRPr>
                    </a:p>
                  </a:txBody>
                  <a:tcPr/>
                </a:tc>
                <a:tc>
                  <a:txBody>
                    <a:bodyPr/>
                    <a:lstStyle/>
                    <a:p>
                      <a:r>
                        <a:rPr lang="cs-CZ" b="0" dirty="0">
                          <a:solidFill>
                            <a:schemeClr val="tx1"/>
                          </a:solidFill>
                        </a:rPr>
                        <a:t>Kamarád: „Omlouvám se, že jsem do tebe vrazil.“</a:t>
                      </a:r>
                    </a:p>
                    <a:p>
                      <a:r>
                        <a:rPr lang="cs-CZ" b="0" dirty="0">
                          <a:solidFill>
                            <a:schemeClr val="tx1"/>
                          </a:solidFill>
                        </a:rPr>
                        <a:t>Ty</a:t>
                      </a:r>
                      <a:r>
                        <a:rPr lang="cs-CZ" b="0" u="none" dirty="0">
                          <a:solidFill>
                            <a:schemeClr val="tx1"/>
                          </a:solidFill>
                        </a:rPr>
                        <a:t>: …………………………….</a:t>
                      </a:r>
                      <a:endParaRPr lang="en-GB" b="0" u="none" dirty="0">
                        <a:solidFill>
                          <a:schemeClr val="tx1"/>
                        </a:solidFill>
                      </a:endParaRPr>
                    </a:p>
                  </a:txBody>
                  <a:tcPr/>
                </a:tc>
                <a:extLst>
                  <a:ext uri="{0D108BD9-81ED-4DB2-BD59-A6C34878D82A}">
                    <a16:rowId xmlns:a16="http://schemas.microsoft.com/office/drawing/2014/main" val="698164867"/>
                  </a:ext>
                </a:extLst>
              </a:tr>
            </a:tbl>
          </a:graphicData>
        </a:graphic>
      </p:graphicFrame>
    </p:spTree>
    <p:extLst>
      <p:ext uri="{BB962C8B-B14F-4D97-AF65-F5344CB8AC3E}">
        <p14:creationId xmlns:p14="http://schemas.microsoft.com/office/powerpoint/2010/main" val="3626934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cs-CZ" sz="5000" b="1" dirty="0">
                <a:latin typeface="+mn-lt"/>
              </a:rPr>
              <a:t>Přemýšlet o perspektivě ostatních lidí</a:t>
            </a:r>
            <a:endParaRPr lang="en-GB" sz="5000" b="1" dirty="0">
              <a:latin typeface="+mn-lt"/>
            </a:endParaRPr>
          </a:p>
        </p:txBody>
      </p:sp>
      <p:sp>
        <p:nvSpPr>
          <p:cNvPr id="5" name="Rectangle 4"/>
          <p:cNvSpPr/>
          <p:nvPr/>
        </p:nvSpPr>
        <p:spPr>
          <a:xfrm>
            <a:off x="3581397" y="6292820"/>
            <a:ext cx="5029201" cy="400110"/>
          </a:xfrm>
          <a:prstGeom prst="rect">
            <a:avLst/>
          </a:prstGeom>
        </p:spPr>
        <p:txBody>
          <a:bodyPr wrap="square">
            <a:spAutoFit/>
          </a:bodyPr>
          <a:lstStyle/>
          <a:p>
            <a:pPr algn="ctr"/>
            <a:r>
              <a:rPr lang="cs-CZ" sz="1000" dirty="0"/>
              <a:t>Převzato a přeloženo z </a:t>
            </a:r>
            <a:r>
              <a:rPr lang="en-GB" sz="1000" dirty="0"/>
              <a:t>https://ecdn.teacherspayteachers.com/thumbitem/30-Scenarios-for-Perspective-Taking-3081409-1508093617/original-3081409-1.jpg</a:t>
            </a:r>
          </a:p>
        </p:txBody>
      </p:sp>
      <p:graphicFrame>
        <p:nvGraphicFramePr>
          <p:cNvPr id="3" name="Tabulka 3">
            <a:extLst>
              <a:ext uri="{FF2B5EF4-FFF2-40B4-BE49-F238E27FC236}">
                <a16:creationId xmlns:a16="http://schemas.microsoft.com/office/drawing/2014/main" id="{E79296F4-C40D-E38E-B89E-E80D3363F99F}"/>
              </a:ext>
            </a:extLst>
          </p:cNvPr>
          <p:cNvGraphicFramePr>
            <a:graphicFrameLocks noGrp="1"/>
          </p:cNvGraphicFramePr>
          <p:nvPr>
            <p:extLst>
              <p:ext uri="{D42A27DB-BD31-4B8C-83A1-F6EECF244321}">
                <p14:modId xmlns:p14="http://schemas.microsoft.com/office/powerpoint/2010/main" val="3246988365"/>
              </p:ext>
            </p:extLst>
          </p:nvPr>
        </p:nvGraphicFramePr>
        <p:xfrm>
          <a:off x="3364844" y="1799596"/>
          <a:ext cx="5462309" cy="4500522"/>
        </p:xfrm>
        <a:graphic>
          <a:graphicData uri="http://schemas.openxmlformats.org/drawingml/2006/table">
            <a:tbl>
              <a:tblPr firstRow="1" bandRow="1">
                <a:tableStyleId>{5C22544A-7EE6-4342-B048-85BDC9FD1C3A}</a:tableStyleId>
              </a:tblPr>
              <a:tblGrid>
                <a:gridCol w="5462309">
                  <a:extLst>
                    <a:ext uri="{9D8B030D-6E8A-4147-A177-3AD203B41FA5}">
                      <a16:colId xmlns:a16="http://schemas.microsoft.com/office/drawing/2014/main" val="1761458576"/>
                    </a:ext>
                  </a:extLst>
                </a:gridCol>
              </a:tblGrid>
              <a:tr h="1518741">
                <a:tc>
                  <a:txBody>
                    <a:bodyPr/>
                    <a:lstStyle/>
                    <a:p>
                      <a:pPr marL="0" indent="0" algn="l">
                        <a:buFont typeface="Arial" panose="020B0604020202020204" pitchFamily="34" charset="0"/>
                        <a:buNone/>
                      </a:pPr>
                      <a:r>
                        <a:rPr lang="cs-CZ" b="0" dirty="0">
                          <a:solidFill>
                            <a:schemeClr val="tx1"/>
                          </a:solidFill>
                        </a:rPr>
                        <a:t>Učitel dal žákům za úkol ve zbytku hodiny vypočítat 5 matematických příkladů z učebnice.</a:t>
                      </a:r>
                    </a:p>
                    <a:p>
                      <a:pPr marL="0" indent="0" algn="l">
                        <a:buFont typeface="Arial" panose="020B0604020202020204" pitchFamily="34" charset="0"/>
                        <a:buNone/>
                      </a:pPr>
                      <a:r>
                        <a:rPr lang="cs-CZ" b="0" dirty="0">
                          <a:solidFill>
                            <a:schemeClr val="tx1"/>
                          </a:solidFill>
                        </a:rPr>
                        <a:t>Začal jsem se bavit se spolužákem.</a:t>
                      </a:r>
                    </a:p>
                    <a:p>
                      <a:pPr marL="285750" indent="-285750" algn="ctr">
                        <a:buFont typeface="Arial" panose="020B0604020202020204" pitchFamily="34" charset="0"/>
                        <a:buChar char="•"/>
                      </a:pPr>
                      <a:endParaRPr lang="cs-CZ" b="0" dirty="0">
                        <a:solidFill>
                          <a:schemeClr val="tx1"/>
                        </a:solidFill>
                      </a:endParaRPr>
                    </a:p>
                    <a:p>
                      <a:pPr marL="0" indent="0" algn="ctr">
                        <a:buFont typeface="Arial" panose="020B0604020202020204" pitchFamily="34" charset="0"/>
                        <a:buNone/>
                      </a:pPr>
                      <a:r>
                        <a:rPr lang="cs-CZ" b="0" dirty="0">
                          <a:solidFill>
                            <a:schemeClr val="tx1"/>
                          </a:solidFill>
                        </a:rPr>
                        <a:t>Co si o tom učitel může myslet?</a:t>
                      </a:r>
                    </a:p>
                  </a:txBody>
                  <a:tcPr/>
                </a:tc>
                <a:extLst>
                  <a:ext uri="{0D108BD9-81ED-4DB2-BD59-A6C34878D82A}">
                    <a16:rowId xmlns:a16="http://schemas.microsoft.com/office/drawing/2014/main" val="617977135"/>
                  </a:ext>
                </a:extLst>
              </a:tr>
              <a:tr h="1518741">
                <a:tc>
                  <a:txBody>
                    <a:bodyPr/>
                    <a:lstStyle/>
                    <a:p>
                      <a:r>
                        <a:rPr lang="cs-CZ" dirty="0"/>
                        <a:t>Chlapec se mě zeptal, zda si s ním budu o prázdninách hrát.</a:t>
                      </a:r>
                    </a:p>
                    <a:p>
                      <a:r>
                        <a:rPr lang="cs-CZ" dirty="0"/>
                        <a:t>Utekl jsem.</a:t>
                      </a:r>
                    </a:p>
                    <a:p>
                      <a:endParaRPr lang="cs-CZ" dirty="0"/>
                    </a:p>
                    <a:p>
                      <a:pPr marL="0" marR="0" lvl="0" indent="0" algn="ctr" defTabSz="914400" rtl="0" eaLnBrk="1" fontAlgn="auto" latinLnBrk="0" hangingPunct="1">
                        <a:lnSpc>
                          <a:spcPct val="100000"/>
                        </a:lnSpc>
                        <a:spcBef>
                          <a:spcPts val="0"/>
                        </a:spcBef>
                        <a:spcAft>
                          <a:spcPts val="0"/>
                        </a:spcAft>
                        <a:buClrTx/>
                        <a:buSzTx/>
                        <a:buFontTx/>
                        <a:buNone/>
                        <a:tabLst/>
                        <a:defRPr/>
                      </a:pPr>
                      <a:r>
                        <a:rPr lang="cs-CZ" b="0" dirty="0">
                          <a:solidFill>
                            <a:schemeClr val="tx1"/>
                          </a:solidFill>
                        </a:rPr>
                        <a:t>Co si o tom chlapec může myslet?</a:t>
                      </a:r>
                    </a:p>
                  </a:txBody>
                  <a:tcPr/>
                </a:tc>
                <a:extLst>
                  <a:ext uri="{0D108BD9-81ED-4DB2-BD59-A6C34878D82A}">
                    <a16:rowId xmlns:a16="http://schemas.microsoft.com/office/drawing/2014/main" val="733298168"/>
                  </a:ext>
                </a:extLst>
              </a:tr>
              <a:tr h="1375186">
                <a:tc>
                  <a:txBody>
                    <a:bodyPr/>
                    <a:lstStyle/>
                    <a:p>
                      <a:r>
                        <a:rPr lang="cs-CZ" dirty="0"/>
                        <a:t>Dívka z mé třídy měla problém přečíst jedno anglické slovo.</a:t>
                      </a:r>
                    </a:p>
                    <a:p>
                      <a:r>
                        <a:rPr lang="cs-CZ" dirty="0"/>
                        <a:t>Řekl jsem: „Ach, to slovo je tak lehké.“</a:t>
                      </a:r>
                    </a:p>
                    <a:p>
                      <a:endParaRPr lang="cs-CZ" dirty="0"/>
                    </a:p>
                    <a:p>
                      <a:pPr marL="0" marR="0" lvl="0" indent="0" algn="ctr" defTabSz="914400" rtl="0" eaLnBrk="1" fontAlgn="auto" latinLnBrk="0" hangingPunct="1">
                        <a:lnSpc>
                          <a:spcPct val="100000"/>
                        </a:lnSpc>
                        <a:spcBef>
                          <a:spcPts val="0"/>
                        </a:spcBef>
                        <a:spcAft>
                          <a:spcPts val="0"/>
                        </a:spcAft>
                        <a:buClrTx/>
                        <a:buSzTx/>
                        <a:buFontTx/>
                        <a:buNone/>
                        <a:tabLst/>
                        <a:defRPr/>
                      </a:pPr>
                      <a:r>
                        <a:rPr lang="cs-CZ" b="0" dirty="0">
                          <a:solidFill>
                            <a:schemeClr val="tx1"/>
                          </a:solidFill>
                        </a:rPr>
                        <a:t>Co si o tom dívka může myslet?</a:t>
                      </a:r>
                    </a:p>
                  </a:txBody>
                  <a:tcPr/>
                </a:tc>
                <a:extLst>
                  <a:ext uri="{0D108BD9-81ED-4DB2-BD59-A6C34878D82A}">
                    <a16:rowId xmlns:a16="http://schemas.microsoft.com/office/drawing/2014/main" val="2355408840"/>
                  </a:ext>
                </a:extLst>
              </a:tr>
            </a:tbl>
          </a:graphicData>
        </a:graphic>
      </p:graphicFrame>
      <p:sp>
        <p:nvSpPr>
          <p:cNvPr id="4" name="Myšlenková bublina: obláček 3">
            <a:extLst>
              <a:ext uri="{FF2B5EF4-FFF2-40B4-BE49-F238E27FC236}">
                <a16:creationId xmlns:a16="http://schemas.microsoft.com/office/drawing/2014/main" id="{9117970F-F802-79CA-31F7-AF015F69154B}"/>
              </a:ext>
            </a:extLst>
          </p:cNvPr>
          <p:cNvSpPr/>
          <p:nvPr/>
        </p:nvSpPr>
        <p:spPr>
          <a:xfrm>
            <a:off x="7705624" y="2265281"/>
            <a:ext cx="904974" cy="63159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yšlenková bublina: obláček 5">
            <a:extLst>
              <a:ext uri="{FF2B5EF4-FFF2-40B4-BE49-F238E27FC236}">
                <a16:creationId xmlns:a16="http://schemas.microsoft.com/office/drawing/2014/main" id="{0AFF6AF9-BC62-A1D1-835B-A4823FD8CFC9}"/>
              </a:ext>
            </a:extLst>
          </p:cNvPr>
          <p:cNvSpPr/>
          <p:nvPr/>
        </p:nvSpPr>
        <p:spPr>
          <a:xfrm>
            <a:off x="7705624" y="3713030"/>
            <a:ext cx="904974" cy="63159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Myšlenková bublina: obláček 6">
            <a:extLst>
              <a:ext uri="{FF2B5EF4-FFF2-40B4-BE49-F238E27FC236}">
                <a16:creationId xmlns:a16="http://schemas.microsoft.com/office/drawing/2014/main" id="{ACC307F0-1066-9A02-36AB-05E180E7299E}"/>
              </a:ext>
            </a:extLst>
          </p:cNvPr>
          <p:cNvSpPr/>
          <p:nvPr/>
        </p:nvSpPr>
        <p:spPr>
          <a:xfrm>
            <a:off x="7705624" y="5268941"/>
            <a:ext cx="904974" cy="63159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0078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87460" y="372284"/>
            <a:ext cx="4751145" cy="5977832"/>
          </a:xfrm>
        </p:spPr>
      </p:pic>
      <p:sp>
        <p:nvSpPr>
          <p:cNvPr id="6" name="Rectangle 5"/>
          <p:cNvSpPr/>
          <p:nvPr/>
        </p:nvSpPr>
        <p:spPr>
          <a:xfrm>
            <a:off x="4159839" y="6333475"/>
            <a:ext cx="3690938" cy="246221"/>
          </a:xfrm>
          <a:prstGeom prst="rect">
            <a:avLst/>
          </a:prstGeom>
        </p:spPr>
        <p:txBody>
          <a:bodyPr wrap="square">
            <a:spAutoFit/>
          </a:bodyPr>
          <a:lstStyle/>
          <a:p>
            <a:r>
              <a:rPr lang="en-GB" sz="1000" dirty="0"/>
              <a:t>https://i0.wp.com/www.thepathway2success.com/wp-content</a:t>
            </a:r>
          </a:p>
        </p:txBody>
      </p:sp>
    </p:spTree>
    <p:extLst>
      <p:ext uri="{BB962C8B-B14F-4D97-AF65-F5344CB8AC3E}">
        <p14:creationId xmlns:p14="http://schemas.microsoft.com/office/powerpoint/2010/main" val="3335309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11380" y="1699807"/>
            <a:ext cx="10169237" cy="4616648"/>
          </a:xfrm>
          <a:prstGeom prst="rect">
            <a:avLst/>
          </a:prstGeom>
          <a:noFill/>
        </p:spPr>
        <p:txBody>
          <a:bodyPr wrap="square" rtlCol="0">
            <a:spAutoFit/>
          </a:bodyPr>
          <a:lstStyle/>
          <a:p>
            <a:r>
              <a:rPr lang="cs-CZ" sz="4000" dirty="0">
                <a:latin typeface="Calibri "/>
              </a:rPr>
              <a:t>Výhody:</a:t>
            </a:r>
            <a:endParaRPr lang="nl-NL" sz="4000" dirty="0">
              <a:latin typeface="Calibri "/>
            </a:endParaRPr>
          </a:p>
          <a:p>
            <a:pPr marL="571500" indent="-571500">
              <a:buFont typeface="Arial" panose="020B0604020202020204" pitchFamily="34" charset="0"/>
              <a:buChar char="•"/>
            </a:pPr>
            <a:r>
              <a:rPr lang="en-US" sz="4000" dirty="0">
                <a:latin typeface="Calibri "/>
              </a:rPr>
              <a:t>Re</a:t>
            </a:r>
            <a:r>
              <a:rPr lang="cs-CZ" sz="4000" dirty="0">
                <a:latin typeface="Calibri "/>
              </a:rPr>
              <a:t>kreace, relaxace</a:t>
            </a:r>
            <a:r>
              <a:rPr lang="en-US" sz="4000" dirty="0">
                <a:latin typeface="Calibri "/>
              </a:rPr>
              <a:t> </a:t>
            </a:r>
          </a:p>
          <a:p>
            <a:pPr marL="571500" indent="-571500">
              <a:buFont typeface="Arial" panose="020B0604020202020204" pitchFamily="34" charset="0"/>
              <a:buChar char="•"/>
            </a:pPr>
            <a:r>
              <a:rPr lang="cs-CZ" sz="4000" dirty="0">
                <a:latin typeface="Calibri "/>
              </a:rPr>
              <a:t>Zdraví</a:t>
            </a:r>
            <a:endParaRPr lang="en-US" sz="4000" dirty="0">
              <a:latin typeface="Calibri "/>
            </a:endParaRPr>
          </a:p>
          <a:p>
            <a:pPr marL="571500" indent="-571500">
              <a:buFont typeface="Arial" panose="020B0604020202020204" pitchFamily="34" charset="0"/>
              <a:buChar char="•"/>
            </a:pPr>
            <a:r>
              <a:rPr lang="cs-CZ" sz="4000" dirty="0">
                <a:latin typeface="Calibri "/>
              </a:rPr>
              <a:t>Sebevědomí</a:t>
            </a:r>
            <a:endParaRPr lang="en-US" sz="4000" dirty="0">
              <a:latin typeface="Calibri "/>
            </a:endParaRPr>
          </a:p>
          <a:p>
            <a:pPr marL="571500" indent="-571500">
              <a:buFont typeface="Arial" panose="020B0604020202020204" pitchFamily="34" charset="0"/>
              <a:buChar char="•"/>
            </a:pPr>
            <a:r>
              <a:rPr lang="cs-CZ" sz="4000" dirty="0">
                <a:latin typeface="Calibri "/>
              </a:rPr>
              <a:t>Sociální kontakty</a:t>
            </a:r>
          </a:p>
          <a:p>
            <a:pPr marL="571500" indent="-571500">
              <a:buFont typeface="Arial" panose="020B0604020202020204" pitchFamily="34" charset="0"/>
              <a:buChar char="•"/>
            </a:pPr>
            <a:r>
              <a:rPr lang="cs-CZ" sz="4000" dirty="0">
                <a:latin typeface="Calibri "/>
              </a:rPr>
              <a:t>Téma pro konverzaci</a:t>
            </a:r>
            <a:endParaRPr lang="en-US" sz="4000" dirty="0">
              <a:latin typeface="Calibri "/>
            </a:endParaRPr>
          </a:p>
          <a:p>
            <a:endParaRPr lang="en-US" dirty="0"/>
          </a:p>
          <a:p>
            <a:endParaRPr lang="en-US" dirty="0"/>
          </a:p>
          <a:p>
            <a:endParaRPr lang="nl-NL" dirty="0"/>
          </a:p>
        </p:txBody>
      </p:sp>
      <p:pic>
        <p:nvPicPr>
          <p:cNvPr id="15362" name="Picture 2" descr="British Blind Sport - RNIB - See different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986" y="2749965"/>
            <a:ext cx="5465408" cy="31141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48450" y="5864158"/>
            <a:ext cx="6096000" cy="276999"/>
          </a:xfrm>
          <a:prstGeom prst="rect">
            <a:avLst/>
          </a:prstGeom>
        </p:spPr>
        <p:txBody>
          <a:bodyPr>
            <a:spAutoFit/>
          </a:bodyPr>
          <a:lstStyle/>
          <a:p>
            <a:r>
              <a:rPr lang="en-GB" sz="1200" dirty="0"/>
              <a:t>https://www.rnib.org.uk/sites/default/files/Football%20social702x400.jpg</a:t>
            </a:r>
          </a:p>
        </p:txBody>
      </p:sp>
      <p:sp>
        <p:nvSpPr>
          <p:cNvPr id="3" name="Title 1">
            <a:extLst>
              <a:ext uri="{FF2B5EF4-FFF2-40B4-BE49-F238E27FC236}">
                <a16:creationId xmlns:a16="http://schemas.microsoft.com/office/drawing/2014/main" id="{235F3E63-FC97-1645-4EDA-57731EA0E4A4}"/>
              </a:ext>
            </a:extLst>
          </p:cNvPr>
          <p:cNvSpPr txBox="1">
            <a:spLocks/>
          </p:cNvSpPr>
          <p:nvPr/>
        </p:nvSpPr>
        <p:spPr>
          <a:xfrm>
            <a:off x="838200" y="540165"/>
            <a:ext cx="10515600" cy="10064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5400" b="1" dirty="0">
                <a:latin typeface="+mn-lt"/>
              </a:rPr>
              <a:t>Sport a volnočasové aktivity</a:t>
            </a:r>
            <a:endParaRPr lang="nl-NL" sz="5400" b="1" dirty="0">
              <a:latin typeface="+mn-lt"/>
            </a:endParaRPr>
          </a:p>
        </p:txBody>
      </p:sp>
    </p:spTree>
    <p:extLst>
      <p:ext uri="{BB962C8B-B14F-4D97-AF65-F5344CB8AC3E}">
        <p14:creationId xmlns:p14="http://schemas.microsoft.com/office/powerpoint/2010/main" val="3000757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41218" y="1761410"/>
            <a:ext cx="5268516" cy="3607141"/>
          </a:xfrm>
          <a:prstGeom prst="rect">
            <a:avLst/>
          </a:prstGeom>
          <a:noFill/>
        </p:spPr>
        <p:txBody>
          <a:bodyPr wrap="square" rtlCol="0">
            <a:spAutoFit/>
          </a:bodyPr>
          <a:lstStyle/>
          <a:p>
            <a:pPr marL="342900" indent="-342900">
              <a:lnSpc>
                <a:spcPct val="90000"/>
              </a:lnSpc>
              <a:spcAft>
                <a:spcPts val="1200"/>
              </a:spcAft>
              <a:buFont typeface="Arial" panose="020B0604020202020204" pitchFamily="34" charset="0"/>
              <a:buChar char="•"/>
            </a:pPr>
            <a:r>
              <a:rPr lang="nl-NL" sz="2200" dirty="0"/>
              <a:t>Znát své silné stránky</a:t>
            </a:r>
            <a:endParaRPr lang="cs-CZ" sz="2200" dirty="0"/>
          </a:p>
          <a:p>
            <a:pPr marL="342900" indent="-342900">
              <a:lnSpc>
                <a:spcPct val="90000"/>
              </a:lnSpc>
              <a:spcAft>
                <a:spcPts val="1200"/>
              </a:spcAft>
              <a:buFont typeface="Arial" panose="020B0604020202020204" pitchFamily="34" charset="0"/>
              <a:buChar char="•"/>
            </a:pPr>
            <a:r>
              <a:rPr lang="nl-NL" sz="2200" dirty="0"/>
              <a:t>Rozšíř</a:t>
            </a:r>
            <a:r>
              <a:rPr lang="cs-CZ" sz="2200" dirty="0"/>
              <a:t>ování</a:t>
            </a:r>
            <a:r>
              <a:rPr lang="nl-NL" sz="2200" dirty="0"/>
              <a:t> </a:t>
            </a:r>
            <a:r>
              <a:rPr lang="cs-CZ" sz="2200" dirty="0"/>
              <a:t>vlastních </a:t>
            </a:r>
            <a:r>
              <a:rPr lang="nl-NL" sz="2200" dirty="0"/>
              <a:t>zájmů</a:t>
            </a:r>
            <a:endParaRPr lang="cs-CZ" sz="2200" dirty="0"/>
          </a:p>
          <a:p>
            <a:pPr marL="342900" indent="-342900">
              <a:lnSpc>
                <a:spcPct val="90000"/>
              </a:lnSpc>
              <a:spcAft>
                <a:spcPts val="1200"/>
              </a:spcAft>
              <a:buFont typeface="Arial" panose="020B0604020202020204" pitchFamily="34" charset="0"/>
              <a:buChar char="•"/>
            </a:pPr>
            <a:r>
              <a:rPr lang="cs-CZ" sz="2200" dirty="0"/>
              <a:t>M</a:t>
            </a:r>
            <a:r>
              <a:rPr lang="nl-NL" sz="2200" dirty="0"/>
              <a:t>ožnosti </a:t>
            </a:r>
            <a:r>
              <a:rPr lang="cs-CZ" sz="2200" dirty="0"/>
              <a:t>pracovního uplatnění</a:t>
            </a:r>
          </a:p>
          <a:p>
            <a:pPr marL="342900" indent="-342900">
              <a:lnSpc>
                <a:spcPct val="90000"/>
              </a:lnSpc>
              <a:spcAft>
                <a:spcPts val="1200"/>
              </a:spcAft>
              <a:buFont typeface="Arial" panose="020B0604020202020204" pitchFamily="34" charset="0"/>
              <a:buChar char="•"/>
            </a:pPr>
            <a:r>
              <a:rPr lang="cs-CZ" sz="2200" dirty="0"/>
              <a:t>Nácvik</a:t>
            </a:r>
            <a:r>
              <a:rPr lang="nl-NL" sz="2200" dirty="0"/>
              <a:t> pracovních pohovorů</a:t>
            </a:r>
            <a:endParaRPr lang="cs-CZ" sz="2200" dirty="0"/>
          </a:p>
          <a:p>
            <a:pPr marL="342900" indent="-342900">
              <a:lnSpc>
                <a:spcPct val="90000"/>
              </a:lnSpc>
              <a:spcAft>
                <a:spcPts val="1200"/>
              </a:spcAft>
              <a:buFont typeface="Arial" panose="020B0604020202020204" pitchFamily="34" charset="0"/>
              <a:buChar char="•"/>
            </a:pPr>
            <a:r>
              <a:rPr lang="nl-NL" sz="2200" dirty="0"/>
              <a:t>Pochopení </a:t>
            </a:r>
            <a:r>
              <a:rPr lang="cs-CZ" sz="2200" dirty="0"/>
              <a:t>vlastního</a:t>
            </a:r>
            <a:r>
              <a:rPr lang="nl-NL" sz="2200" dirty="0"/>
              <a:t> zrakového postižení</a:t>
            </a:r>
            <a:endParaRPr lang="cs-CZ" sz="2200" dirty="0"/>
          </a:p>
          <a:p>
            <a:pPr marL="342900" indent="-342900">
              <a:lnSpc>
                <a:spcPct val="90000"/>
              </a:lnSpc>
              <a:spcAft>
                <a:spcPts val="1200"/>
              </a:spcAft>
              <a:buFont typeface="Arial" panose="020B0604020202020204" pitchFamily="34" charset="0"/>
              <a:buChar char="•"/>
            </a:pPr>
            <a:r>
              <a:rPr lang="nl-NL" sz="2200" dirty="0"/>
              <a:t>Vysvětlení </a:t>
            </a:r>
            <a:r>
              <a:rPr lang="cs-CZ" sz="2200" dirty="0"/>
              <a:t>vlastního</a:t>
            </a:r>
            <a:r>
              <a:rPr lang="nl-NL" sz="2200" dirty="0"/>
              <a:t> zrakového postižení</a:t>
            </a:r>
            <a:endParaRPr lang="cs-CZ" sz="2200" dirty="0"/>
          </a:p>
          <a:p>
            <a:pPr marL="342900" indent="-342900">
              <a:lnSpc>
                <a:spcPct val="90000"/>
              </a:lnSpc>
              <a:spcAft>
                <a:spcPts val="1200"/>
              </a:spcAft>
              <a:buFont typeface="Arial" panose="020B0604020202020204" pitchFamily="34" charset="0"/>
              <a:buChar char="•"/>
            </a:pPr>
            <a:r>
              <a:rPr lang="nl-NL" sz="2200" dirty="0"/>
              <a:t>Získání pracovních zkušeností</a:t>
            </a:r>
            <a:endParaRPr lang="cs-CZ" sz="2200" dirty="0"/>
          </a:p>
          <a:p>
            <a:pPr marL="342900" indent="-342900">
              <a:lnSpc>
                <a:spcPct val="90000"/>
              </a:lnSpc>
              <a:spcAft>
                <a:spcPts val="1200"/>
              </a:spcAft>
              <a:buFont typeface="Arial" panose="020B0604020202020204" pitchFamily="34" charset="0"/>
              <a:buChar char="•"/>
            </a:pPr>
            <a:r>
              <a:rPr lang="nl-NL" sz="2200" dirty="0"/>
              <a:t>Naučit se zacházet s penězi.</a:t>
            </a:r>
          </a:p>
        </p:txBody>
      </p:sp>
      <p:pic>
        <p:nvPicPr>
          <p:cNvPr id="3074" name="Picture 2" descr="Society | Sustainable Environment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267" y="1566790"/>
            <a:ext cx="5565001" cy="39282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38586" y="5590150"/>
            <a:ext cx="6096000" cy="461665"/>
          </a:xfrm>
          <a:prstGeom prst="rect">
            <a:avLst/>
          </a:prstGeom>
        </p:spPr>
        <p:txBody>
          <a:bodyPr>
            <a:spAutoFit/>
          </a:bodyPr>
          <a:lstStyle/>
          <a:p>
            <a:r>
              <a:rPr lang="en-GB" sz="1200" dirty="0"/>
              <a:t>https://www.sustainable-environment.org.uk/wp-content/uploads/2019/01/Define-community-and-also-discuss-the-differences-between-society-and-community.jpg</a:t>
            </a:r>
          </a:p>
        </p:txBody>
      </p:sp>
      <p:sp>
        <p:nvSpPr>
          <p:cNvPr id="4" name="Title 1">
            <a:extLst>
              <a:ext uri="{FF2B5EF4-FFF2-40B4-BE49-F238E27FC236}">
                <a16:creationId xmlns:a16="http://schemas.microsoft.com/office/drawing/2014/main" id="{9491EAAB-D144-7A9B-B353-61BA41808ACC}"/>
              </a:ext>
            </a:extLst>
          </p:cNvPr>
          <p:cNvSpPr txBox="1">
            <a:spLocks/>
          </p:cNvSpPr>
          <p:nvPr/>
        </p:nvSpPr>
        <p:spPr>
          <a:xfrm>
            <a:off x="838200" y="540165"/>
            <a:ext cx="10515600" cy="10064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5400" b="1" dirty="0">
                <a:latin typeface="+mn-lt"/>
              </a:rPr>
              <a:t>Nalézt místo ve společnosti</a:t>
            </a:r>
            <a:endParaRPr lang="nl-NL" sz="5400" b="1" dirty="0">
              <a:latin typeface="+mn-lt"/>
            </a:endParaRPr>
          </a:p>
        </p:txBody>
      </p:sp>
    </p:spTree>
    <p:extLst>
      <p:ext uri="{BB962C8B-B14F-4D97-AF65-F5344CB8AC3E}">
        <p14:creationId xmlns:p14="http://schemas.microsoft.com/office/powerpoint/2010/main" val="2953911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s-CZ" sz="5400" b="1" dirty="0">
                <a:latin typeface="+mn-lt"/>
              </a:rPr>
              <a:t>Takže …, co jsme se naučili?</a:t>
            </a:r>
            <a:endParaRPr lang="en-GB" sz="5400" b="1" dirty="0">
              <a:latin typeface="+mn-lt"/>
            </a:endParaRPr>
          </a:p>
        </p:txBody>
      </p:sp>
      <p:pic>
        <p:nvPicPr>
          <p:cNvPr id="1028" name="Picture 4" descr="Understanding Learning Clip Art - Black White M - Brain Icon Noun Project  Transparent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845" y="1690688"/>
            <a:ext cx="4428309" cy="44283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49433" y="6118997"/>
            <a:ext cx="7093131" cy="261610"/>
          </a:xfrm>
          <a:prstGeom prst="rect">
            <a:avLst/>
          </a:prstGeom>
        </p:spPr>
        <p:txBody>
          <a:bodyPr wrap="square">
            <a:spAutoFit/>
          </a:bodyPr>
          <a:lstStyle/>
          <a:p>
            <a:r>
              <a:rPr lang="en-GB" sz="1100" dirty="0"/>
              <a:t>https://encrypted-tbn0.gstatic.com/images?q=tbn:ANd9GcSkKpVYGkGmiOUvEHKo_3cMI9gXmeu0f0MtXQ&amp;usqp=CAU</a:t>
            </a:r>
          </a:p>
        </p:txBody>
      </p:sp>
    </p:spTree>
    <p:extLst>
      <p:ext uri="{BB962C8B-B14F-4D97-AF65-F5344CB8AC3E}">
        <p14:creationId xmlns:p14="http://schemas.microsoft.com/office/powerpoint/2010/main" val="3422439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981EE-B06E-7241-ABB3-F07A2D7E5B90}"/>
              </a:ext>
            </a:extLst>
          </p:cNvPr>
          <p:cNvSpPr>
            <a:spLocks noGrp="1"/>
          </p:cNvSpPr>
          <p:nvPr>
            <p:ph type="title"/>
          </p:nvPr>
        </p:nvSpPr>
        <p:spPr/>
        <p:txBody>
          <a:bodyPr>
            <a:noAutofit/>
          </a:bodyPr>
          <a:lstStyle/>
          <a:p>
            <a:pPr algn="ctr"/>
            <a:r>
              <a:rPr lang="cs-CZ" sz="4800" b="1" dirty="0">
                <a:latin typeface="+mn-lt"/>
              </a:rPr>
              <a:t>Rozvoj sociálních dovedností zahrnuje …</a:t>
            </a:r>
            <a:endParaRPr lang="en-US" sz="4800" b="1" dirty="0">
              <a:latin typeface="+mn-lt"/>
            </a:endParaRPr>
          </a:p>
        </p:txBody>
      </p:sp>
      <p:sp>
        <p:nvSpPr>
          <p:cNvPr id="3" name="Content Placeholder 2">
            <a:extLst>
              <a:ext uri="{FF2B5EF4-FFF2-40B4-BE49-F238E27FC236}">
                <a16:creationId xmlns:a16="http://schemas.microsoft.com/office/drawing/2014/main" id="{779C75DC-A30E-4E4D-A7FA-26921B2A4746}"/>
              </a:ext>
            </a:extLst>
          </p:cNvPr>
          <p:cNvSpPr>
            <a:spLocks noGrp="1"/>
          </p:cNvSpPr>
          <p:nvPr>
            <p:ph idx="1"/>
          </p:nvPr>
        </p:nvSpPr>
        <p:spPr/>
        <p:txBody>
          <a:bodyPr/>
          <a:lstStyle/>
          <a:p>
            <a:r>
              <a:rPr lang="cs-CZ" sz="2400" dirty="0"/>
              <a:t>Rozvoj poslechových dovedností – různé tóny hlasu a jaké emoce znamenají</a:t>
            </a:r>
          </a:p>
          <a:p>
            <a:r>
              <a:rPr lang="cs-CZ" sz="2400" dirty="0"/>
              <a:t>Znát různé druhy pozdravů s různými osobami</a:t>
            </a:r>
          </a:p>
          <a:p>
            <a:r>
              <a:rPr lang="cs-CZ" sz="2400" dirty="0"/>
              <a:t>Naučit se interpretovat výrazy obličeje </a:t>
            </a:r>
          </a:p>
          <a:p>
            <a:r>
              <a:rPr lang="cs-CZ" sz="2400" dirty="0"/>
              <a:t>Rozlišování osobního a intimního prostoru</a:t>
            </a:r>
          </a:p>
          <a:p>
            <a:r>
              <a:rPr lang="cs-CZ" sz="2400" dirty="0"/>
              <a:t>Rozvoj samostatnosti a soběstačnosti</a:t>
            </a:r>
          </a:p>
          <a:p>
            <a:r>
              <a:rPr lang="cs-CZ" sz="2400" dirty="0"/>
              <a:t>Omezení či odstranění slepeckých zlozvyků</a:t>
            </a:r>
            <a:endParaRPr lang="en-GB" sz="2400" dirty="0"/>
          </a:p>
          <a:p>
            <a:endParaRPr lang="en-US" dirty="0"/>
          </a:p>
        </p:txBody>
      </p:sp>
      <p:pic>
        <p:nvPicPr>
          <p:cNvPr id="4098" name="Picture 2" descr="Nose Picking Story - Autism Little Learn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5291" y="4485736"/>
            <a:ext cx="1541418" cy="15414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81549" y="6027154"/>
            <a:ext cx="4828902" cy="400110"/>
          </a:xfrm>
          <a:prstGeom prst="rect">
            <a:avLst/>
          </a:prstGeom>
        </p:spPr>
        <p:txBody>
          <a:bodyPr wrap="square">
            <a:spAutoFit/>
          </a:bodyPr>
          <a:lstStyle/>
          <a:p>
            <a:r>
              <a:rPr lang="en-GB" sz="1000" dirty="0"/>
              <a:t>https://i0.wp.com/autismlittlelearners.com/wp-content/uploads/2022/03/picking-nose-story.jpg?fit=800%2C800&amp;ssl=1</a:t>
            </a:r>
          </a:p>
        </p:txBody>
      </p:sp>
    </p:spTree>
    <p:extLst>
      <p:ext uri="{BB962C8B-B14F-4D97-AF65-F5344CB8AC3E}">
        <p14:creationId xmlns:p14="http://schemas.microsoft.com/office/powerpoint/2010/main" val="374390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cs-CZ" sz="5400" b="1" dirty="0">
                <a:latin typeface="+mn-lt"/>
              </a:rPr>
              <a:t>Procvičovat, procvičovat, procvičovat …</a:t>
            </a:r>
            <a:endParaRPr lang="en-GB" sz="5400" b="1" dirty="0">
              <a:latin typeface="+mn-lt"/>
            </a:endParaRPr>
          </a:p>
        </p:txBody>
      </p:sp>
      <p:sp>
        <p:nvSpPr>
          <p:cNvPr id="3" name="Content Placeholder 2"/>
          <p:cNvSpPr>
            <a:spLocks noGrp="1"/>
          </p:cNvSpPr>
          <p:nvPr>
            <p:ph idx="1"/>
          </p:nvPr>
        </p:nvSpPr>
        <p:spPr/>
        <p:txBody>
          <a:bodyPr>
            <a:normAutofit/>
          </a:bodyPr>
          <a:lstStyle/>
          <a:p>
            <a:r>
              <a:rPr lang="cs-CZ" sz="2600" dirty="0"/>
              <a:t>Setkávat se s lidmi v různých sociálních situacích, pozdravit je a navázat s nimi konverzaci</a:t>
            </a:r>
          </a:p>
          <a:p>
            <a:r>
              <a:rPr lang="cs-CZ" sz="2400" dirty="0"/>
              <a:t>Pochopení významu různých zvuků – zívání, povzdechnutí, prozpěvování, bouchnutí dveří apod.</a:t>
            </a:r>
          </a:p>
          <a:p>
            <a:pPr>
              <a:lnSpc>
                <a:spcPct val="90000"/>
              </a:lnSpc>
              <a:spcAft>
                <a:spcPts val="1200"/>
              </a:spcAft>
            </a:pPr>
            <a:r>
              <a:rPr lang="cs-CZ" sz="2600" dirty="0"/>
              <a:t>Otočení hlavy směrem k mluvčímu během hovoru</a:t>
            </a:r>
          </a:p>
          <a:p>
            <a:r>
              <a:rPr lang="cs-CZ" sz="2600" dirty="0"/>
              <a:t>Správné držení těla, držet hlavu zpříma</a:t>
            </a:r>
          </a:p>
        </p:txBody>
      </p:sp>
      <p:pic>
        <p:nvPicPr>
          <p:cNvPr id="4" name="Picture 3">
            <a:extLst>
              <a:ext uri="{FF2B5EF4-FFF2-40B4-BE49-F238E27FC236}">
                <a16:creationId xmlns:a16="http://schemas.microsoft.com/office/drawing/2014/main" id="{8E7DF875-BB4A-A349-AB21-3FC632C5C7FC}"/>
              </a:ext>
            </a:extLst>
          </p:cNvPr>
          <p:cNvPicPr>
            <a:picLocks noChangeAspect="1"/>
          </p:cNvPicPr>
          <p:nvPr/>
        </p:nvPicPr>
        <p:blipFill>
          <a:blip r:embed="rId2"/>
          <a:stretch>
            <a:fillRect/>
          </a:stretch>
        </p:blipFill>
        <p:spPr>
          <a:xfrm>
            <a:off x="7127882" y="4168079"/>
            <a:ext cx="3514343" cy="1426102"/>
          </a:xfrm>
          <a:prstGeom prst="rect">
            <a:avLst/>
          </a:prstGeom>
        </p:spPr>
      </p:pic>
      <p:sp>
        <p:nvSpPr>
          <p:cNvPr id="5" name="Rectangle 4"/>
          <p:cNvSpPr/>
          <p:nvPr/>
        </p:nvSpPr>
        <p:spPr>
          <a:xfrm>
            <a:off x="6665066" y="5594181"/>
            <a:ext cx="4439974" cy="246221"/>
          </a:xfrm>
          <a:prstGeom prst="rect">
            <a:avLst/>
          </a:prstGeom>
        </p:spPr>
        <p:txBody>
          <a:bodyPr wrap="square">
            <a:spAutoFit/>
          </a:bodyPr>
          <a:lstStyle/>
          <a:p>
            <a:r>
              <a:rPr lang="en-GB" sz="1000" dirty="0"/>
              <a:t>https://www.priorityit.co.nz/wp-content/uploads/2018/01/Practice-1024x400.jpg</a:t>
            </a:r>
          </a:p>
        </p:txBody>
      </p:sp>
    </p:spTree>
    <p:extLst>
      <p:ext uri="{BB962C8B-B14F-4D97-AF65-F5344CB8AC3E}">
        <p14:creationId xmlns:p14="http://schemas.microsoft.com/office/powerpoint/2010/main" val="2227694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s-CZ" sz="5400" b="1" dirty="0">
                <a:latin typeface="+mn-lt"/>
              </a:rPr>
              <a:t>Citlivá zpětná vazba</a:t>
            </a:r>
            <a:endParaRPr lang="en-GB" sz="5400" b="1" dirty="0">
              <a:latin typeface="+mn-lt"/>
            </a:endParaRPr>
          </a:p>
        </p:txBody>
      </p:sp>
      <p:sp>
        <p:nvSpPr>
          <p:cNvPr id="4" name="Rectangle 3"/>
          <p:cNvSpPr/>
          <p:nvPr/>
        </p:nvSpPr>
        <p:spPr>
          <a:xfrm>
            <a:off x="1038226" y="1690688"/>
            <a:ext cx="9793060" cy="3785652"/>
          </a:xfrm>
          <a:prstGeom prst="rect">
            <a:avLst/>
          </a:prstGeom>
        </p:spPr>
        <p:txBody>
          <a:bodyPr wrap="square">
            <a:spAutoFit/>
          </a:bodyPr>
          <a:lstStyle/>
          <a:p>
            <a:r>
              <a:rPr lang="cs-CZ" sz="2800" dirty="0">
                <a:solidFill>
                  <a:srgbClr val="2A2A2A"/>
                </a:solidFill>
              </a:rPr>
              <a:t>“Klíčové je poskytnout žákům se zrakovým postižením pomoc zorientovat se v sociálních situacích. Slovní popis o tom, co se v přímém okolí odehrává, kdo co dělá a proč, může žákovi pomoci porozumět sociálnímu kontextu. Ačkoli to může být obtížné, žáci potřebují upřímnou a citlivou zpětnou vazbu o svém chování a dopadech, které může mít na sociální interakce. Poté je vhodné s žákem hovořit o tom, jak změnit své chování”.</a:t>
            </a:r>
          </a:p>
          <a:p>
            <a:r>
              <a:rPr lang="cs-CZ" sz="2800" dirty="0">
                <a:solidFill>
                  <a:srgbClr val="2A2A2A"/>
                </a:solidFill>
              </a:rPr>
              <a:t> </a:t>
            </a:r>
            <a:r>
              <a:rPr lang="en-GB" sz="1600" dirty="0">
                <a:solidFill>
                  <a:srgbClr val="2A2A2A"/>
                </a:solidFill>
                <a:hlinkClick r:id="rId2"/>
              </a:rPr>
              <a:t>https://www.teachingvisuallyimpaired.com/social-interactions.html</a:t>
            </a:r>
            <a:endParaRPr lang="en-GB" sz="1600" dirty="0">
              <a:solidFill>
                <a:srgbClr val="2A2A2A"/>
              </a:solidFill>
            </a:endParaRPr>
          </a:p>
          <a:p>
            <a:endParaRPr lang="en-GB" sz="1600" dirty="0">
              <a:latin typeface="Berlin Sans FB" panose="020E0602020502020306" pitchFamily="34" charset="0"/>
            </a:endParaRPr>
          </a:p>
        </p:txBody>
      </p:sp>
    </p:spTree>
    <p:extLst>
      <p:ext uri="{BB962C8B-B14F-4D97-AF65-F5344CB8AC3E}">
        <p14:creationId xmlns:p14="http://schemas.microsoft.com/office/powerpoint/2010/main" val="444066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GB" sz="5400" dirty="0">
                <a:latin typeface="Berlin Sans FB" panose="020E0602020502020306" pitchFamily="34" charset="0"/>
                <a:ea typeface="Adobe Ming Std L" panose="02020300000000000000" pitchFamily="18" charset="-128"/>
              </a:rPr>
            </a:br>
            <a:r>
              <a:rPr lang="cs-CZ" sz="5400" b="1" dirty="0">
                <a:latin typeface="+mn-lt"/>
                <a:ea typeface="Adobe Ming Std L" panose="02020300000000000000" pitchFamily="18" charset="-128"/>
              </a:rPr>
              <a:t>K zamyšlení </a:t>
            </a:r>
            <a:r>
              <a:rPr lang="en-GB" sz="5400" b="1" dirty="0">
                <a:latin typeface="+mn-lt"/>
                <a:ea typeface="Adobe Ming Std L" panose="02020300000000000000" pitchFamily="18" charset="-128"/>
              </a:rPr>
              <a:t>…</a:t>
            </a:r>
            <a:br>
              <a:rPr lang="en-GB" sz="5400" b="1" dirty="0">
                <a:latin typeface="+mn-lt"/>
              </a:rPr>
            </a:br>
            <a:endParaRPr lang="en-GB" sz="5400" b="1" dirty="0">
              <a:latin typeface="+mn-lt"/>
            </a:endParaRPr>
          </a:p>
        </p:txBody>
      </p:sp>
      <p:sp>
        <p:nvSpPr>
          <p:cNvPr id="3" name="Content Placeholder 2"/>
          <p:cNvSpPr>
            <a:spLocks noGrp="1"/>
          </p:cNvSpPr>
          <p:nvPr>
            <p:ph idx="1"/>
          </p:nvPr>
        </p:nvSpPr>
        <p:spPr/>
        <p:txBody>
          <a:bodyPr/>
          <a:lstStyle/>
          <a:p>
            <a:pPr marL="0" indent="0">
              <a:spcBef>
                <a:spcPts val="0"/>
              </a:spcBef>
              <a:spcAft>
                <a:spcPts val="1200"/>
              </a:spcAft>
              <a:buNone/>
            </a:pPr>
            <a:r>
              <a:rPr lang="cs-CZ" dirty="0"/>
              <a:t>Můžete s námi sdílet náměty na nějaké aktivity, které ve vyučování využíváte?</a:t>
            </a:r>
            <a:endParaRPr lang="en-GB" dirty="0"/>
          </a:p>
          <a:p>
            <a:pPr marL="0" indent="0">
              <a:spcBef>
                <a:spcPts val="0"/>
              </a:spcBef>
              <a:spcAft>
                <a:spcPts val="1200"/>
              </a:spcAft>
              <a:buNone/>
            </a:pPr>
            <a:r>
              <a:rPr lang="cs-CZ" dirty="0"/>
              <a:t>Napadá vás, jak lze rozvoj sociálních dovedností začlenit do jiných činností?</a:t>
            </a:r>
          </a:p>
        </p:txBody>
      </p:sp>
      <p:pic>
        <p:nvPicPr>
          <p:cNvPr id="5" name="Picture 2" descr="DP Psychology: Discussing discu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3238" y="3179285"/>
            <a:ext cx="3302728" cy="3291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27268" y="6332086"/>
            <a:ext cx="6096000" cy="276999"/>
          </a:xfrm>
          <a:prstGeom prst="rect">
            <a:avLst/>
          </a:prstGeom>
        </p:spPr>
        <p:txBody>
          <a:bodyPr>
            <a:spAutoFit/>
          </a:bodyPr>
          <a:lstStyle/>
          <a:p>
            <a:r>
              <a:rPr lang="en-GB" sz="1200" dirty="0"/>
              <a:t>https://www.thinkib.net/media/ib/psychology/images/discuss.jpg</a:t>
            </a:r>
          </a:p>
        </p:txBody>
      </p:sp>
    </p:spTree>
    <p:extLst>
      <p:ext uri="{BB962C8B-B14F-4D97-AF65-F5344CB8AC3E}">
        <p14:creationId xmlns:p14="http://schemas.microsoft.com/office/powerpoint/2010/main" val="2358767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E983-5619-5347-8783-E786137976AF}"/>
              </a:ext>
            </a:extLst>
          </p:cNvPr>
          <p:cNvSpPr>
            <a:spLocks noGrp="1"/>
          </p:cNvSpPr>
          <p:nvPr>
            <p:ph type="title"/>
          </p:nvPr>
        </p:nvSpPr>
        <p:spPr/>
        <p:txBody>
          <a:bodyPr>
            <a:normAutofit fontScale="90000"/>
          </a:bodyPr>
          <a:lstStyle/>
          <a:p>
            <a:pPr algn="ctr"/>
            <a:r>
              <a:rPr lang="cs-CZ" sz="5400" b="1" dirty="0">
                <a:latin typeface="+mn-lt"/>
              </a:rPr>
              <a:t>Odkazy k tématu sociálních dovedností</a:t>
            </a:r>
            <a:endParaRPr lang="en-US" sz="5400" b="1" dirty="0">
              <a:latin typeface="+mn-lt"/>
            </a:endParaRPr>
          </a:p>
        </p:txBody>
      </p:sp>
      <p:sp>
        <p:nvSpPr>
          <p:cNvPr id="3" name="Content Placeholder 2">
            <a:extLst>
              <a:ext uri="{FF2B5EF4-FFF2-40B4-BE49-F238E27FC236}">
                <a16:creationId xmlns:a16="http://schemas.microsoft.com/office/drawing/2014/main" id="{1DA23953-7EBC-1C4D-A6B1-2155E924BE1D}"/>
              </a:ext>
            </a:extLst>
          </p:cNvPr>
          <p:cNvSpPr>
            <a:spLocks noGrp="1"/>
          </p:cNvSpPr>
          <p:nvPr>
            <p:ph idx="1"/>
          </p:nvPr>
        </p:nvSpPr>
        <p:spPr/>
        <p:txBody>
          <a:bodyPr/>
          <a:lstStyle/>
          <a:p>
            <a:pPr marL="0" indent="0">
              <a:spcBef>
                <a:spcPts val="0"/>
              </a:spcBef>
              <a:spcAft>
                <a:spcPts val="1200"/>
              </a:spcAft>
              <a:buNone/>
            </a:pPr>
            <a:r>
              <a:rPr lang="en-US" dirty="0">
                <a:hlinkClick r:id="rId2"/>
              </a:rPr>
              <a:t>https://www.thepathway2success.com/12-basic-social-skills-kids-need/</a:t>
            </a:r>
            <a:endParaRPr lang="cs-CZ" dirty="0"/>
          </a:p>
          <a:p>
            <a:pPr marL="0" indent="0">
              <a:spcBef>
                <a:spcPts val="0"/>
              </a:spcBef>
              <a:spcAft>
                <a:spcPts val="1200"/>
              </a:spcAft>
              <a:buNone/>
            </a:pPr>
            <a:endParaRPr lang="en-US" sz="1200" dirty="0"/>
          </a:p>
          <a:p>
            <a:pPr marL="0" indent="0">
              <a:spcBef>
                <a:spcPts val="0"/>
              </a:spcBef>
              <a:spcAft>
                <a:spcPts val="1200"/>
              </a:spcAft>
              <a:buNone/>
            </a:pPr>
            <a:r>
              <a:rPr lang="en-US" dirty="0">
                <a:hlinkClick r:id="rId3"/>
              </a:rPr>
              <a:t>https://www.teachingvisuallyimpaired.com/social-interactions.html</a:t>
            </a:r>
            <a:endParaRPr lang="cs-CZ" dirty="0"/>
          </a:p>
          <a:p>
            <a:pPr marL="0" indent="0">
              <a:spcBef>
                <a:spcPts val="0"/>
              </a:spcBef>
              <a:spcAft>
                <a:spcPts val="1200"/>
              </a:spcAft>
              <a:buNone/>
            </a:pPr>
            <a:endParaRPr lang="en-US" sz="1200" dirty="0"/>
          </a:p>
          <a:p>
            <a:pPr marL="0" indent="0">
              <a:spcBef>
                <a:spcPts val="0"/>
              </a:spcBef>
              <a:spcAft>
                <a:spcPts val="1200"/>
              </a:spcAft>
              <a:buNone/>
            </a:pPr>
            <a:r>
              <a:rPr lang="en-US" dirty="0">
                <a:hlinkClick r:id="rId4"/>
              </a:rPr>
              <a:t>https://www.perkinselearning.org/videos/webcast/developing-social-skills-children-who-are-blind-or-visually-impaired</a:t>
            </a:r>
            <a:endParaRPr lang="en-US" dirty="0"/>
          </a:p>
          <a:p>
            <a:pPr marL="0" indent="0">
              <a:spcBef>
                <a:spcPts val="0"/>
              </a:spcBef>
              <a:spcAft>
                <a:spcPts val="1200"/>
              </a:spcAft>
              <a:buNone/>
            </a:pPr>
            <a:endParaRPr lang="en-US" dirty="0">
              <a:latin typeface="Berlin Sans FB" panose="020E0602020502020306" pitchFamily="34" charset="0"/>
            </a:endParaRPr>
          </a:p>
          <a:p>
            <a:pPr marL="0" indent="0">
              <a:buNone/>
            </a:pPr>
            <a:endParaRPr lang="en-US" dirty="0">
              <a:latin typeface="Berlin Sans FB" panose="020E0602020502020306" pitchFamily="34" charset="0"/>
            </a:endParaRPr>
          </a:p>
          <a:p>
            <a:pPr marL="0" indent="0">
              <a:buNone/>
            </a:pPr>
            <a:endParaRPr lang="en-GB" dirty="0">
              <a:latin typeface="Berlin Sans FB" panose="020E0602020502020306" pitchFamily="34" charset="0"/>
            </a:endParaRPr>
          </a:p>
        </p:txBody>
      </p:sp>
    </p:spTree>
    <p:extLst>
      <p:ext uri="{BB962C8B-B14F-4D97-AF65-F5344CB8AC3E}">
        <p14:creationId xmlns:p14="http://schemas.microsoft.com/office/powerpoint/2010/main" val="3346792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4931" y="419710"/>
            <a:ext cx="10515600" cy="2258008"/>
          </a:xfrm>
        </p:spPr>
        <p:txBody>
          <a:bodyPr>
            <a:normAutofit/>
          </a:bodyPr>
          <a:lstStyle/>
          <a:p>
            <a:r>
              <a:rPr lang="en-US" sz="2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l-SI" sz="2000" dirty="0"/>
          </a:p>
        </p:txBody>
      </p:sp>
      <p:sp>
        <p:nvSpPr>
          <p:cNvPr id="4" name="Enakokraki trikotnik 3"/>
          <p:cNvSpPr/>
          <p:nvPr/>
        </p:nvSpPr>
        <p:spPr>
          <a:xfrm flipV="1">
            <a:off x="74815"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5" name="Enakokraki trikotnik 4"/>
          <p:cNvSpPr/>
          <p:nvPr/>
        </p:nvSpPr>
        <p:spPr>
          <a:xfrm flipV="1">
            <a:off x="4574772"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498" y="2878195"/>
            <a:ext cx="5715000" cy="1666875"/>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31" y="5423825"/>
            <a:ext cx="10653258" cy="1434175"/>
          </a:xfrm>
          <a:prstGeom prst="rect">
            <a:avLst/>
          </a:prstGeom>
        </p:spPr>
      </p:pic>
    </p:spTree>
    <p:extLst>
      <p:ext uri="{BB962C8B-B14F-4D97-AF65-F5344CB8AC3E}">
        <p14:creationId xmlns:p14="http://schemas.microsoft.com/office/powerpoint/2010/main" val="4154988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A1BE-93E1-654D-98DC-CFAC8186C85F}"/>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cs-CZ" sz="5400" b="1" kern="1200" dirty="0">
                <a:solidFill>
                  <a:schemeClr val="tx1"/>
                </a:solidFill>
                <a:latin typeface="+mn-lt"/>
              </a:rPr>
              <a:t>Otázka</a:t>
            </a:r>
            <a:r>
              <a:rPr lang="en-GB" sz="5400" b="1" kern="1200" dirty="0">
                <a:solidFill>
                  <a:schemeClr val="tx1"/>
                </a:solidFill>
                <a:latin typeface="+mn-lt"/>
              </a:rPr>
              <a:t>:</a:t>
            </a:r>
            <a:r>
              <a:rPr lang="en-US" sz="5400" b="1" kern="1200" dirty="0">
                <a:solidFill>
                  <a:schemeClr val="tx1"/>
                </a:solidFill>
                <a:latin typeface="+mn-lt"/>
                <a:ea typeface="+mj-ea"/>
                <a:cs typeface="+mj-cs"/>
              </a:rPr>
              <a:t> </a:t>
            </a:r>
          </a:p>
        </p:txBody>
      </p:sp>
      <p:sp>
        <p:nvSpPr>
          <p:cNvPr id="3" name="Content Placeholder 2">
            <a:extLst>
              <a:ext uri="{FF2B5EF4-FFF2-40B4-BE49-F238E27FC236}">
                <a16:creationId xmlns:a16="http://schemas.microsoft.com/office/drawing/2014/main" id="{3F00A19F-CF37-E947-B5EA-3219E62FD18B}"/>
              </a:ext>
            </a:extLst>
          </p:cNvPr>
          <p:cNvSpPr>
            <a:spLocks noGrp="1"/>
          </p:cNvSpPr>
          <p:nvPr>
            <p:ph idx="1"/>
          </p:nvPr>
        </p:nvSpPr>
        <p:spPr>
          <a:xfrm>
            <a:off x="838199" y="1335725"/>
            <a:ext cx="10515599" cy="932687"/>
          </a:xfrm>
        </p:spPr>
        <p:txBody>
          <a:bodyPr vert="horz" lIns="91440" tIns="45720" rIns="91440" bIns="45720" rtlCol="0">
            <a:noAutofit/>
          </a:bodyPr>
          <a:lstStyle/>
          <a:p>
            <a:pPr marL="0" indent="0" algn="ctr">
              <a:buNone/>
            </a:pPr>
            <a:r>
              <a:rPr lang="cs-CZ" sz="5000" b="1" kern="1200" dirty="0">
                <a:solidFill>
                  <a:schemeClr val="tx1"/>
                </a:solidFill>
              </a:rPr>
              <a:t>Jakými způsoby komunikujeme</a:t>
            </a:r>
            <a:r>
              <a:rPr lang="en-US" sz="5500" b="1" kern="1200" dirty="0">
                <a:solidFill>
                  <a:schemeClr val="tx1"/>
                </a:solidFill>
              </a:rPr>
              <a:t>?</a:t>
            </a:r>
          </a:p>
        </p:txBody>
      </p:sp>
      <p:pic>
        <p:nvPicPr>
          <p:cNvPr id="4" name="Picture 2" descr="How to improve open-ended questions in surveys | Davis &amp; Company">
            <a:extLst>
              <a:ext uri="{FF2B5EF4-FFF2-40B4-BE49-F238E27FC236}">
                <a16:creationId xmlns:a16="http://schemas.microsoft.com/office/drawing/2014/main" id="{5C8EFD99-F736-071D-4173-1A56C8305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408" y="2250711"/>
            <a:ext cx="9070688" cy="40325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BB5EEA6-7D9A-AE9E-B9B7-ED4DE7CD42A0}"/>
              </a:ext>
            </a:extLst>
          </p:cNvPr>
          <p:cNvSpPr/>
          <p:nvPr/>
        </p:nvSpPr>
        <p:spPr>
          <a:xfrm>
            <a:off x="4853971" y="6160588"/>
            <a:ext cx="2672526" cy="246221"/>
          </a:xfrm>
          <a:prstGeom prst="rect">
            <a:avLst/>
          </a:prstGeom>
        </p:spPr>
        <p:txBody>
          <a:bodyPr wrap="none">
            <a:spAutoFit/>
          </a:bodyPr>
          <a:lstStyle/>
          <a:p>
            <a:r>
              <a:rPr lang="en-GB" sz="1000" dirty="0"/>
              <a:t>https://stock.adobe.com/uk/images/questions/</a:t>
            </a:r>
          </a:p>
        </p:txBody>
      </p:sp>
    </p:spTree>
    <p:extLst>
      <p:ext uri="{BB962C8B-B14F-4D97-AF65-F5344CB8AC3E}">
        <p14:creationId xmlns:p14="http://schemas.microsoft.com/office/powerpoint/2010/main" val="3805059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4D6D-B2A3-B94B-9FB4-550544A58A6D}"/>
              </a:ext>
            </a:extLst>
          </p:cNvPr>
          <p:cNvSpPr>
            <a:spLocks noGrp="1"/>
          </p:cNvSpPr>
          <p:nvPr>
            <p:ph type="title"/>
          </p:nvPr>
        </p:nvSpPr>
        <p:spPr>
          <a:xfrm>
            <a:off x="643467" y="321734"/>
            <a:ext cx="10905066" cy="1135737"/>
          </a:xfrm>
        </p:spPr>
        <p:txBody>
          <a:bodyPr>
            <a:normAutofit/>
          </a:bodyPr>
          <a:lstStyle/>
          <a:p>
            <a:pPr algn="ctr"/>
            <a:r>
              <a:rPr lang="cs-CZ" sz="5000" b="1" dirty="0">
                <a:latin typeface="+mn-lt"/>
              </a:rPr>
              <a:t>Kolik způsobů komunikace Vás napadlo?</a:t>
            </a:r>
            <a:endParaRPr lang="en-US" sz="5000" b="1" dirty="0">
              <a:latin typeface="+mn-lt"/>
            </a:endParaRPr>
          </a:p>
        </p:txBody>
      </p:sp>
      <p:sp>
        <p:nvSpPr>
          <p:cNvPr id="3" name="Content Placeholder 2">
            <a:extLst>
              <a:ext uri="{FF2B5EF4-FFF2-40B4-BE49-F238E27FC236}">
                <a16:creationId xmlns:a16="http://schemas.microsoft.com/office/drawing/2014/main" id="{539333E3-193C-8647-A859-A2B30E3AA9A9}"/>
              </a:ext>
            </a:extLst>
          </p:cNvPr>
          <p:cNvSpPr>
            <a:spLocks noGrp="1"/>
          </p:cNvSpPr>
          <p:nvPr>
            <p:ph idx="1"/>
          </p:nvPr>
        </p:nvSpPr>
        <p:spPr>
          <a:xfrm>
            <a:off x="1530049" y="1622431"/>
            <a:ext cx="4008384" cy="4393982"/>
          </a:xfrm>
        </p:spPr>
        <p:txBody>
          <a:bodyPr>
            <a:normAutofit/>
          </a:bodyPr>
          <a:lstStyle/>
          <a:p>
            <a:r>
              <a:rPr lang="cs-CZ" sz="2600" b="1" dirty="0">
                <a:ea typeface="Times New Roman" panose="02020603050405020304" pitchFamily="18" charset="0"/>
                <a:cs typeface="Times New Roman" panose="02020603050405020304" pitchFamily="18" charset="0"/>
              </a:rPr>
              <a:t>Mluvení</a:t>
            </a:r>
            <a:endParaRPr lang="cs-CZ" sz="2600" b="1" dirty="0">
              <a:effectLst/>
              <a:ea typeface="Times New Roman" panose="02020603050405020304" pitchFamily="18" charset="0"/>
              <a:cs typeface="Times New Roman" panose="02020603050405020304" pitchFamily="18" charset="0"/>
            </a:endParaRPr>
          </a:p>
          <a:p>
            <a:r>
              <a:rPr lang="cs-CZ" sz="2600" b="1" dirty="0">
                <a:ea typeface="Times New Roman" panose="02020603050405020304" pitchFamily="18" charset="0"/>
                <a:cs typeface="Times New Roman" panose="02020603050405020304" pitchFamily="18" charset="0"/>
              </a:rPr>
              <a:t>Naslouchání</a:t>
            </a:r>
            <a:r>
              <a:rPr lang="cs-CZ" sz="2600" b="1" dirty="0">
                <a:effectLst/>
                <a:ea typeface="Times New Roman" panose="02020603050405020304" pitchFamily="18" charset="0"/>
                <a:cs typeface="Times New Roman" panose="02020603050405020304" pitchFamily="18" charset="0"/>
              </a:rPr>
              <a:t> </a:t>
            </a:r>
          </a:p>
          <a:p>
            <a:r>
              <a:rPr lang="cs-CZ" sz="2600" b="1" dirty="0">
                <a:effectLst/>
                <a:ea typeface="Times New Roman" panose="02020603050405020304" pitchFamily="18" charset="0"/>
                <a:cs typeface="Times New Roman" panose="02020603050405020304" pitchFamily="18" charset="0"/>
              </a:rPr>
              <a:t>Gestikulace</a:t>
            </a:r>
          </a:p>
          <a:p>
            <a:r>
              <a:rPr lang="cs-CZ" sz="2600" b="1" dirty="0">
                <a:ea typeface="Times New Roman" panose="02020603050405020304" pitchFamily="18" charset="0"/>
                <a:cs typeface="Times New Roman" panose="02020603050405020304" pitchFamily="18" charset="0"/>
              </a:rPr>
              <a:t>Zvuky</a:t>
            </a:r>
            <a:endParaRPr lang="cs-CZ" sz="2600" b="1" dirty="0">
              <a:effectLst/>
              <a:ea typeface="Times New Roman" panose="02020603050405020304" pitchFamily="18" charset="0"/>
              <a:cs typeface="Times New Roman" panose="02020603050405020304" pitchFamily="18" charset="0"/>
            </a:endParaRPr>
          </a:p>
          <a:p>
            <a:r>
              <a:rPr lang="cs-CZ" sz="2600" b="1" dirty="0">
                <a:ea typeface="Times New Roman" panose="02020603050405020304" pitchFamily="18" charset="0"/>
                <a:cs typeface="Times New Roman" panose="02020603050405020304" pitchFamily="18" charset="0"/>
              </a:rPr>
              <a:t>Oční kontakt</a:t>
            </a:r>
            <a:r>
              <a:rPr lang="cs-CZ" sz="2600" b="1" dirty="0">
                <a:effectLst/>
                <a:ea typeface="Times New Roman" panose="02020603050405020304" pitchFamily="18" charset="0"/>
                <a:cs typeface="Times New Roman" panose="02020603050405020304" pitchFamily="18" charset="0"/>
              </a:rPr>
              <a:t> </a:t>
            </a:r>
          </a:p>
          <a:p>
            <a:r>
              <a:rPr lang="cs-CZ" sz="2600" b="1" dirty="0">
                <a:ea typeface="Times New Roman" panose="02020603050405020304" pitchFamily="18" charset="0"/>
                <a:cs typeface="Times New Roman" panose="02020603050405020304" pitchFamily="18" charset="0"/>
              </a:rPr>
              <a:t>Řeč těla</a:t>
            </a:r>
            <a:r>
              <a:rPr lang="cs-CZ" sz="2600" b="1" dirty="0">
                <a:effectLst/>
                <a:ea typeface="Times New Roman" panose="02020603050405020304" pitchFamily="18" charset="0"/>
                <a:cs typeface="Times New Roman" panose="02020603050405020304" pitchFamily="18" charset="0"/>
              </a:rPr>
              <a:t> </a:t>
            </a:r>
          </a:p>
          <a:p>
            <a:r>
              <a:rPr lang="cs-CZ" sz="2600" b="1" dirty="0">
                <a:ea typeface="Times New Roman" panose="02020603050405020304" pitchFamily="18" charset="0"/>
                <a:cs typeface="Times New Roman" panose="02020603050405020304" pitchFamily="18" charset="0"/>
              </a:rPr>
              <a:t>Výrazy obličeje</a:t>
            </a:r>
            <a:endParaRPr lang="cs-CZ" sz="2600" b="1" dirty="0">
              <a:effectLst/>
              <a:ea typeface="Times New Roman" panose="02020603050405020304" pitchFamily="18" charset="0"/>
              <a:cs typeface="Times New Roman" panose="02020603050405020304" pitchFamily="18" charset="0"/>
            </a:endParaRPr>
          </a:p>
          <a:p>
            <a:r>
              <a:rPr lang="cs-CZ" sz="2600" b="1" dirty="0">
                <a:ea typeface="Times New Roman" panose="02020603050405020304" pitchFamily="18" charset="0"/>
                <a:cs typeface="Times New Roman" panose="02020603050405020304" pitchFamily="18" charset="0"/>
              </a:rPr>
              <a:t>Sociální média</a:t>
            </a:r>
            <a:r>
              <a:rPr lang="cs-CZ" sz="2600" b="1" dirty="0">
                <a:effectLst/>
                <a:ea typeface="Times New Roman" panose="02020603050405020304" pitchFamily="18" charset="0"/>
                <a:cs typeface="Times New Roman" panose="02020603050405020304" pitchFamily="18" charset="0"/>
              </a:rPr>
              <a:t> </a:t>
            </a:r>
          </a:p>
          <a:p>
            <a:r>
              <a:rPr lang="cs-CZ" sz="2600" b="1" dirty="0"/>
              <a:t>Nějaké další?</a:t>
            </a:r>
          </a:p>
        </p:txBody>
      </p:sp>
      <p:pic>
        <p:nvPicPr>
          <p:cNvPr id="4" name="Picture 2" descr="Communication effectivemunication clipart social media case study -  Clipartix">
            <a:extLst>
              <a:ext uri="{FF2B5EF4-FFF2-40B4-BE49-F238E27FC236}">
                <a16:creationId xmlns:a16="http://schemas.microsoft.com/office/drawing/2014/main" id="{60BD5CCC-6409-0B1D-D099-845D93586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9988" y="1457471"/>
            <a:ext cx="4719991" cy="45536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0541CD5-0E63-B4F5-78EE-E1E116FF3717}"/>
              </a:ext>
            </a:extLst>
          </p:cNvPr>
          <p:cNvSpPr/>
          <p:nvPr/>
        </p:nvSpPr>
        <p:spPr>
          <a:xfrm>
            <a:off x="6689568" y="6011080"/>
            <a:ext cx="3260829" cy="246221"/>
          </a:xfrm>
          <a:prstGeom prst="rect">
            <a:avLst/>
          </a:prstGeom>
        </p:spPr>
        <p:txBody>
          <a:bodyPr wrap="none">
            <a:spAutoFit/>
          </a:bodyPr>
          <a:lstStyle/>
          <a:p>
            <a:r>
              <a:rPr lang="en-GB" sz="1000" dirty="0"/>
              <a:t>https://clipartix.com/communication-clipart-image-43681/</a:t>
            </a:r>
          </a:p>
        </p:txBody>
      </p:sp>
    </p:spTree>
    <p:extLst>
      <p:ext uri="{BB962C8B-B14F-4D97-AF65-F5344CB8AC3E}">
        <p14:creationId xmlns:p14="http://schemas.microsoft.com/office/powerpoint/2010/main" val="2746381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8B7B8-33B6-1246-9F4E-AEE354B9EC68}"/>
              </a:ext>
            </a:extLst>
          </p:cNvPr>
          <p:cNvSpPr>
            <a:spLocks noGrp="1"/>
          </p:cNvSpPr>
          <p:nvPr>
            <p:ph type="title"/>
          </p:nvPr>
        </p:nvSpPr>
        <p:spPr/>
        <p:txBody>
          <a:bodyPr>
            <a:normAutofit/>
          </a:bodyPr>
          <a:lstStyle/>
          <a:p>
            <a:pPr algn="ctr"/>
            <a:r>
              <a:rPr lang="cs-CZ" sz="5400" b="1" dirty="0">
                <a:latin typeface="+mn-lt"/>
              </a:rPr>
              <a:t>Kolik z nich závisí na vidění</a:t>
            </a:r>
            <a:r>
              <a:rPr lang="en-GB" sz="5400" b="1" dirty="0">
                <a:latin typeface="+mn-lt"/>
              </a:rPr>
              <a:t>?</a:t>
            </a:r>
            <a:endParaRPr lang="en-US" sz="5400" b="1" dirty="0">
              <a:latin typeface="+mn-lt"/>
            </a:endParaRPr>
          </a:p>
        </p:txBody>
      </p:sp>
      <p:pic>
        <p:nvPicPr>
          <p:cNvPr id="6" name="Content Placeholder 5">
            <a:extLst>
              <a:ext uri="{FF2B5EF4-FFF2-40B4-BE49-F238E27FC236}">
                <a16:creationId xmlns:a16="http://schemas.microsoft.com/office/drawing/2014/main" id="{47F066EF-BFC0-AD4D-94DA-1E57F00C5795}"/>
              </a:ext>
            </a:extLst>
          </p:cNvPr>
          <p:cNvPicPr>
            <a:picLocks noGrp="1" noChangeAspect="1"/>
          </p:cNvPicPr>
          <p:nvPr>
            <p:ph idx="1"/>
          </p:nvPr>
        </p:nvPicPr>
        <p:blipFill>
          <a:blip r:embed="rId2"/>
          <a:stretch>
            <a:fillRect/>
          </a:stretch>
        </p:blipFill>
        <p:spPr>
          <a:xfrm>
            <a:off x="2287389" y="1825625"/>
            <a:ext cx="7617221" cy="4351338"/>
          </a:xfrm>
          <a:prstGeom prst="rect">
            <a:avLst/>
          </a:prstGeom>
        </p:spPr>
      </p:pic>
      <p:sp>
        <p:nvSpPr>
          <p:cNvPr id="3" name="Rectangle 6">
            <a:extLst>
              <a:ext uri="{FF2B5EF4-FFF2-40B4-BE49-F238E27FC236}">
                <a16:creationId xmlns:a16="http://schemas.microsoft.com/office/drawing/2014/main" id="{79F9DC23-E2D0-DA0B-AF89-2A4BADCE5C53}"/>
              </a:ext>
            </a:extLst>
          </p:cNvPr>
          <p:cNvSpPr/>
          <p:nvPr/>
        </p:nvSpPr>
        <p:spPr>
          <a:xfrm>
            <a:off x="3089217" y="6176963"/>
            <a:ext cx="6013564" cy="246221"/>
          </a:xfrm>
          <a:prstGeom prst="rect">
            <a:avLst/>
          </a:prstGeom>
        </p:spPr>
        <p:txBody>
          <a:bodyPr wrap="square">
            <a:spAutoFit/>
          </a:bodyPr>
          <a:lstStyle/>
          <a:p>
            <a:r>
              <a:rPr lang="en-GB" sz="1000" dirty="0"/>
              <a:t>https://www.futurity.org/fact-checking-unreliable-sources-1584962/looking-through-magnifying-glass_1600-2/</a:t>
            </a:r>
          </a:p>
        </p:txBody>
      </p:sp>
    </p:spTree>
    <p:extLst>
      <p:ext uri="{BB962C8B-B14F-4D97-AF65-F5344CB8AC3E}">
        <p14:creationId xmlns:p14="http://schemas.microsoft.com/office/powerpoint/2010/main" val="4050032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9093-B55D-884B-A742-E2C2F0E95777}"/>
              </a:ext>
            </a:extLst>
          </p:cNvPr>
          <p:cNvSpPr>
            <a:spLocks noGrp="1"/>
          </p:cNvSpPr>
          <p:nvPr>
            <p:ph type="title"/>
          </p:nvPr>
        </p:nvSpPr>
        <p:spPr>
          <a:xfrm>
            <a:off x="838200" y="320353"/>
            <a:ext cx="10515600" cy="1325563"/>
          </a:xfrm>
        </p:spPr>
        <p:txBody>
          <a:bodyPr>
            <a:noAutofit/>
          </a:bodyPr>
          <a:lstStyle/>
          <a:p>
            <a:r>
              <a:rPr lang="cs-CZ" sz="4800" b="1" dirty="0">
                <a:latin typeface="+mn-lt"/>
              </a:rPr>
              <a:t>Co to znamená pro dítě nebo mladého člověka s těžkým zrakovým postižením?</a:t>
            </a:r>
            <a:endParaRPr lang="en-US" sz="4800" b="1" dirty="0">
              <a:latin typeface="+mn-lt"/>
            </a:endParaRPr>
          </a:p>
        </p:txBody>
      </p:sp>
      <p:sp>
        <p:nvSpPr>
          <p:cNvPr id="3" name="Content Placeholder 2">
            <a:extLst>
              <a:ext uri="{FF2B5EF4-FFF2-40B4-BE49-F238E27FC236}">
                <a16:creationId xmlns:a16="http://schemas.microsoft.com/office/drawing/2014/main" id="{EB50AECA-E413-5642-AEF2-AF676F1CA280}"/>
              </a:ext>
            </a:extLst>
          </p:cNvPr>
          <p:cNvSpPr>
            <a:spLocks noGrp="1"/>
          </p:cNvSpPr>
          <p:nvPr>
            <p:ph idx="1"/>
          </p:nvPr>
        </p:nvSpPr>
        <p:spPr/>
        <p:txBody>
          <a:bodyPr>
            <a:normAutofit fontScale="25000" lnSpcReduction="20000"/>
          </a:bodyPr>
          <a:lstStyle/>
          <a:p>
            <a:pPr marL="0" indent="0">
              <a:buNone/>
            </a:pPr>
            <a:r>
              <a:rPr lang="cs-CZ" sz="10000" dirty="0">
                <a:latin typeface="Calibri" panose="020F0502020204030204" pitchFamily="34" charset="0"/>
                <a:ea typeface="Times New Roman" panose="02020603050405020304" pitchFamily="18" charset="0"/>
                <a:cs typeface="Calibri" panose="020F0502020204030204" pitchFamily="34" charset="0"/>
              </a:rPr>
              <a:t>Sociální dovednosti jsou z velké části spojeny se sociálním učením a neverbálními projevy. Rozvoj těchto dovedností probíhá prostřednictvím:</a:t>
            </a:r>
            <a:endParaRPr lang="en-GB" sz="100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GB" sz="4500" dirty="0">
              <a:effectLst/>
              <a:latin typeface="Berlin Sans FB" panose="020E0602020502020306" pitchFamily="34" charset="0"/>
              <a:ea typeface="Times New Roman" panose="02020603050405020304" pitchFamily="18" charset="0"/>
              <a:cs typeface="Times New Roman" panose="02020603050405020304" pitchFamily="18" charset="0"/>
            </a:endParaRPr>
          </a:p>
          <a:p>
            <a:r>
              <a:rPr lang="cs-CZ" sz="9600" dirty="0">
                <a:latin typeface="Calibri" panose="020F0502020204030204" pitchFamily="34" charset="0"/>
                <a:ea typeface="Times New Roman" panose="02020603050405020304" pitchFamily="18" charset="0"/>
                <a:cs typeface="Calibri" panose="020F0502020204030204" pitchFamily="34" charset="0"/>
              </a:rPr>
              <a:t>kopírování</a:t>
            </a:r>
            <a:r>
              <a:rPr lang="en-GB" sz="9600" dirty="0">
                <a:latin typeface="Calibri" panose="020F0502020204030204" pitchFamily="34" charset="0"/>
                <a:ea typeface="Times New Roman" panose="02020603050405020304" pitchFamily="18" charset="0"/>
                <a:cs typeface="Calibri" panose="020F0502020204030204" pitchFamily="34" charset="0"/>
              </a:rPr>
              <a:t> </a:t>
            </a:r>
          </a:p>
          <a:p>
            <a:r>
              <a:rPr lang="cs-CZ" sz="9600" dirty="0">
                <a:latin typeface="Calibri" panose="020F0502020204030204" pitchFamily="34" charset="0"/>
                <a:ea typeface="Times New Roman" panose="02020603050405020304" pitchFamily="18" charset="0"/>
                <a:cs typeface="Calibri" panose="020F0502020204030204" pitchFamily="34" charset="0"/>
              </a:rPr>
              <a:t>i</a:t>
            </a:r>
            <a:r>
              <a:rPr lang="cs-CZ" sz="9600" dirty="0">
                <a:effectLst/>
                <a:latin typeface="Calibri" panose="020F0502020204030204" pitchFamily="34" charset="0"/>
                <a:ea typeface="Times New Roman" panose="02020603050405020304" pitchFamily="18" charset="0"/>
                <a:cs typeface="Calibri" panose="020F0502020204030204" pitchFamily="34" charset="0"/>
              </a:rPr>
              <a:t>mitace</a:t>
            </a:r>
            <a:r>
              <a:rPr lang="en-GB" sz="9600" dirty="0">
                <a:effectLst/>
                <a:latin typeface="Calibri" panose="020F0502020204030204" pitchFamily="34" charset="0"/>
                <a:ea typeface="Times New Roman" panose="02020603050405020304" pitchFamily="18" charset="0"/>
                <a:cs typeface="Calibri" panose="020F0502020204030204" pitchFamily="34" charset="0"/>
              </a:rPr>
              <a:t> </a:t>
            </a:r>
          </a:p>
          <a:p>
            <a:r>
              <a:rPr lang="cs-CZ" sz="9600" dirty="0">
                <a:latin typeface="Calibri" panose="020F0502020204030204" pitchFamily="34" charset="0"/>
                <a:ea typeface="Times New Roman" panose="02020603050405020304" pitchFamily="18" charset="0"/>
                <a:cs typeface="Calibri" panose="020F0502020204030204" pitchFamily="34" charset="0"/>
              </a:rPr>
              <a:t>pozorování</a:t>
            </a:r>
            <a:endParaRPr lang="en-GB" sz="9600" dirty="0">
              <a:latin typeface="Calibri" panose="020F0502020204030204" pitchFamily="34" charset="0"/>
              <a:ea typeface="Times New Roman" panose="02020603050405020304" pitchFamily="18" charset="0"/>
              <a:cs typeface="Calibri" panose="020F0502020204030204" pitchFamily="34" charset="0"/>
            </a:endParaRPr>
          </a:p>
          <a:p>
            <a:r>
              <a:rPr lang="cs-CZ" sz="9600" dirty="0">
                <a:latin typeface="Calibri" panose="020F0502020204030204" pitchFamily="34" charset="0"/>
                <a:ea typeface="Times New Roman" panose="02020603050405020304" pitchFamily="18" charset="0"/>
                <a:cs typeface="Calibri" panose="020F0502020204030204" pitchFamily="34" charset="0"/>
              </a:rPr>
              <a:t>setkávání s různými lidmi</a:t>
            </a:r>
            <a:endParaRPr lang="en-GB" sz="9600" dirty="0">
              <a:latin typeface="Calibri" panose="020F0502020204030204" pitchFamily="34" charset="0"/>
              <a:ea typeface="Times New Roman" panose="02020603050405020304" pitchFamily="18" charset="0"/>
              <a:cs typeface="Calibri" panose="020F0502020204030204" pitchFamily="34" charset="0"/>
            </a:endParaRPr>
          </a:p>
          <a:p>
            <a:r>
              <a:rPr lang="cs-CZ" sz="9600" dirty="0">
                <a:latin typeface="Calibri" panose="020F0502020204030204" pitchFamily="34" charset="0"/>
                <a:ea typeface="Times New Roman" panose="02020603050405020304" pitchFamily="18" charset="0"/>
                <a:cs typeface="Calibri" panose="020F0502020204030204" pitchFamily="34" charset="0"/>
              </a:rPr>
              <a:t>interakcí v různých sociálních situacích</a:t>
            </a:r>
            <a:endParaRPr lang="en-GB" sz="96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GB" sz="45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endParaRPr lang="en-GB" sz="4500" dirty="0">
              <a:effectLst/>
              <a:latin typeface="Berlin Sans FB" panose="020E0602020502020306" pitchFamily="34" charset="0"/>
              <a:ea typeface="Times New Roman" panose="02020603050405020304" pitchFamily="18" charset="0"/>
              <a:cs typeface="Times New Roman" panose="02020603050405020304" pitchFamily="18" charset="0"/>
            </a:endParaRPr>
          </a:p>
          <a:p>
            <a:endParaRPr lang="en-GB" sz="8600" dirty="0">
              <a:effectLst/>
              <a:latin typeface="Berlin Sans FB" panose="020E0602020502020306" pitchFamily="34" charset="0"/>
              <a:ea typeface="Times New Roman" panose="02020603050405020304" pitchFamily="18" charset="0"/>
              <a:cs typeface="Times New Roman" panose="02020603050405020304" pitchFamily="18" charset="0"/>
            </a:endParaRPr>
          </a:p>
          <a:p>
            <a:pPr marL="0" indent="0">
              <a:buNone/>
            </a:pPr>
            <a:r>
              <a:rPr lang="en-GB" sz="12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Pro </a:t>
            </a:r>
            <a:r>
              <a:rPr lang="cs-CZ" sz="12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děti</a:t>
            </a:r>
            <a:r>
              <a:rPr lang="en-GB" sz="12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se </a:t>
            </a:r>
            <a:r>
              <a:rPr lang="cs-CZ" sz="12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postižením</a:t>
            </a:r>
            <a:r>
              <a:rPr lang="en-GB" sz="12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cs-CZ" sz="12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zraku</a:t>
            </a:r>
            <a:r>
              <a:rPr lang="en-GB" sz="12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je</a:t>
            </a:r>
            <a:r>
              <a:rPr lang="cs-CZ" sz="120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 často velmi náročné porozumět sociálním situacím a komunikovat s ostatními</a:t>
            </a:r>
            <a:endParaRPr lang="en-US" sz="12000" dirty="0">
              <a:solidFill>
                <a:srgbClr val="FF0000"/>
              </a:solidFill>
            </a:endParaRPr>
          </a:p>
        </p:txBody>
      </p:sp>
      <p:pic>
        <p:nvPicPr>
          <p:cNvPr id="4" name="Picture 2" descr="How Children Learn by Observing Behavior of Adults | LoveToKnow">
            <a:extLst>
              <a:ext uri="{FF2B5EF4-FFF2-40B4-BE49-F238E27FC236}">
                <a16:creationId xmlns:a16="http://schemas.microsoft.com/office/drawing/2014/main" id="{4980D4E5-CD7E-FC44-1F93-7F68C5D9DF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9902" y="2508601"/>
            <a:ext cx="3951727" cy="26369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BA9B1CC1-FECF-CE75-28F1-7478F6008523}"/>
              </a:ext>
            </a:extLst>
          </p:cNvPr>
          <p:cNvSpPr/>
          <p:nvPr/>
        </p:nvSpPr>
        <p:spPr>
          <a:xfrm>
            <a:off x="5781747" y="5145572"/>
            <a:ext cx="5046060" cy="246221"/>
          </a:xfrm>
          <a:prstGeom prst="rect">
            <a:avLst/>
          </a:prstGeom>
        </p:spPr>
        <p:txBody>
          <a:bodyPr wrap="square">
            <a:spAutoFit/>
          </a:bodyPr>
          <a:lstStyle/>
          <a:p>
            <a:r>
              <a:rPr lang="en-GB" sz="1000" dirty="0"/>
              <a:t>https://kids.lovetoknow.com/wiki/Children_Learn_Best_by_Observing_Behavior_of_Adults</a:t>
            </a:r>
          </a:p>
        </p:txBody>
      </p:sp>
    </p:spTree>
    <p:extLst>
      <p:ext uri="{BB962C8B-B14F-4D97-AF65-F5344CB8AC3E}">
        <p14:creationId xmlns:p14="http://schemas.microsoft.com/office/powerpoint/2010/main" val="12782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F42B-C748-E14C-B776-CAE542EEDC56}"/>
              </a:ext>
            </a:extLst>
          </p:cNvPr>
          <p:cNvSpPr>
            <a:spLocks noGrp="1"/>
          </p:cNvSpPr>
          <p:nvPr>
            <p:ph type="title"/>
          </p:nvPr>
        </p:nvSpPr>
        <p:spPr/>
        <p:txBody>
          <a:bodyPr>
            <a:noAutofit/>
          </a:bodyPr>
          <a:lstStyle/>
          <a:p>
            <a:pPr algn="ctr"/>
            <a:r>
              <a:rPr lang="cs-CZ" sz="4800" b="1" dirty="0">
                <a:latin typeface="+mn-lt"/>
                <a:cs typeface="Calibri" panose="020F0502020204030204" pitchFamily="34" charset="0"/>
              </a:rPr>
              <a:t>Vliv ztráty zraku na rozvoj sociálních dovedností</a:t>
            </a:r>
            <a:endParaRPr lang="en-US" sz="4800"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557D6B2F-9AB3-3246-8E83-1BFC500384C2}"/>
              </a:ext>
            </a:extLst>
          </p:cNvPr>
          <p:cNvSpPr>
            <a:spLocks noGrp="1"/>
          </p:cNvSpPr>
          <p:nvPr>
            <p:ph idx="1"/>
          </p:nvPr>
        </p:nvSpPr>
        <p:spPr>
          <a:xfrm>
            <a:off x="838200" y="1580606"/>
            <a:ext cx="10515600" cy="5068388"/>
          </a:xfrm>
        </p:spPr>
        <p:txBody>
          <a:bodyPr>
            <a:normAutofit/>
          </a:bodyPr>
          <a:lstStyle/>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pPr>
            <a:r>
              <a:rPr lang="cs-CZ" sz="1800" dirty="0">
                <a:effectLst/>
                <a:ea typeface="Times New Roman" panose="02020603050405020304" pitchFamily="18" charset="0"/>
                <a:cs typeface="Calibri" panose="020F0502020204030204" pitchFamily="34" charset="0"/>
              </a:rPr>
              <a:t>Nedostatek sebevědomí</a:t>
            </a:r>
            <a:endParaRPr lang="en-GB" sz="1800" dirty="0">
              <a:effectLst/>
              <a:ea typeface="Times New Roman" panose="02020603050405020304" pitchFamily="18" charset="0"/>
              <a:cs typeface="Calibri" panose="020F0502020204030204" pitchFamily="34" charset="0"/>
            </a:endParaRPr>
          </a:p>
          <a:p>
            <a:pPr>
              <a:spcBef>
                <a:spcPts val="600"/>
              </a:spcBef>
            </a:pPr>
            <a:r>
              <a:rPr lang="cs-CZ" sz="1800" dirty="0">
                <a:ea typeface="Times New Roman" panose="02020603050405020304" pitchFamily="18" charset="0"/>
                <a:cs typeface="Calibri" panose="020F0502020204030204" pitchFamily="34" charset="0"/>
              </a:rPr>
              <a:t>Uzavírání se do sebe</a:t>
            </a:r>
            <a:endParaRPr lang="en-GB" sz="1800" dirty="0">
              <a:ea typeface="Times New Roman" panose="02020603050405020304" pitchFamily="18" charset="0"/>
              <a:cs typeface="Calibri" panose="020F0502020204030204" pitchFamily="34" charset="0"/>
            </a:endParaRPr>
          </a:p>
          <a:p>
            <a:pPr>
              <a:spcBef>
                <a:spcPts val="600"/>
              </a:spcBef>
            </a:pPr>
            <a:r>
              <a:rPr lang="cs-CZ" sz="1800" dirty="0">
                <a:ea typeface="Times New Roman" panose="02020603050405020304" pitchFamily="18" charset="0"/>
                <a:cs typeface="Calibri" panose="020F0502020204030204" pitchFamily="34" charset="0"/>
              </a:rPr>
              <a:t>Izolace</a:t>
            </a:r>
            <a:endParaRPr lang="en-GB" sz="1800" dirty="0">
              <a:ea typeface="Times New Roman" panose="02020603050405020304" pitchFamily="18" charset="0"/>
              <a:cs typeface="Calibri" panose="020F0502020204030204" pitchFamily="34" charset="0"/>
            </a:endParaRPr>
          </a:p>
          <a:p>
            <a:pPr>
              <a:spcBef>
                <a:spcPts val="600"/>
              </a:spcBef>
            </a:pPr>
            <a:r>
              <a:rPr lang="cs-CZ" sz="1800" dirty="0">
                <a:ea typeface="Times New Roman" panose="02020603050405020304" pitchFamily="18" charset="0"/>
                <a:cs typeface="Calibri" panose="020F0502020204030204" pitchFamily="34" charset="0"/>
              </a:rPr>
              <a:t>Frustrace</a:t>
            </a:r>
            <a:endParaRPr lang="en-GB" sz="1800" dirty="0">
              <a:ea typeface="Times New Roman" panose="02020603050405020304" pitchFamily="18" charset="0"/>
              <a:cs typeface="Calibri" panose="020F0502020204030204" pitchFamily="34" charset="0"/>
            </a:endParaRPr>
          </a:p>
          <a:p>
            <a:pPr>
              <a:spcBef>
                <a:spcPts val="600"/>
              </a:spcBef>
            </a:pPr>
            <a:r>
              <a:rPr lang="cs-CZ" sz="1800" dirty="0">
                <a:ea typeface="Times New Roman" panose="02020603050405020304" pitchFamily="18" charset="0"/>
                <a:cs typeface="Calibri" panose="020F0502020204030204" pitchFamily="34" charset="0"/>
              </a:rPr>
              <a:t>Deprese</a:t>
            </a:r>
            <a:endParaRPr lang="en-GB" sz="1800" dirty="0">
              <a:ea typeface="Times New Roman" panose="02020603050405020304" pitchFamily="18" charset="0"/>
              <a:cs typeface="Calibri" panose="020F0502020204030204" pitchFamily="34" charset="0"/>
            </a:endParaRPr>
          </a:p>
          <a:p>
            <a:pPr>
              <a:spcBef>
                <a:spcPts val="600"/>
              </a:spcBef>
            </a:pPr>
            <a:r>
              <a:rPr lang="cs-CZ" sz="1800" dirty="0">
                <a:ea typeface="Times New Roman" panose="02020603050405020304" pitchFamily="18" charset="0"/>
                <a:cs typeface="Calibri" panose="020F0502020204030204" pitchFamily="34" charset="0"/>
              </a:rPr>
              <a:t>Nedostatek motivace</a:t>
            </a:r>
            <a:endParaRPr lang="en-GB" sz="1800" dirty="0">
              <a:ea typeface="Times New Roman" panose="02020603050405020304" pitchFamily="18" charset="0"/>
              <a:cs typeface="Calibri" panose="020F0502020204030204" pitchFamily="34" charset="0"/>
            </a:endParaRPr>
          </a:p>
          <a:p>
            <a:pPr>
              <a:spcBef>
                <a:spcPts val="600"/>
              </a:spcBef>
            </a:pPr>
            <a:r>
              <a:rPr lang="cs-CZ" sz="1800" dirty="0">
                <a:effectLst/>
                <a:ea typeface="Times New Roman" panose="02020603050405020304" pitchFamily="18" charset="0"/>
                <a:cs typeface="Calibri" panose="020F0502020204030204" pitchFamily="34" charset="0"/>
              </a:rPr>
              <a:t>Nevhodné chování</a:t>
            </a:r>
          </a:p>
          <a:p>
            <a:pPr>
              <a:spcBef>
                <a:spcPts val="600"/>
              </a:spcBef>
            </a:pPr>
            <a:r>
              <a:rPr lang="cs-CZ" sz="1800" dirty="0">
                <a:effectLst/>
                <a:ea typeface="Times New Roman" panose="02020603050405020304" pitchFamily="18" charset="0"/>
                <a:cs typeface="Calibri" panose="020F0502020204030204" pitchFamily="34" charset="0"/>
              </a:rPr>
              <a:t>Agresivita</a:t>
            </a:r>
            <a:endParaRPr lang="en-GB" sz="1800" dirty="0">
              <a:effectLst/>
              <a:ea typeface="Times New Roman" panose="02020603050405020304" pitchFamily="18" charset="0"/>
              <a:cs typeface="Calibri" panose="020F0502020204030204" pitchFamily="34" charset="0"/>
            </a:endParaRPr>
          </a:p>
          <a:p>
            <a:pPr>
              <a:spcBef>
                <a:spcPts val="600"/>
              </a:spcBef>
            </a:pPr>
            <a:r>
              <a:rPr lang="cs-CZ" sz="1800" dirty="0">
                <a:effectLst/>
                <a:ea typeface="Times New Roman" panose="02020603050405020304" pitchFamily="18" charset="0"/>
                <a:cs typeface="Calibri" panose="020F0502020204030204" pitchFamily="34" charset="0"/>
              </a:rPr>
              <a:t>Naučená bezmocnost</a:t>
            </a:r>
          </a:p>
          <a:p>
            <a:pPr>
              <a:spcBef>
                <a:spcPts val="600"/>
              </a:spcBef>
            </a:pPr>
            <a:r>
              <a:rPr lang="cs-CZ" sz="1800" dirty="0">
                <a:effectLst/>
                <a:ea typeface="Times New Roman" panose="02020603050405020304" pitchFamily="18" charset="0"/>
                <a:cs typeface="Calibri" panose="020F0502020204030204" pitchFamily="34" charset="0"/>
              </a:rPr>
              <a:t>Závislost na pomoci ostatních</a:t>
            </a:r>
          </a:p>
          <a:p>
            <a:pPr>
              <a:spcBef>
                <a:spcPts val="600"/>
              </a:spcBef>
            </a:pPr>
            <a:r>
              <a:rPr lang="cs-CZ" sz="1800" dirty="0">
                <a:ea typeface="Times New Roman" panose="02020603050405020304" pitchFamily="18" charset="0"/>
                <a:cs typeface="Calibri" panose="020F0502020204030204" pitchFamily="34" charset="0"/>
              </a:rPr>
              <a:t>Neschopnost navazovat přátelství</a:t>
            </a:r>
            <a:endParaRPr lang="en-GB" sz="1800" dirty="0">
              <a:ea typeface="Times New Roman" panose="02020603050405020304" pitchFamily="18" charset="0"/>
              <a:cs typeface="Calibri" panose="020F0502020204030204" pitchFamily="34" charset="0"/>
            </a:endParaRPr>
          </a:p>
          <a:p>
            <a:pPr>
              <a:spcBef>
                <a:spcPts val="600"/>
              </a:spcBef>
            </a:pPr>
            <a:r>
              <a:rPr lang="cs-CZ" sz="1800" dirty="0">
                <a:ea typeface="Times New Roman" panose="02020603050405020304" pitchFamily="18" charset="0"/>
                <a:cs typeface="Calibri" panose="020F0502020204030204" pitchFamily="34" charset="0"/>
              </a:rPr>
              <a:t>Nižší možnosti pracovního uplatnění</a:t>
            </a:r>
          </a:p>
          <a:p>
            <a:pPr>
              <a:spcBef>
                <a:spcPts val="600"/>
              </a:spcBef>
            </a:pPr>
            <a:endParaRPr lang="cs-CZ" sz="1800" dirty="0">
              <a:ea typeface="Times New Roman" panose="02020603050405020304" pitchFamily="18" charset="0"/>
              <a:cs typeface="Calibri" panose="020F0502020204030204" pitchFamily="34" charset="0"/>
            </a:endParaRPr>
          </a:p>
          <a:p>
            <a:pPr marL="0" indent="0" algn="ctr">
              <a:spcBef>
                <a:spcPts val="600"/>
              </a:spcBef>
              <a:buNone/>
            </a:pPr>
            <a:r>
              <a:rPr lang="pt-BR" sz="2400" b="1" dirty="0">
                <a:solidFill>
                  <a:srgbClr val="FF0000"/>
                </a:solidFill>
                <a:ea typeface="Times New Roman" panose="02020603050405020304" pitchFamily="18" charset="0"/>
                <a:cs typeface="Calibri" panose="020F0502020204030204" pitchFamily="34" charset="0"/>
              </a:rPr>
              <a:t>To vše má přímý a negativní vliv na vztahy,</a:t>
            </a:r>
            <a:r>
              <a:rPr lang="cs-CZ" sz="2400" b="1" dirty="0">
                <a:solidFill>
                  <a:srgbClr val="FF0000"/>
                </a:solidFill>
                <a:ea typeface="Times New Roman" panose="02020603050405020304" pitchFamily="18" charset="0"/>
                <a:cs typeface="Calibri" panose="020F0502020204030204" pitchFamily="34" charset="0"/>
              </a:rPr>
              <a:t> </a:t>
            </a:r>
            <a:r>
              <a:rPr lang="pt-BR" sz="2400" b="1" dirty="0">
                <a:solidFill>
                  <a:srgbClr val="FF0000"/>
                </a:solidFill>
                <a:ea typeface="Times New Roman" panose="02020603050405020304" pitchFamily="18" charset="0"/>
                <a:cs typeface="Calibri" panose="020F0502020204030204" pitchFamily="34" charset="0"/>
              </a:rPr>
              <a:t>učení a samostatnost</a:t>
            </a:r>
            <a:r>
              <a:rPr lang="cs-CZ" sz="2400" b="1" dirty="0">
                <a:solidFill>
                  <a:srgbClr val="FF0000"/>
                </a:solidFill>
                <a:ea typeface="Times New Roman" panose="02020603050405020304" pitchFamily="18" charset="0"/>
                <a:cs typeface="Calibri" panose="020F0502020204030204" pitchFamily="34" charset="0"/>
              </a:rPr>
              <a:t>.</a:t>
            </a:r>
            <a:endParaRPr lang="en-GB" sz="2400" b="1" dirty="0">
              <a:solidFill>
                <a:srgbClr val="FF0000"/>
              </a:solidFill>
              <a:ea typeface="Times New Roman" panose="02020603050405020304" pitchFamily="18" charset="0"/>
              <a:cs typeface="Calibri" panose="020F0502020204030204" pitchFamily="34" charset="0"/>
            </a:endParaRPr>
          </a:p>
        </p:txBody>
      </p:sp>
      <p:pic>
        <p:nvPicPr>
          <p:cNvPr id="5" name="Picture 2" descr="How to spot the signs that your child may be lonely - The Irish News">
            <a:extLst>
              <a:ext uri="{FF2B5EF4-FFF2-40B4-BE49-F238E27FC236}">
                <a16:creationId xmlns:a16="http://schemas.microsoft.com/office/drawing/2014/main" id="{860093A2-5F48-BEE4-F3C8-8C951F27D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650" y="1690688"/>
            <a:ext cx="5720844" cy="36199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83F378E2-5691-9EC9-1D38-617EA72CF348}"/>
              </a:ext>
            </a:extLst>
          </p:cNvPr>
          <p:cNvSpPr/>
          <p:nvPr/>
        </p:nvSpPr>
        <p:spPr>
          <a:xfrm>
            <a:off x="5158650" y="5310658"/>
            <a:ext cx="6096000" cy="400110"/>
          </a:xfrm>
          <a:prstGeom prst="rect">
            <a:avLst/>
          </a:prstGeom>
        </p:spPr>
        <p:txBody>
          <a:bodyPr>
            <a:spAutoFit/>
          </a:bodyPr>
          <a:lstStyle/>
          <a:p>
            <a:r>
              <a:rPr lang="en-GB" sz="1000" dirty="0"/>
              <a:t>https://www.irishnews.com/picturesarchive/irishnews/irishnews/2018/01/05/123421506-773911eb-77f5-4b7d-9ed1-bd9985c31b40.jpg</a:t>
            </a:r>
          </a:p>
        </p:txBody>
      </p:sp>
    </p:spTree>
    <p:extLst>
      <p:ext uri="{BB962C8B-B14F-4D97-AF65-F5344CB8AC3E}">
        <p14:creationId xmlns:p14="http://schemas.microsoft.com/office/powerpoint/2010/main" val="4088050250"/>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2350</TotalTime>
  <Words>2880</Words>
  <Application>Microsoft Office PowerPoint</Application>
  <PresentationFormat>Širokoúhlá obrazovka</PresentationFormat>
  <Paragraphs>285</Paragraphs>
  <Slides>48</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48</vt:i4>
      </vt:variant>
    </vt:vector>
  </HeadingPairs>
  <TitlesOfParts>
    <vt:vector size="55" baseType="lpstr">
      <vt:lpstr>Arial</vt:lpstr>
      <vt:lpstr>Berlin Sans FB</vt:lpstr>
      <vt:lpstr>Calibri</vt:lpstr>
      <vt:lpstr>Calibri </vt:lpstr>
      <vt:lpstr>Calibri Light</vt:lpstr>
      <vt:lpstr>Symbol</vt:lpstr>
      <vt:lpstr>Officeova tema</vt:lpstr>
      <vt:lpstr>Prezentace aplikace PowerPoint</vt:lpstr>
      <vt:lpstr>Prezentace aplikace PowerPoint</vt:lpstr>
      <vt:lpstr>Sociální dovednosti a zrakové postižení</vt:lpstr>
      <vt:lpstr>Prezentace aplikace PowerPoint</vt:lpstr>
      <vt:lpstr>Otázka: </vt:lpstr>
      <vt:lpstr>Kolik způsobů komunikace Vás napadlo?</vt:lpstr>
      <vt:lpstr>Kolik z nich závisí na vidění?</vt:lpstr>
      <vt:lpstr>Co to znamená pro dítě nebo mladého člověka s těžkým zrakovým postižením?</vt:lpstr>
      <vt:lpstr>Vliv ztráty zraku na rozvoj sociálních dovedností</vt:lpstr>
      <vt:lpstr>Proč učit sociální dovednosti?</vt:lpstr>
      <vt:lpstr>Proč učit sociální dovednosti?</vt:lpstr>
      <vt:lpstr>Jak můžeme podpořit rozvoj sociálních dovedností?</vt:lpstr>
      <vt:lpstr>Social Skills Make Inclusive Life Easier Se sociálními dovednostmi je život snazší  5 témat</vt:lpstr>
      <vt:lpstr>Téma 1: Kdo jsem</vt:lpstr>
      <vt:lpstr>Rozvoj empatie a rozpoznávání emocí</vt:lpstr>
      <vt:lpstr>Slepecké zlozvyky</vt:lpstr>
      <vt:lpstr>Držení těla</vt:lpstr>
      <vt:lpstr>Rozvoj růstového myšlení</vt:lpstr>
      <vt:lpstr>Beautiful Oops</vt:lpstr>
      <vt:lpstr>Dramatická výchova</vt:lpstr>
      <vt:lpstr>Využití dramatizace a hraní rolí pro rozvoj emocí žáků se zrakovým postižením</vt:lpstr>
      <vt:lpstr>Téma 2: Mindfulness</vt:lpstr>
      <vt:lpstr>Mindfulness, zrakové postižení a sociální dovednosti</vt:lpstr>
      <vt:lpstr>Cvičení Mindfulness (cca 6 min)</vt:lpstr>
      <vt:lpstr>Téma 3: Posilování úsilí</vt:lpstr>
      <vt:lpstr>Posilování úsilí</vt:lpstr>
      <vt:lpstr>Růstové myšlení </vt:lpstr>
      <vt:lpstr>Slovní popis</vt:lpstr>
      <vt:lpstr>Video k slovnímu popisu</vt:lpstr>
      <vt:lpstr>Téma 4: Jak komunikuji</vt:lpstr>
      <vt:lpstr>Verbální komunikace</vt:lpstr>
      <vt:lpstr>Neverbální komunikace</vt:lpstr>
      <vt:lpstr>Video k neverbální komunikaci</vt:lpstr>
      <vt:lpstr>Povědomí o osobním prostoru</vt:lpstr>
      <vt:lpstr>Téma 5: Moje sociální síť a aktivity</vt:lpstr>
      <vt:lpstr>Navazování konverzace</vt:lpstr>
      <vt:lpstr>Navazování přátelství</vt:lpstr>
      <vt:lpstr>Nacvičování vhodných odpovědí</vt:lpstr>
      <vt:lpstr>Přemýšlet o perspektivě ostatních lidí</vt:lpstr>
      <vt:lpstr>Prezentace aplikace PowerPoint</vt:lpstr>
      <vt:lpstr>Prezentace aplikace PowerPoint</vt:lpstr>
      <vt:lpstr>Takže …, co jsme se naučili?</vt:lpstr>
      <vt:lpstr>Rozvoj sociálních dovedností zahrnuje …</vt:lpstr>
      <vt:lpstr>Procvičovat, procvičovat, procvičovat …</vt:lpstr>
      <vt:lpstr>Citlivá zpětná vazba</vt:lpstr>
      <vt:lpstr> K zamyšlení … </vt:lpstr>
      <vt:lpstr>Odkazy k tématu sociálních dovedností</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Social Skills Make Inclusive Life Easier</dc:title>
  <dc:creator>Tanja Rudolf</dc:creator>
  <cp:lastModifiedBy>Haňová Jana</cp:lastModifiedBy>
  <cp:revision>131</cp:revision>
  <cp:lastPrinted>2022-11-30T09:55:54Z</cp:lastPrinted>
  <dcterms:created xsi:type="dcterms:W3CDTF">2019-01-03T09:43:08Z</dcterms:created>
  <dcterms:modified xsi:type="dcterms:W3CDTF">2022-11-30T10:18:51Z</dcterms:modified>
</cp:coreProperties>
</file>