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9" r:id="rId2"/>
    <p:sldId id="262" r:id="rId3"/>
    <p:sldId id="260" r:id="rId4"/>
    <p:sldId id="263" r:id="rId5"/>
    <p:sldId id="264" r:id="rId6"/>
    <p:sldId id="270" r:id="rId7"/>
    <p:sldId id="265" r:id="rId8"/>
    <p:sldId id="269" r:id="rId9"/>
    <p:sldId id="268" r:id="rId10"/>
    <p:sldId id="257" r:id="rId11"/>
    <p:sldId id="261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66" r:id="rId20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9786AB5-E358-4F6A-9BF8-8DDF18A7B92E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BD5F5B6-DDF2-48E2-92C4-C11EA090F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7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2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9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7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4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9DA6-932C-40DE-A567-8CAC8AD1F24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oIkNm5AB8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r-C9jR0GQo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ib.si/stream/URN:NBN:SI:DOC-H5L6FXFV/de3c9d1f-9ec5-4ad7-b55a-af474b9f85e4/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ib.si/stream/URN:NBN:SI:DOC-H5L6FXFV/de3c9d1f-9ec5-4ad7-b55a-af474b9f85e4/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ib.si/stream/URN:NBN:SI:DOC-H5L6FXFV/de3c9d1f-9ec5-4ad7-b55a-af474b9f85e4/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ib.si/stream/URN:NBN:SI:DOC-H5L6FXFV/de3c9d1f-9ec5-4ad7-b55a-af474b9f85e4/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ib.si/stream/URN:NBN:SI:DOC-H5L6FXFV/de3c9d1f-9ec5-4ad7-b55a-af474b9f85e4/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Učenje in poučevanje otrok s posebnimi potrebami: glasbena vzgoja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6915" y="4141969"/>
            <a:ext cx="9144000" cy="2459128"/>
          </a:xfrm>
        </p:spPr>
        <p:txBody>
          <a:bodyPr>
            <a:normAutofit/>
          </a:bodyPr>
          <a:lstStyle/>
          <a:p>
            <a:r>
              <a:rPr lang="sl-SI" dirty="0" smtClean="0"/>
              <a:t>Interno gradivo 2023/23 – P9</a:t>
            </a:r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 smtClean="0"/>
              <a:t>Konstanca.zalar@pef.uni-lj.si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ZoIkNm5AB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96200" y="1761309"/>
            <a:ext cx="3657600" cy="2057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2" y="182878"/>
            <a:ext cx="6162131" cy="63485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0582" y="4004328"/>
            <a:ext cx="6228263" cy="846346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Rdeči čeveljčki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45" y="5460272"/>
            <a:ext cx="1295455" cy="1295455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3" name="Pravokotnik 2"/>
          <p:cNvSpPr/>
          <p:nvPr/>
        </p:nvSpPr>
        <p:spPr>
          <a:xfrm>
            <a:off x="6956900" y="4004328"/>
            <a:ext cx="498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https://www.youtube.com/watch?v=gZoIkNm5AB8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972083" y="4559279"/>
            <a:ext cx="5244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https://vimeo.com/groups/slovenia/videos/16189650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3743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r-C9jR0GQo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6160" y="2152130"/>
            <a:ext cx="3657600" cy="2057400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38" y="1413260"/>
            <a:ext cx="1037043" cy="1037043"/>
          </a:xfrm>
        </p:spPr>
      </p:pic>
      <p:sp>
        <p:nvSpPr>
          <p:cNvPr id="6" name="Pravokotnik 5"/>
          <p:cNvSpPr/>
          <p:nvPr/>
        </p:nvSpPr>
        <p:spPr>
          <a:xfrm>
            <a:off x="3187337" y="4650228"/>
            <a:ext cx="4415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https://www.youtube.com/watch?v=Rr-C9jR0GQo</a:t>
            </a:r>
            <a:endParaRPr lang="en-GB" sz="16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262743" y="298857"/>
            <a:ext cx="8264434" cy="100148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Otroške plesna skupina CIRIUS Kamnik</a:t>
            </a:r>
          </a:p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Zaključna prireditev  2016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4" y="4988782"/>
            <a:ext cx="1295455" cy="1295455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985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417" y="598548"/>
            <a:ext cx="5017706" cy="578465"/>
          </a:xfrm>
        </p:spPr>
        <p:txBody>
          <a:bodyPr>
            <a:noAutofit/>
          </a:bodyPr>
          <a:lstStyle/>
          <a:p>
            <a:pPr algn="ctr"/>
            <a:r>
              <a:rPr lang="sl-SI" altLang="sl-SI" sz="3200" dirty="0" smtClean="0">
                <a:solidFill>
                  <a:srgbClr val="C00000"/>
                </a:solidFill>
              </a:rPr>
              <a:t>Glasbeno-didaktične igre (1)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6417" y="1690444"/>
            <a:ext cx="11739153" cy="93995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„Glasbeno-didaktične igre so krajše, zanimive in prijetne glasbene dejavnosti, ki jih izvajamo kot samostojno dejavnost ali kot sestavi del drugih dejavnosti.“ </a:t>
            </a:r>
            <a:endParaRPr lang="en-GB" sz="1400" dirty="0">
              <a:latin typeface="+mj-lt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226417" y="6010031"/>
            <a:ext cx="11739153" cy="799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 smtClean="0">
                <a:latin typeface="+mj-lt"/>
              </a:rPr>
              <a:t>Borota</a:t>
            </a:r>
            <a:r>
              <a:rPr lang="sl-SI" sz="1200" dirty="0" smtClean="0">
                <a:latin typeface="+mj-lt"/>
              </a:rPr>
              <a:t>, B. (2013).  </a:t>
            </a:r>
            <a:r>
              <a:rPr lang="sl-SI" sz="1200" i="1" dirty="0" smtClean="0">
                <a:latin typeface="+mj-lt"/>
              </a:rPr>
              <a:t>Glasbene dejavnosti in vsebine</a:t>
            </a:r>
            <a:r>
              <a:rPr lang="sl-SI" sz="1200" dirty="0" smtClean="0">
                <a:latin typeface="+mj-lt"/>
              </a:rPr>
              <a:t>. Koper: Univerzitetna založba </a:t>
            </a:r>
            <a:r>
              <a:rPr lang="sl-SI" sz="1200" dirty="0" err="1" smtClean="0">
                <a:latin typeface="+mj-lt"/>
              </a:rPr>
              <a:t>Annales</a:t>
            </a:r>
            <a:r>
              <a:rPr lang="sl-SI" sz="1200" dirty="0" smtClean="0">
                <a:latin typeface="+mj-lt"/>
              </a:rPr>
              <a:t>. (str. 13) </a:t>
            </a:r>
          </a:p>
          <a:p>
            <a:r>
              <a:rPr lang="sl-SI" sz="1200" dirty="0" smtClean="0">
                <a:latin typeface="+mj-lt"/>
              </a:rPr>
              <a:t>Brus, E., Smrekar, S. (2019). Glasbeno didaktične igre kot metoda dela z otroki in mladostniki s čustvenimi in vedenjskimi težavami. V K. Habe, K. </a:t>
            </a:r>
            <a:r>
              <a:rPr lang="sl-SI" sz="1200" dirty="0" err="1" smtClean="0">
                <a:latin typeface="+mj-lt"/>
              </a:rPr>
              <a:t>Licardo</a:t>
            </a:r>
            <a:r>
              <a:rPr lang="sl-SI" sz="1200" dirty="0" smtClean="0">
                <a:latin typeface="+mj-lt"/>
              </a:rPr>
              <a:t> (ur.) </a:t>
            </a:r>
            <a:r>
              <a:rPr lang="sl-SI" sz="1200" i="1" dirty="0" smtClean="0">
                <a:latin typeface="+mj-lt"/>
              </a:rPr>
              <a:t>Oblikovanje čustev in vedenja z glasbo</a:t>
            </a:r>
            <a:r>
              <a:rPr lang="sl-SI" sz="1200" dirty="0" smtClean="0">
                <a:latin typeface="+mj-lt"/>
              </a:rPr>
              <a:t>. Maribor: Univerzitetna založba Univerze v </a:t>
            </a:r>
            <a:r>
              <a:rPr lang="sl-SI" sz="1200" dirty="0">
                <a:latin typeface="+mj-lt"/>
              </a:rPr>
              <a:t>Mariboru</a:t>
            </a:r>
            <a:r>
              <a:rPr lang="sl-SI" sz="1200" dirty="0" smtClean="0">
                <a:latin typeface="+mj-lt"/>
              </a:rPr>
              <a:t>. (str. 51 – 57) </a:t>
            </a:r>
          </a:p>
          <a:p>
            <a:r>
              <a:rPr lang="sl-SI" sz="1200" dirty="0" smtClean="0">
                <a:latin typeface="+mj-lt"/>
                <a:hlinkClick r:id="rId2"/>
              </a:rPr>
              <a:t>https</a:t>
            </a:r>
            <a:r>
              <a:rPr lang="sl-SI" sz="1200" dirty="0">
                <a:latin typeface="+mj-lt"/>
                <a:hlinkClick r:id="rId2"/>
              </a:rPr>
              <a:t>://</a:t>
            </a:r>
            <a:r>
              <a:rPr lang="sl-SI" sz="1200" dirty="0" smtClean="0">
                <a:latin typeface="+mj-lt"/>
                <a:hlinkClick r:id="rId2"/>
              </a:rPr>
              <a:t>www.dlib.si/stream/URN:NBN:SI:DOC-H5L6FXFV/de3c9d1f-9ec5-4ad7-b55a-af474b9f85e4/PDF</a:t>
            </a:r>
            <a:r>
              <a:rPr lang="sl-SI" sz="1200" dirty="0" smtClean="0">
                <a:latin typeface="+mj-lt"/>
              </a:rPr>
              <a:t>   </a:t>
            </a:r>
            <a:endParaRPr lang="en-GB" sz="1200" dirty="0"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26423" y="3078794"/>
            <a:ext cx="11739147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Glasbeno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didaktične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igre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uresničujejo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cilje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štirih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področjih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otrokovega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kognitivnem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psihomotoričnem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afektivnem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socio-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moralnem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3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/>
          <p:cNvSpPr>
            <a:spLocks noGrp="1"/>
          </p:cNvSpPr>
          <p:nvPr>
            <p:ph sz="half" idx="1"/>
          </p:nvPr>
        </p:nvSpPr>
        <p:spPr>
          <a:xfrm>
            <a:off x="539262" y="1724297"/>
            <a:ext cx="11535507" cy="377081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PRAVILA</a:t>
            </a:r>
            <a:r>
              <a:rPr lang="sl-SI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v glasbeno-didaktični igri urejajo potek opravljanja nalog in pripomorejo k 	večji privlačnosti igre </a:t>
            </a:r>
            <a:r>
              <a:rPr lang="sl-SI" sz="2000" dirty="0" smtClean="0">
                <a:latin typeface="+mj-lt"/>
              </a:rPr>
              <a:t>(prilagojena zmožnostim in značilnostim otrok).</a:t>
            </a:r>
            <a:endParaRPr lang="sl-SI" sz="2400" dirty="0" smtClean="0">
              <a:latin typeface="+mj-lt"/>
            </a:endParaRPr>
          </a:p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CILJI</a:t>
            </a:r>
            <a:r>
              <a:rPr lang="sl-SI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glasbeno-didaktične igre povedo, kaj lahko z igro dosežemo </a:t>
            </a:r>
            <a:r>
              <a:rPr lang="sl-SI" sz="2000" dirty="0" smtClean="0">
                <a:latin typeface="+mj-lt"/>
              </a:rPr>
              <a:t>(konkretni in vsebinsko opredeljeni)</a:t>
            </a:r>
            <a:r>
              <a:rPr lang="sl-SI" sz="2400" dirty="0" smtClean="0">
                <a:latin typeface="+mj-lt"/>
              </a:rPr>
              <a:t>.</a:t>
            </a:r>
          </a:p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PROSTOR</a:t>
            </a:r>
            <a:r>
              <a:rPr lang="sl-SI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prilagodimo (preoblikujemo) glede na cilje igre (omejen, varen).</a:t>
            </a:r>
          </a:p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GLASBILA</a:t>
            </a:r>
            <a:r>
              <a:rPr lang="sl-SI" dirty="0" smtClean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nimajo vloge igrač!</a:t>
            </a:r>
          </a:p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ZVOČNI POSNETKI </a:t>
            </a:r>
            <a:r>
              <a:rPr lang="sl-SI" sz="2400" dirty="0" smtClean="0">
                <a:latin typeface="+mj-lt"/>
              </a:rPr>
              <a:t>se uporabljajo redko.</a:t>
            </a:r>
          </a:p>
          <a:p>
            <a:r>
              <a:rPr lang="sl-SI" i="1" dirty="0" smtClean="0">
                <a:solidFill>
                  <a:srgbClr val="C00000"/>
                </a:solidFill>
                <a:latin typeface="+mj-lt"/>
              </a:rPr>
              <a:t>DIDAKTIČNE PRIPOMOČKE </a:t>
            </a:r>
            <a:r>
              <a:rPr lang="sl-SI" sz="2400" dirty="0" smtClean="0">
                <a:latin typeface="+mj-lt"/>
              </a:rPr>
              <a:t>uporabimo, če so utemeljeno potrebni </a:t>
            </a:r>
            <a:r>
              <a:rPr lang="sl-SI" sz="2000" dirty="0" smtClean="0">
                <a:latin typeface="+mj-lt"/>
              </a:rPr>
              <a:t>(slike, igrače, papir …)</a:t>
            </a:r>
            <a:endParaRPr lang="en-GB" sz="2000" dirty="0">
              <a:latin typeface="+mj-lt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539262" y="474918"/>
            <a:ext cx="4824889" cy="523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altLang="sl-SI" sz="3200" dirty="0" smtClean="0">
                <a:solidFill>
                  <a:srgbClr val="C00000"/>
                </a:solidFill>
              </a:rPr>
              <a:t/>
            </a:r>
            <a:br>
              <a:rPr lang="sl-SI" altLang="sl-SI" sz="3200" dirty="0" smtClean="0">
                <a:solidFill>
                  <a:srgbClr val="C00000"/>
                </a:solidFill>
              </a:rPr>
            </a:br>
            <a:r>
              <a:rPr lang="sl-SI" altLang="sl-SI" sz="3200" dirty="0" smtClean="0">
                <a:solidFill>
                  <a:srgbClr val="C00000"/>
                </a:solidFill>
              </a:rPr>
              <a:t>Glasbeno-didaktične igre (2)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748937" y="6104709"/>
            <a:ext cx="11077304" cy="70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smtClean="0"/>
              <a:t>Brus, E., Smrekar, S. (2019). Glasbeno didaktične igre kot metoda dela z otroki in mladostniki s čustvenimi in vedenjskimi težavami. V K. Habe, K. </a:t>
            </a:r>
            <a:r>
              <a:rPr lang="sl-SI" sz="1200" dirty="0" err="1" smtClean="0"/>
              <a:t>Licardo</a:t>
            </a:r>
            <a:r>
              <a:rPr lang="sl-SI" sz="1200" dirty="0" smtClean="0"/>
              <a:t> (ur.) </a:t>
            </a:r>
            <a:r>
              <a:rPr lang="sl-SI" sz="1200" i="1" dirty="0" smtClean="0"/>
              <a:t>Oblikovanje čustev in vedenja z glasbo</a:t>
            </a:r>
            <a:r>
              <a:rPr lang="sl-SI" sz="1200" dirty="0" smtClean="0"/>
              <a:t>. Maribor: Univerzitetna založba Univerze v </a:t>
            </a:r>
            <a:r>
              <a:rPr lang="sl-SI" sz="1200" dirty="0"/>
              <a:t>Mariboru</a:t>
            </a:r>
            <a:r>
              <a:rPr lang="sl-SI" sz="1200" dirty="0" smtClean="0"/>
              <a:t>. (str. 51 – 57) </a:t>
            </a:r>
          </a:p>
          <a:p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www.dlib.si/stream/URN:NBN:SI:DOC-H5L6FXFV/de3c9d1f-9ec5-4ad7-b55a-af474b9f85e4/PDF</a:t>
            </a:r>
            <a:r>
              <a:rPr lang="sl-SI" sz="1200" dirty="0" smtClean="0"/>
              <a:t>   </a:t>
            </a:r>
            <a:endParaRPr lang="en-GB" sz="12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40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 txBox="1">
            <a:spLocks/>
          </p:cNvSpPr>
          <p:nvPr/>
        </p:nvSpPr>
        <p:spPr>
          <a:xfrm>
            <a:off x="307975" y="4757444"/>
            <a:ext cx="11601995" cy="1715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l-SI" sz="3200" b="1" dirty="0" smtClean="0">
              <a:solidFill>
                <a:srgbClr val="C00000"/>
              </a:solidFill>
              <a:latin typeface="Algerian" panose="04020705040A02060702" pitchFamily="82" charset="0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NIKOLI NE POZABIMO NA NEVERBALNO KOMUNICIRANJE!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 V NAJVEČJI MOŽNI MERI UPORABLJAJMO GLASBENI JEZIK!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C00000"/>
              </a:solidFill>
              <a:latin typeface="Perpetua" panose="02020502060401020303" pitchFamily="18" charset="0"/>
              <a:ea typeface="NSimSun" panose="02010609030101010101" pitchFamily="49" charset="-122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10" y="3730084"/>
            <a:ext cx="1655809" cy="119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7678" y="424951"/>
            <a:ext cx="11068595" cy="1027612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en-GB" sz="3200" dirty="0" err="1" smtClean="0">
                <a:solidFill>
                  <a:srgbClr val="C00000"/>
                </a:solidFill>
              </a:rPr>
              <a:t>Izvedba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glasbeno</a:t>
            </a:r>
            <a:r>
              <a:rPr lang="sl-SI" sz="3200" dirty="0" smtClean="0">
                <a:solidFill>
                  <a:srgbClr val="C00000"/>
                </a:solidFill>
              </a:rPr>
              <a:t>-</a:t>
            </a:r>
            <a:r>
              <a:rPr lang="en-GB" sz="3200" dirty="0" err="1" smtClean="0">
                <a:solidFill>
                  <a:srgbClr val="C00000"/>
                </a:solidFill>
              </a:rPr>
              <a:t>didaktičnih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iger</a:t>
            </a:r>
            <a:r>
              <a:rPr lang="en-GB" sz="3200" dirty="0">
                <a:solidFill>
                  <a:srgbClr val="C00000"/>
                </a:solidFill>
              </a:rPr>
              <a:t> in </a:t>
            </a:r>
            <a:r>
              <a:rPr lang="en-GB" sz="3200" dirty="0" err="1">
                <a:solidFill>
                  <a:srgbClr val="C00000"/>
                </a:solidFill>
              </a:rPr>
              <a:t>vloga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odraslega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pri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izvedbi</a:t>
            </a:r>
            <a:r>
              <a:rPr lang="sl-SI" sz="3200" dirty="0" smtClean="0">
                <a:solidFill>
                  <a:srgbClr val="C00000"/>
                </a:solidFill>
              </a:rPr>
              <a:t> (1)</a:t>
            </a:r>
            <a:r>
              <a:rPr lang="en-GB" sz="3200" dirty="0">
                <a:solidFill>
                  <a:srgbClr val="C00000"/>
                </a:solidFill>
              </a:rPr>
              <a:t/>
            </a:r>
            <a:br>
              <a:rPr lang="en-GB" sz="32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7679" y="1840324"/>
            <a:ext cx="11216640" cy="1889760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j-lt"/>
              </a:rPr>
              <a:t>KRAJŠA MOTIVA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CIJSKA DEJAVNOST </a:t>
            </a:r>
          </a:p>
          <a:p>
            <a:pPr marL="0" indent="0">
              <a:buNone/>
            </a:pPr>
            <a:r>
              <a:rPr lang="sl-SI" sz="2600" dirty="0">
                <a:solidFill>
                  <a:srgbClr val="C00000"/>
                </a:solidFill>
                <a:latin typeface="+mj-lt"/>
              </a:rPr>
              <a:t>	</a:t>
            </a:r>
            <a:r>
              <a:rPr lang="sl-SI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otroke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uvedemo</a:t>
            </a:r>
            <a:r>
              <a:rPr lang="en-GB" sz="2400" dirty="0">
                <a:latin typeface="+mj-lt"/>
              </a:rPr>
              <a:t> v </a:t>
            </a:r>
            <a:r>
              <a:rPr lang="en-GB" sz="2400" dirty="0" err="1">
                <a:latin typeface="+mj-lt"/>
              </a:rPr>
              <a:t>doživljanje</a:t>
            </a:r>
            <a:r>
              <a:rPr lang="en-GB" sz="2400" dirty="0">
                <a:latin typeface="+mj-lt"/>
              </a:rPr>
              <a:t> in </a:t>
            </a:r>
            <a:r>
              <a:rPr lang="en-GB" sz="2400" dirty="0" err="1">
                <a:latin typeface="+mj-lt"/>
              </a:rPr>
              <a:t>kontekst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dogajanja</a:t>
            </a:r>
            <a:r>
              <a:rPr lang="sl-SI" sz="2400" dirty="0">
                <a:latin typeface="+mj-lt"/>
              </a:rPr>
              <a:t>)</a:t>
            </a: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  <a:p>
            <a:r>
              <a:rPr lang="en-GB" dirty="0">
                <a:solidFill>
                  <a:srgbClr val="C00000"/>
                </a:solidFill>
                <a:latin typeface="+mj-lt"/>
              </a:rPr>
              <a:t>PRVA IZVEDBA 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GLASBENO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DIDAKTIČNE IGRE</a:t>
            </a:r>
            <a:r>
              <a:rPr lang="sl-SI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(izvedemo jo kot celoto)</a:t>
            </a:r>
            <a:endParaRPr lang="en-GB" sz="2400" dirty="0">
              <a:latin typeface="+mj-lt"/>
            </a:endParaRPr>
          </a:p>
          <a:p>
            <a:r>
              <a:rPr lang="en-GB" dirty="0" smtClean="0">
                <a:solidFill>
                  <a:srgbClr val="C00000"/>
                </a:solidFill>
                <a:latin typeface="+mj-lt"/>
              </a:rPr>
              <a:t>PONAVLJANJE IGRE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1400" dirty="0" smtClean="0">
                <a:latin typeface="+mj-lt"/>
              </a:rPr>
              <a:t>(</a:t>
            </a:r>
            <a:r>
              <a:rPr lang="sl-SI" sz="1400" dirty="0" err="1" smtClean="0">
                <a:latin typeface="+mj-lt"/>
              </a:rPr>
              <a:t>Borota</a:t>
            </a:r>
            <a:r>
              <a:rPr lang="sl-SI" sz="1400" dirty="0" smtClean="0">
                <a:latin typeface="+mj-lt"/>
              </a:rPr>
              <a:t> v Brus, </a:t>
            </a:r>
            <a:r>
              <a:rPr lang="sl-SI" sz="1400" dirty="0">
                <a:latin typeface="+mj-lt"/>
              </a:rPr>
              <a:t>Smrekar, </a:t>
            </a:r>
            <a:r>
              <a:rPr lang="sl-SI" sz="1400" dirty="0" smtClean="0">
                <a:latin typeface="+mj-lt"/>
              </a:rPr>
              <a:t>2019</a:t>
            </a:r>
            <a:r>
              <a:rPr lang="sl-SI" sz="1400" dirty="0">
                <a:latin typeface="+mj-lt"/>
              </a:rPr>
              <a:t>). </a:t>
            </a:r>
            <a:endParaRPr lang="en-GB" dirty="0">
              <a:latin typeface="+mj-lt"/>
            </a:endParaRPr>
          </a:p>
        </p:txBody>
      </p:sp>
      <p:sp>
        <p:nvSpPr>
          <p:cNvPr id="8" name="AutoShape 2" descr="How to NOT talk yourself out of a j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ow to NOT talk yourself out of a jo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ow to NOT talk yourself out of a jo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3" y="4017666"/>
            <a:ext cx="1187409" cy="85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357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 txBox="1">
            <a:spLocks noGrp="1"/>
          </p:cNvSpPr>
          <p:nvPr>
            <p:ph idx="1"/>
          </p:nvPr>
        </p:nvSpPr>
        <p:spPr>
          <a:xfrm>
            <a:off x="396233" y="1542707"/>
            <a:ext cx="11399519" cy="45229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Odrasli</a:t>
            </a:r>
            <a:r>
              <a:rPr lang="sl-SI" dirty="0" smtClean="0"/>
              <a:t>: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+mj-lt"/>
              </a:rPr>
              <a:t>igro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predlaga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organizira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opazuje</a:t>
            </a:r>
            <a:r>
              <a:rPr lang="en-GB" dirty="0">
                <a:latin typeface="+mj-lt"/>
              </a:rPr>
              <a:t> </a:t>
            </a:r>
            <a:r>
              <a:rPr lang="sl-SI" dirty="0">
                <a:latin typeface="+mj-lt"/>
              </a:rPr>
              <a:t>(</a:t>
            </a:r>
            <a:r>
              <a:rPr lang="en-GB" dirty="0" err="1" smtClean="0">
                <a:latin typeface="+mj-lt"/>
              </a:rPr>
              <a:t>razsoja</a:t>
            </a:r>
            <a:r>
              <a:rPr lang="sl-SI" dirty="0" smtClean="0">
                <a:latin typeface="+mj-lt"/>
              </a:rPr>
              <a:t>)</a:t>
            </a:r>
            <a:r>
              <a:rPr lang="en-GB" dirty="0" smtClean="0">
                <a:latin typeface="+mj-lt"/>
              </a:rPr>
              <a:t>, </a:t>
            </a: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+mj-lt"/>
              </a:rPr>
              <a:t>je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iznajdljiv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ustvarjalen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občutljiv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in se </a:t>
            </a:r>
            <a:r>
              <a:rPr lang="en-GB" dirty="0" err="1">
                <a:latin typeface="+mj-lt"/>
              </a:rPr>
              <a:t>zna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prilagoditi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otrokovi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razvojni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stopnji</a:t>
            </a:r>
            <a:r>
              <a:rPr lang="en-GB" dirty="0">
                <a:latin typeface="+mj-lt"/>
              </a:rPr>
              <a:t>, </a:t>
            </a:r>
            <a:endParaRPr lang="sl-SI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latin typeface="+mj-lt"/>
              </a:rPr>
              <a:t>ustvarja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in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ohranja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igralni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okvir</a:t>
            </a:r>
            <a:r>
              <a:rPr lang="en-GB" dirty="0">
                <a:latin typeface="+mj-lt"/>
              </a:rPr>
              <a:t>, </a:t>
            </a:r>
            <a:endParaRPr lang="sl-SI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C00000"/>
                </a:solidFill>
                <a:latin typeface="+mj-lt"/>
              </a:rPr>
              <a:t>prevzema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vlogo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glasbenika</a:t>
            </a:r>
            <a:r>
              <a:rPr lang="en-GB" dirty="0">
                <a:latin typeface="+mj-lt"/>
              </a:rPr>
              <a:t> </a:t>
            </a:r>
            <a:r>
              <a:rPr lang="en-GB" sz="2600" dirty="0">
                <a:latin typeface="+mj-lt"/>
              </a:rPr>
              <a:t>(</a:t>
            </a:r>
            <a:r>
              <a:rPr lang="en-GB" sz="2600" dirty="0" err="1">
                <a:latin typeface="+mj-lt"/>
              </a:rPr>
              <a:t>glasbo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izvaja</a:t>
            </a:r>
            <a:r>
              <a:rPr lang="en-GB" sz="2600" dirty="0">
                <a:latin typeface="+mj-lt"/>
              </a:rPr>
              <a:t>, </a:t>
            </a:r>
            <a:r>
              <a:rPr lang="en-GB" sz="2600" dirty="0" err="1">
                <a:latin typeface="+mj-lt"/>
              </a:rPr>
              <a:t>si</a:t>
            </a:r>
            <a:r>
              <a:rPr lang="en-GB" sz="2600" dirty="0">
                <a:latin typeface="+mj-lt"/>
              </a:rPr>
              <a:t> jo </a:t>
            </a:r>
            <a:r>
              <a:rPr lang="en-GB" sz="2600" dirty="0" err="1" smtClean="0">
                <a:latin typeface="+mj-lt"/>
              </a:rPr>
              <a:t>zamišlja</a:t>
            </a:r>
            <a:r>
              <a:rPr lang="sl-SI" sz="2600" dirty="0" smtClean="0">
                <a:latin typeface="+mj-lt"/>
              </a:rPr>
              <a:t>, </a:t>
            </a:r>
            <a:r>
              <a:rPr lang="en-GB" sz="2600" dirty="0" err="1" smtClean="0">
                <a:latin typeface="+mj-lt"/>
              </a:rPr>
              <a:t>demonstrir</a:t>
            </a:r>
            <a:r>
              <a:rPr lang="sl-SI" sz="2600" dirty="0" smtClean="0">
                <a:latin typeface="+mj-lt"/>
              </a:rPr>
              <a:t>a </a:t>
            </a:r>
            <a:r>
              <a:rPr lang="en-GB" sz="2600" dirty="0" err="1" smtClean="0">
                <a:latin typeface="+mj-lt"/>
              </a:rPr>
              <a:t>uporabo</a:t>
            </a:r>
            <a:r>
              <a:rPr lang="en-GB" sz="2600" dirty="0" smtClean="0">
                <a:latin typeface="+mj-lt"/>
              </a:rPr>
              <a:t> </a:t>
            </a:r>
            <a:r>
              <a:rPr lang="sl-SI" sz="2600" dirty="0" smtClean="0">
                <a:latin typeface="+mj-lt"/>
              </a:rPr>
              <a:t>	</a:t>
            </a:r>
            <a:r>
              <a:rPr lang="en-GB" sz="2600" dirty="0" err="1" smtClean="0">
                <a:latin typeface="+mj-lt"/>
              </a:rPr>
              <a:t>glasbil</a:t>
            </a:r>
            <a:r>
              <a:rPr lang="en-GB" sz="2600" dirty="0">
                <a:latin typeface="+mj-lt"/>
              </a:rPr>
              <a:t>), </a:t>
            </a:r>
            <a:endParaRPr lang="sl-SI" sz="2600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C00000"/>
                </a:solidFill>
                <a:latin typeface="+mj-lt"/>
              </a:rPr>
              <a:t>usmerja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otrokovo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pozornost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glasbo</a:t>
            </a:r>
            <a:r>
              <a:rPr lang="en-GB" dirty="0">
                <a:latin typeface="+mj-lt"/>
              </a:rPr>
              <a:t> in </a:t>
            </a:r>
            <a:r>
              <a:rPr lang="en-GB" dirty="0" err="1">
                <a:latin typeface="+mj-lt"/>
              </a:rPr>
              <a:t>glasbeno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dejavnost</a:t>
            </a:r>
            <a:r>
              <a:rPr lang="en-GB" dirty="0">
                <a:latin typeface="+mj-lt"/>
              </a:rPr>
              <a:t>, </a:t>
            </a:r>
            <a:endParaRPr lang="sl-SI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latin typeface="+mj-lt"/>
              </a:rPr>
              <a:t>otroka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pohval</a:t>
            </a:r>
            <a:r>
              <a:rPr lang="en-GB" dirty="0" err="1">
                <a:latin typeface="+mj-lt"/>
              </a:rPr>
              <a:t>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ali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omili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morebiten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strah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pred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neuspehom</a:t>
            </a:r>
            <a:r>
              <a:rPr lang="en-GB" dirty="0">
                <a:latin typeface="+mj-lt"/>
              </a:rPr>
              <a:t>, </a:t>
            </a:r>
            <a:endParaRPr lang="sl-SI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solidFill>
                  <a:srgbClr val="C00000"/>
                </a:solidFill>
                <a:latin typeface="+mj-lt"/>
              </a:rPr>
              <a:t>pripravi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prostor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glasbila</a:t>
            </a:r>
            <a:r>
              <a:rPr lang="en-GB" dirty="0">
                <a:latin typeface="+mj-lt"/>
              </a:rPr>
              <a:t> in </a:t>
            </a:r>
            <a:r>
              <a:rPr lang="en-GB" dirty="0" err="1">
                <a:latin typeface="+mj-lt"/>
              </a:rPr>
              <a:t>druge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pripomočke</a:t>
            </a:r>
            <a:r>
              <a:rPr lang="en-GB" dirty="0">
                <a:latin typeface="+mj-lt"/>
              </a:rPr>
              <a:t>, </a:t>
            </a:r>
            <a:endParaRPr lang="sl-SI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latin typeface="+mj-lt"/>
              </a:rPr>
              <a:t>pred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začetkom</a:t>
            </a:r>
            <a:r>
              <a:rPr lang="en-GB" dirty="0">
                <a:latin typeface="+mj-lt"/>
              </a:rPr>
              <a:t> v </a:t>
            </a:r>
            <a:r>
              <a:rPr lang="en-GB" dirty="0" err="1">
                <a:latin typeface="+mj-lt"/>
              </a:rPr>
              <a:t>mislih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preleti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dejavnost</a:t>
            </a:r>
            <a:r>
              <a:rPr lang="en-GB" dirty="0">
                <a:latin typeface="+mj-lt"/>
              </a:rPr>
              <a:t>, </a:t>
            </a: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GB" dirty="0" err="1" smtClean="0">
                <a:latin typeface="+mj-lt"/>
              </a:rPr>
              <a:t>ozavesti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lastno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vlogo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</a:t>
            </a:r>
            <a:r>
              <a:rPr lang="en-GB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vodenju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otrok</a:t>
            </a:r>
            <a:r>
              <a:rPr lang="sl-SI" dirty="0" smtClean="0">
                <a:latin typeface="+mj-lt"/>
              </a:rPr>
              <a:t> in oblikovanju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navodil</a:t>
            </a:r>
            <a:r>
              <a:rPr lang="en-GB" dirty="0">
                <a:latin typeface="+mj-lt"/>
              </a:rPr>
              <a:t>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  (</a:t>
            </a:r>
            <a:r>
              <a:rPr lang="sl-SI" i="1" dirty="0" smtClean="0">
                <a:solidFill>
                  <a:srgbClr val="C00000"/>
                </a:solidFill>
                <a:latin typeface="+mj-lt"/>
              </a:rPr>
              <a:t>IZOGIBA SE PODAJANJU NAVODIL!!!) </a:t>
            </a:r>
            <a:r>
              <a:rPr lang="sl-SI" dirty="0" smtClean="0">
                <a:latin typeface="+mj-lt"/>
              </a:rPr>
              <a:t>in </a:t>
            </a:r>
            <a:r>
              <a:rPr lang="en-GB" dirty="0" err="1" smtClean="0">
                <a:latin typeface="+mj-lt"/>
              </a:rPr>
              <a:t>otrok</a:t>
            </a:r>
            <a:r>
              <a:rPr lang="sl-SI" dirty="0" smtClean="0">
                <a:latin typeface="+mj-lt"/>
              </a:rPr>
              <a:t>e </a:t>
            </a:r>
            <a:r>
              <a:rPr lang="en-GB" dirty="0" err="1" smtClean="0">
                <a:latin typeface="+mj-lt"/>
              </a:rPr>
              <a:t>navduši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za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sodelovanje</a:t>
            </a:r>
            <a:r>
              <a:rPr lang="sl-SI" dirty="0" smtClean="0">
                <a:latin typeface="+mj-lt"/>
              </a:rPr>
              <a:t>. </a:t>
            </a:r>
            <a:r>
              <a:rPr lang="sl-SI" sz="1400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6233" y="365125"/>
            <a:ext cx="10957567" cy="1325563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en-GB" sz="3200" dirty="0" err="1" smtClean="0">
                <a:solidFill>
                  <a:srgbClr val="C00000"/>
                </a:solidFill>
              </a:rPr>
              <a:t>Izvedba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glasbeno</a:t>
            </a:r>
            <a:r>
              <a:rPr lang="sl-SI" sz="3200" dirty="0" smtClean="0">
                <a:solidFill>
                  <a:srgbClr val="C00000"/>
                </a:solidFill>
              </a:rPr>
              <a:t>-</a:t>
            </a:r>
            <a:r>
              <a:rPr lang="en-GB" sz="3200" dirty="0" err="1" smtClean="0">
                <a:solidFill>
                  <a:srgbClr val="C00000"/>
                </a:solidFill>
              </a:rPr>
              <a:t>didaktičnih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iger</a:t>
            </a:r>
            <a:r>
              <a:rPr lang="en-GB" sz="3200" dirty="0">
                <a:solidFill>
                  <a:srgbClr val="C00000"/>
                </a:solidFill>
              </a:rPr>
              <a:t> in </a:t>
            </a:r>
            <a:r>
              <a:rPr lang="en-GB" sz="3200" dirty="0" err="1">
                <a:solidFill>
                  <a:srgbClr val="C00000"/>
                </a:solidFill>
              </a:rPr>
              <a:t>vloga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odraslega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pri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izvedbi</a:t>
            </a:r>
            <a:r>
              <a:rPr lang="sl-SI" sz="3200" dirty="0" smtClean="0">
                <a:solidFill>
                  <a:srgbClr val="C00000"/>
                </a:solidFill>
              </a:rPr>
              <a:t> (2)</a:t>
            </a:r>
            <a:r>
              <a:rPr lang="en-GB" sz="3200" dirty="0">
                <a:solidFill>
                  <a:srgbClr val="C00000"/>
                </a:solidFill>
              </a:rPr>
              <a:t/>
            </a:r>
            <a:br>
              <a:rPr lang="en-GB" sz="32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396233" y="6205415"/>
            <a:ext cx="11399519" cy="60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smtClean="0"/>
              <a:t>Brus, E., Smrekar, S. (2019). Glasbeno didaktične igre kot metoda dela z otroki in mladostniki s čustvenimi in vedenjskimi težavami. V K. Habe, K. </a:t>
            </a:r>
            <a:r>
              <a:rPr lang="sl-SI" sz="1200" dirty="0" err="1" smtClean="0"/>
              <a:t>Licardo</a:t>
            </a:r>
            <a:r>
              <a:rPr lang="sl-SI" sz="1200" dirty="0" smtClean="0"/>
              <a:t> (ur.) </a:t>
            </a:r>
            <a:r>
              <a:rPr lang="sl-SI" sz="1200" i="1" dirty="0" smtClean="0"/>
              <a:t>Oblikovanje čustev in vedenja z glasbo</a:t>
            </a:r>
            <a:r>
              <a:rPr lang="sl-SI" sz="1200" dirty="0" smtClean="0"/>
              <a:t>. Maribor: Univerzitetna založba Univerze v </a:t>
            </a:r>
            <a:r>
              <a:rPr lang="sl-SI" sz="1200" dirty="0"/>
              <a:t>Mariboru</a:t>
            </a:r>
            <a:r>
              <a:rPr lang="sl-SI" sz="1200" dirty="0" smtClean="0"/>
              <a:t>. (str. 51 – 57) </a:t>
            </a:r>
          </a:p>
          <a:p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www.dlib.si/stream/URN:NBN:SI:DOC-H5L6FXFV/de3c9d1f-9ec5-4ad7-b55a-af474b9f85e4/PDF</a:t>
            </a:r>
            <a:r>
              <a:rPr lang="sl-SI" sz="1200" dirty="0" smtClean="0"/>
              <a:t>   </a:t>
            </a:r>
            <a:endParaRPr lang="en-GB" sz="1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41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37386"/>
          </a:xfrm>
          <a:noFill/>
        </p:spPr>
        <p:txBody>
          <a:bodyPr>
            <a:noAutofit/>
          </a:bodyPr>
          <a:lstStyle/>
          <a:p>
            <a:pPr algn="ctr"/>
            <a:r>
              <a:rPr lang="sl-SI" altLang="sl-SI" sz="3200" dirty="0">
                <a:solidFill>
                  <a:srgbClr val="C00000"/>
                </a:solidFill>
              </a:rPr>
              <a:t>Otroci s čustveno-vedenjskimi motnjami in  </a:t>
            </a:r>
            <a:r>
              <a:rPr lang="sl-SI" altLang="sl-SI" sz="3200" dirty="0" smtClean="0">
                <a:solidFill>
                  <a:srgbClr val="C00000"/>
                </a:solidFill>
              </a:rPr>
              <a:t>glasbeno-didaktične igre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226423" y="6044912"/>
            <a:ext cx="10515600" cy="813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err="1" smtClean="0">
                <a:latin typeface="+mj-lt"/>
              </a:rPr>
              <a:t>Borota</a:t>
            </a:r>
            <a:r>
              <a:rPr lang="sl-SI" sz="1200" dirty="0" smtClean="0">
                <a:latin typeface="+mj-lt"/>
              </a:rPr>
              <a:t>, B. (2013).  </a:t>
            </a:r>
            <a:r>
              <a:rPr lang="sl-SI" sz="1200" i="1" dirty="0" smtClean="0">
                <a:latin typeface="+mj-lt"/>
              </a:rPr>
              <a:t>Glasbene dejavnosti in vsebine</a:t>
            </a:r>
            <a:r>
              <a:rPr lang="sl-SI" sz="1200" dirty="0" smtClean="0">
                <a:latin typeface="+mj-lt"/>
              </a:rPr>
              <a:t>. Koper: Univerzitetna založba </a:t>
            </a:r>
            <a:r>
              <a:rPr lang="sl-SI" sz="1200" dirty="0" err="1" smtClean="0">
                <a:latin typeface="+mj-lt"/>
              </a:rPr>
              <a:t>Annales</a:t>
            </a:r>
            <a:r>
              <a:rPr lang="sl-SI" sz="1200" dirty="0" smtClean="0">
                <a:latin typeface="+mj-lt"/>
              </a:rPr>
              <a:t>. (str. 13) </a:t>
            </a:r>
          </a:p>
          <a:p>
            <a:r>
              <a:rPr lang="sl-SI" sz="1200" dirty="0" smtClean="0">
                <a:latin typeface="+mj-lt"/>
              </a:rPr>
              <a:t>Brus, E., Smrekar, S. (2019). Glasbeno didaktične igre kot metoda dela z otroki in mladostniki s čustvenimi in vedenjskimi težavami. V K. Habe, K. </a:t>
            </a:r>
            <a:r>
              <a:rPr lang="sl-SI" sz="1200" dirty="0" err="1" smtClean="0">
                <a:latin typeface="+mj-lt"/>
              </a:rPr>
              <a:t>Licardo</a:t>
            </a:r>
            <a:r>
              <a:rPr lang="sl-SI" sz="1200" dirty="0" smtClean="0">
                <a:latin typeface="+mj-lt"/>
              </a:rPr>
              <a:t> (ur.) </a:t>
            </a:r>
            <a:r>
              <a:rPr lang="sl-SI" sz="1200" i="1" dirty="0" smtClean="0">
                <a:latin typeface="+mj-lt"/>
              </a:rPr>
              <a:t>Oblikovanje čustev in vedenja z glasbo</a:t>
            </a:r>
            <a:r>
              <a:rPr lang="sl-SI" sz="1200" dirty="0" smtClean="0">
                <a:latin typeface="+mj-lt"/>
              </a:rPr>
              <a:t>. Maribor: Univerzitetna založba Univerze v </a:t>
            </a:r>
            <a:r>
              <a:rPr lang="sl-SI" sz="1200" dirty="0">
                <a:latin typeface="+mj-lt"/>
              </a:rPr>
              <a:t>Mariboru</a:t>
            </a:r>
            <a:r>
              <a:rPr lang="sl-SI" sz="1200" dirty="0" smtClean="0">
                <a:latin typeface="+mj-lt"/>
              </a:rPr>
              <a:t>. (str. 51 – 57) </a:t>
            </a:r>
          </a:p>
          <a:p>
            <a:r>
              <a:rPr lang="sl-SI" sz="1200" dirty="0" smtClean="0">
                <a:solidFill>
                  <a:srgbClr val="C00000"/>
                </a:solidFill>
                <a:latin typeface="+mj-lt"/>
                <a:hlinkClick r:id="rId2"/>
              </a:rPr>
              <a:t>https</a:t>
            </a:r>
            <a:r>
              <a:rPr lang="sl-SI" sz="1200" dirty="0">
                <a:solidFill>
                  <a:srgbClr val="C00000"/>
                </a:solidFill>
                <a:latin typeface="+mj-lt"/>
                <a:hlinkClick r:id="rId2"/>
              </a:rPr>
              <a:t>://</a:t>
            </a:r>
            <a:r>
              <a:rPr lang="sl-SI" sz="1200" dirty="0" smtClean="0">
                <a:solidFill>
                  <a:srgbClr val="C00000"/>
                </a:solidFill>
                <a:latin typeface="+mj-lt"/>
                <a:hlinkClick r:id="rId2"/>
              </a:rPr>
              <a:t>www.dlib.si/stream/URN:NBN:SI:DOC-H5L6FXFV/de3c9d1f-9ec5-4ad7-b55a-af474b9f85e4/PDF</a:t>
            </a:r>
            <a:r>
              <a:rPr lang="sl-SI" sz="1200" dirty="0" smtClean="0">
                <a:solidFill>
                  <a:srgbClr val="C00000"/>
                </a:solidFill>
                <a:latin typeface="+mj-lt"/>
              </a:rPr>
              <a:t>   </a:t>
            </a:r>
            <a:endParaRPr lang="en-GB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04576" y="1386885"/>
            <a:ext cx="11739147" cy="45243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 otroke s čustveno vedenjskimi motnjami uresničujemo cilje predvsem na                                AF in SOC-MOR področju razvoja 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kognitivnem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psihomotoričnem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afektivnem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/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socio-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moralnem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/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IŠ. Interno gradivo.</a:t>
            </a:r>
            <a:endParaRPr lang="en-GB" sz="1200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5576970" y="2270253"/>
            <a:ext cx="5321413" cy="137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doživljanje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izražanj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doživetij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prepoznavanj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razpoloženj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roščen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samoiniciativn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sodelovan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je,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razvijanj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radovednosti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ohranjanj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r>
              <a:rPr lang="sl-SI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5126775" y="4331675"/>
            <a:ext cx="5771608" cy="763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upoštevanj</a:t>
            </a:r>
            <a:r>
              <a:rPr lang="sl-S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pravil</a:t>
            </a:r>
            <a:r>
              <a:rPr lang="sl-SI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prilaga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nje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skupinski</a:t>
            </a:r>
            <a:r>
              <a:rPr lang="en-GB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dinamiki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razvijanj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empatije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vzpostavljanj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interakcij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GB" sz="18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sl-SI" sz="1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mi.</a:t>
            </a:r>
            <a:endParaRPr lang="en-GB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 flipV="1">
            <a:off x="4040554" y="4713264"/>
            <a:ext cx="1086221" cy="23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3446585" y="2893301"/>
            <a:ext cx="2130385" cy="88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27695"/>
            <a:ext cx="10515600" cy="1097914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Področja socialno-čustvenega razvoja s pomočjo                 glasbeno-didaktičnih iger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80754"/>
            <a:ext cx="10515600" cy="3884023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Glasbeno-didaktične igre spodbujajo moči pri reševanju težav čustvovanja, nadzorovanja in uravnavanja impulzivnega vedenja, premagovanju strahu pred neuspehom …</a:t>
            </a: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Že v predšolski dobi vplivajo na: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zaznavanje sebe,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C00000"/>
                </a:solidFill>
                <a:latin typeface="+mj-lt"/>
              </a:rPr>
              <a:t>s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prejemanje odgovornosti do sebe in drugih,</a:t>
            </a:r>
          </a:p>
          <a:p>
            <a:pPr>
              <a:buFontTx/>
              <a:buChar char="-"/>
            </a:pPr>
            <a:r>
              <a:rPr lang="sl-SI" dirty="0" err="1">
                <a:solidFill>
                  <a:srgbClr val="C00000"/>
                </a:solidFill>
                <a:latin typeface="+mj-lt"/>
              </a:rPr>
              <a:t>p</a:t>
            </a:r>
            <a:r>
              <a:rPr lang="sl-SI" dirty="0" err="1" smtClean="0">
                <a:solidFill>
                  <a:srgbClr val="C00000"/>
                </a:solidFill>
                <a:latin typeface="+mj-lt"/>
              </a:rPr>
              <a:t>rosocialno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 vedenje.</a:t>
            </a: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200" y="6152769"/>
            <a:ext cx="10515600" cy="70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 smtClean="0">
                <a:latin typeface="+mj-lt"/>
              </a:rPr>
              <a:t>Brus, E., Smrekar, S. (2019). Glasbeno didaktične igre kot metoda dela z otroki in mladostniki s čustvenimi in vedenjskimi težavami. V K. Habe, K. </a:t>
            </a:r>
            <a:r>
              <a:rPr lang="sl-SI" sz="1200" dirty="0" err="1" smtClean="0">
                <a:latin typeface="+mj-lt"/>
              </a:rPr>
              <a:t>Licardo</a:t>
            </a:r>
            <a:r>
              <a:rPr lang="sl-SI" sz="1200" dirty="0" smtClean="0">
                <a:latin typeface="+mj-lt"/>
              </a:rPr>
              <a:t> (ur.) </a:t>
            </a:r>
            <a:r>
              <a:rPr lang="sl-SI" sz="1200" i="1" dirty="0" smtClean="0">
                <a:latin typeface="+mj-lt"/>
              </a:rPr>
              <a:t>Oblikovanje čustev in vedenja z glasbo</a:t>
            </a:r>
            <a:r>
              <a:rPr lang="sl-SI" sz="1200" dirty="0" smtClean="0">
                <a:latin typeface="+mj-lt"/>
              </a:rPr>
              <a:t>. Maribor: Univerzitetna založba Univerze v </a:t>
            </a:r>
            <a:r>
              <a:rPr lang="sl-SI" sz="1200" dirty="0">
                <a:latin typeface="+mj-lt"/>
              </a:rPr>
              <a:t>Mariboru</a:t>
            </a:r>
            <a:r>
              <a:rPr lang="sl-SI" sz="1200" dirty="0" smtClean="0">
                <a:latin typeface="+mj-lt"/>
              </a:rPr>
              <a:t>. (str. 51 – 57) </a:t>
            </a:r>
          </a:p>
          <a:p>
            <a:r>
              <a:rPr lang="sl-SI" sz="1200" dirty="0" smtClean="0">
                <a:latin typeface="+mj-lt"/>
                <a:hlinkClick r:id="rId2"/>
              </a:rPr>
              <a:t>https</a:t>
            </a:r>
            <a:r>
              <a:rPr lang="sl-SI" sz="1200" dirty="0">
                <a:latin typeface="+mj-lt"/>
                <a:hlinkClick r:id="rId2"/>
              </a:rPr>
              <a:t>://</a:t>
            </a:r>
            <a:r>
              <a:rPr lang="sl-SI" sz="1200" dirty="0" smtClean="0">
                <a:latin typeface="+mj-lt"/>
                <a:hlinkClick r:id="rId2"/>
              </a:rPr>
              <a:t>www.dlib.si/stream/URN:NBN:SI:DOC-H5L6FXFV/de3c9d1f-9ec5-4ad7-b55a-af474b9f85e4/PDF</a:t>
            </a:r>
            <a:r>
              <a:rPr lang="sl-SI" sz="1200" dirty="0" smtClean="0">
                <a:latin typeface="+mj-lt"/>
              </a:rPr>
              <a:t>   </a:t>
            </a:r>
            <a:endParaRPr lang="en-GB" sz="1200" dirty="0">
              <a:latin typeface="+mj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327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Igra v glasbeni terapiji (po G. Orff</a:t>
            </a:r>
            <a:r>
              <a:rPr lang="sl-SI" sz="3200" dirty="0" smtClean="0">
                <a:solidFill>
                  <a:srgbClr val="C00000"/>
                </a:solidFill>
              </a:rPr>
              <a:t>)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160890"/>
            <a:ext cx="11247784" cy="4913907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Cilj je intenzivno </a:t>
            </a:r>
            <a:r>
              <a:rPr lang="sl-SI" dirty="0" err="1" smtClean="0">
                <a:solidFill>
                  <a:srgbClr val="C00000"/>
                </a:solidFill>
                <a:latin typeface="+mj-lt"/>
              </a:rPr>
              <a:t>samoizražanje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sl-SI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sl-SI" sz="1200" dirty="0" smtClean="0">
              <a:latin typeface="+mj-lt"/>
            </a:endParaRPr>
          </a:p>
          <a:p>
            <a:r>
              <a:rPr lang="sl-SI" sz="2400" dirty="0" smtClean="0">
                <a:latin typeface="+mj-lt"/>
              </a:rPr>
              <a:t>Izvedba mogoča z drugim (ali v skupini) ali pa samostojno - edini „partner“ je glasbilo.  </a:t>
            </a:r>
          </a:p>
          <a:p>
            <a:r>
              <a:rPr lang="sl-SI" sz="2400" dirty="0" smtClean="0">
                <a:latin typeface="+mj-lt"/>
              </a:rPr>
              <a:t>Pri glasbeni terapiji se „igramo“ z glasbo - </a:t>
            </a:r>
            <a:r>
              <a:rPr lang="sl-SI" sz="2400" i="1" dirty="0" smtClean="0">
                <a:solidFill>
                  <a:srgbClr val="C00000"/>
                </a:solidFill>
                <a:latin typeface="+mj-lt"/>
              </a:rPr>
              <a:t>pravila niso nujna</a:t>
            </a:r>
            <a:r>
              <a:rPr lang="sl-SI" sz="2400" dirty="0" smtClean="0">
                <a:latin typeface="+mj-lt"/>
              </a:rPr>
              <a:t>. </a:t>
            </a:r>
          </a:p>
          <a:p>
            <a:r>
              <a:rPr lang="sl-SI" sz="2400" dirty="0" smtClean="0">
                <a:latin typeface="+mj-lt"/>
              </a:rPr>
              <a:t>Mogoči razlogi za nesodelovanje so: </a:t>
            </a:r>
            <a:r>
              <a:rPr lang="sl-SI" sz="2400" dirty="0">
                <a:latin typeface="+mj-lt"/>
              </a:rPr>
              <a:t>pomanjkanje čustev, strah pred čustvi, strah pred novim, strah pred </a:t>
            </a:r>
            <a:r>
              <a:rPr lang="sl-SI" sz="2400" dirty="0" smtClean="0">
                <a:latin typeface="+mj-lt"/>
              </a:rPr>
              <a:t>napakami …</a:t>
            </a:r>
          </a:p>
          <a:p>
            <a:r>
              <a:rPr lang="sl-SI" sz="2400" dirty="0" smtClean="0">
                <a:latin typeface="+mj-lt"/>
              </a:rPr>
              <a:t>Osnovni </a:t>
            </a:r>
            <a:r>
              <a:rPr lang="sl-SI" sz="2400" dirty="0">
                <a:latin typeface="+mj-lt"/>
              </a:rPr>
              <a:t>elementi otroške </a:t>
            </a:r>
            <a:r>
              <a:rPr lang="sl-SI" sz="2400" dirty="0" smtClean="0">
                <a:latin typeface="+mj-lt"/>
              </a:rPr>
              <a:t>igre – kot se odražajo v glasbenem izražanju</a:t>
            </a:r>
            <a:r>
              <a:rPr lang="sl-SI" dirty="0" smtClean="0">
                <a:latin typeface="+mj-lt"/>
              </a:rPr>
              <a:t> </a:t>
            </a:r>
            <a:r>
              <a:rPr lang="sl-SI" sz="1600" dirty="0">
                <a:latin typeface="+mj-lt"/>
              </a:rPr>
              <a:t>(A. </a:t>
            </a:r>
            <a:r>
              <a:rPr lang="sl-SI" sz="1600" dirty="0" err="1">
                <a:latin typeface="+mj-lt"/>
              </a:rPr>
              <a:t>Flitner</a:t>
            </a:r>
            <a:r>
              <a:rPr lang="sl-SI" sz="1600" dirty="0">
                <a:latin typeface="+mj-lt"/>
              </a:rPr>
              <a:t> v </a:t>
            </a:r>
            <a:r>
              <a:rPr lang="sl-SI" sz="1600" dirty="0" smtClean="0">
                <a:latin typeface="+mj-lt"/>
              </a:rPr>
              <a:t>G. Orff</a:t>
            </a:r>
            <a:r>
              <a:rPr lang="sl-SI" sz="1600" dirty="0">
                <a:latin typeface="+mj-lt"/>
              </a:rPr>
              <a:t>): </a:t>
            </a:r>
            <a:endParaRPr lang="sl-SI" sz="1600" dirty="0" smtClean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lvl="1"/>
            <a:r>
              <a:rPr lang="sl-SI" i="1" dirty="0">
                <a:solidFill>
                  <a:srgbClr val="C00000"/>
                </a:solidFill>
                <a:latin typeface="+mj-lt"/>
              </a:rPr>
              <a:t>RAZISKOVANJE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(material, mehanizem glasbila …) </a:t>
            </a:r>
            <a:endParaRPr lang="en-GB" dirty="0">
              <a:latin typeface="+mj-lt"/>
            </a:endParaRPr>
          </a:p>
          <a:p>
            <a:pPr lvl="1"/>
            <a:r>
              <a:rPr lang="sl-SI" i="1" dirty="0">
                <a:solidFill>
                  <a:srgbClr val="C00000"/>
                </a:solidFill>
                <a:latin typeface="+mj-lt"/>
              </a:rPr>
              <a:t>EKSPERIMENTIRANJE </a:t>
            </a:r>
            <a:r>
              <a:rPr lang="sl-SI" i="1" dirty="0" smtClean="0">
                <a:solidFill>
                  <a:srgbClr val="C00000"/>
                </a:solidFill>
                <a:latin typeface="+mj-lt"/>
              </a:rPr>
              <a:t>- ORGANIZIRANJE </a:t>
            </a:r>
            <a:r>
              <a:rPr lang="sl-SI" dirty="0" smtClean="0">
                <a:latin typeface="+mj-lt"/>
              </a:rPr>
              <a:t>(posamezni zvoki in zvoki v kombinacijah …) </a:t>
            </a:r>
            <a:endParaRPr lang="en-GB" dirty="0">
              <a:latin typeface="+mj-lt"/>
            </a:endParaRPr>
          </a:p>
          <a:p>
            <a:pPr lvl="1"/>
            <a:r>
              <a:rPr lang="sl-SI" i="1" dirty="0">
                <a:solidFill>
                  <a:srgbClr val="C00000"/>
                </a:solidFill>
                <a:latin typeface="+mj-lt"/>
              </a:rPr>
              <a:t>POSNEMANJE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(igra</a:t>
            </a:r>
            <a:r>
              <a:rPr lang="sl-SI" dirty="0">
                <a:latin typeface="+mj-lt"/>
              </a:rPr>
              <a:t>, igranje vlog</a:t>
            </a:r>
            <a:r>
              <a:rPr lang="sl-SI" dirty="0" smtClean="0">
                <a:latin typeface="+mj-lt"/>
              </a:rPr>
              <a:t>)</a:t>
            </a:r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838199" y="6483042"/>
            <a:ext cx="112477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Vir: Orff</a:t>
            </a:r>
            <a:r>
              <a:rPr lang="sl-S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G. (1989). </a:t>
            </a:r>
            <a:r>
              <a:rPr lang="sl-SI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sl-SI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sl-SI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Orff </a:t>
            </a:r>
            <a:r>
              <a:rPr lang="sl-SI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sl-SI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sl-S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London, Mainz, New York: </a:t>
            </a:r>
            <a:r>
              <a:rPr lang="sl-SI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Schott</a:t>
            </a:r>
            <a:r>
              <a:rPr lang="sl-SI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Str. 59-60.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799754" y="5443393"/>
            <a:ext cx="3961724" cy="969310"/>
          </a:xfrm>
          <a:prstGeom prst="rect">
            <a:avLst/>
          </a:prstGeom>
          <a:solidFill>
            <a:srgbClr val="ECF5E7"/>
          </a:solidFill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l-SI" sz="3200" b="1" dirty="0" smtClean="0">
              <a:solidFill>
                <a:srgbClr val="C00000"/>
              </a:solidFill>
              <a:latin typeface="Algerian" panose="04020705040A02060702" pitchFamily="82" charset="0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PONOVNO: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NIKOLI NE POZABIMO NA NEVERBALNO KOMUNICIRANJE!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 V NAJVEČJI MOŽNI MERI UPORABLJAJMO GLASBENI JEZIK!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C00000"/>
              </a:solidFill>
              <a:latin typeface="Perpetua" panose="02020502060401020303" pitchFamily="18" charset="0"/>
              <a:ea typeface="NSimSun" panose="02010609030101010101" pitchFamily="49" charset="-122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IŠ.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371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1628" y="5603158"/>
            <a:ext cx="1051560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Prilagoditve učnega načrta za glasbeno vzgojo za gibalno ovirane učence </a:t>
            </a:r>
          </a:p>
          <a:p>
            <a:r>
              <a:rPr lang="sl-SI" dirty="0" smtClean="0">
                <a:latin typeface="+mj-lt"/>
              </a:rPr>
              <a:t>GDI – načini priprave, izvedbe, prilagoditve</a:t>
            </a:r>
          </a:p>
          <a:p>
            <a:r>
              <a:rPr lang="sl-SI" dirty="0" smtClean="0">
                <a:latin typeface="+mj-lt"/>
              </a:rPr>
              <a:t>Čustveno vedenjske motnje in GDI</a:t>
            </a:r>
          </a:p>
          <a:p>
            <a:r>
              <a:rPr lang="sl-SI" dirty="0" smtClean="0">
                <a:latin typeface="+mj-lt"/>
              </a:rPr>
              <a:t>GDI v Orff glasbeni terapiji</a:t>
            </a: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540923" y="6176963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gibalno ovirane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V razmislek in utrjevanje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08" y="2517127"/>
            <a:ext cx="2461720" cy="246172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IŠ.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476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Vsebina predavanja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53371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800" dirty="0" smtClean="0"/>
          </a:p>
          <a:p>
            <a:r>
              <a:rPr lang="sl-SI" dirty="0" smtClean="0"/>
              <a:t>Prilagoditve učnega načrta za glasbeno vzgojo za gibalno ovirane otroke</a:t>
            </a:r>
          </a:p>
          <a:p>
            <a:r>
              <a:rPr lang="sl-SI" dirty="0" smtClean="0"/>
              <a:t>Ogled in analiza posnetkov iz </a:t>
            </a:r>
            <a:r>
              <a:rPr lang="sl-SI" dirty="0" smtClean="0"/>
              <a:t>prakse</a:t>
            </a:r>
          </a:p>
          <a:p>
            <a:r>
              <a:rPr lang="sl-SI" dirty="0" err="1" smtClean="0"/>
              <a:t>Glasbenodidaktične</a:t>
            </a:r>
            <a:r>
              <a:rPr lang="sl-SI" dirty="0" smtClean="0"/>
              <a:t> igre (GDI)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24" y="3001108"/>
            <a:ext cx="2313102" cy="2313102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4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Dodatek k učnemu načrtu glasbene vzgoje za gibalno ovirane učence (1)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30276"/>
            <a:ext cx="11144794" cy="8217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Gibalno oviran otrok naj sodeluje pri vseh dejavnostih. </a:t>
            </a:r>
          </a:p>
          <a:p>
            <a:pPr marL="0" indent="0">
              <a:buNone/>
            </a:pPr>
            <a:r>
              <a:rPr lang="sl-SI" dirty="0" smtClean="0"/>
              <a:t>Delo prilagodimo obliki in stopnji gibalno oviranega učenca.</a:t>
            </a:r>
            <a:endParaRPr lang="en-GB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200" y="3121977"/>
            <a:ext cx="9176657" cy="304369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Osvajanje določene stopnje glasbenih spretnosti je pogojeno z dejavniki: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m</a:t>
            </a:r>
            <a:r>
              <a:rPr lang="sl-SI" dirty="0" smtClean="0">
                <a:latin typeface="+mj-lt"/>
              </a:rPr>
              <a:t>otorične spretnosti (kontrola drže, fina motorika, koordinacija),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v</a:t>
            </a:r>
            <a:r>
              <a:rPr lang="sl-SI" dirty="0" smtClean="0">
                <a:latin typeface="+mj-lt"/>
              </a:rPr>
              <a:t>idno-zaznavne spretnosti,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s</a:t>
            </a:r>
            <a:r>
              <a:rPr lang="sl-SI" dirty="0" smtClean="0">
                <a:latin typeface="+mj-lt"/>
              </a:rPr>
              <a:t>lušno-zaznavne spretnosti,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g</a:t>
            </a:r>
            <a:r>
              <a:rPr lang="sl-SI" dirty="0" smtClean="0">
                <a:latin typeface="+mj-lt"/>
              </a:rPr>
              <a:t>ovora in jezika,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k</a:t>
            </a:r>
            <a:r>
              <a:rPr lang="sl-SI" dirty="0" smtClean="0">
                <a:latin typeface="+mj-lt"/>
              </a:rPr>
              <a:t>onceptne formacije,</a:t>
            </a:r>
          </a:p>
          <a:p>
            <a:pPr>
              <a:buFontTx/>
              <a:buChar char="-"/>
            </a:pPr>
            <a:r>
              <a:rPr lang="sl-SI" dirty="0" err="1">
                <a:latin typeface="+mj-lt"/>
              </a:rPr>
              <a:t>m</a:t>
            </a:r>
            <a:r>
              <a:rPr lang="sl-SI" dirty="0" err="1" smtClean="0">
                <a:latin typeface="+mj-lt"/>
              </a:rPr>
              <a:t>edčutne</a:t>
            </a:r>
            <a:r>
              <a:rPr lang="sl-SI" dirty="0" smtClean="0">
                <a:latin typeface="+mj-lt"/>
              </a:rPr>
              <a:t> integracije.</a:t>
            </a:r>
            <a:endParaRPr lang="en-GB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6254000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gibalno ovirane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17419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81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038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Oviranost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celotnega gibalnega sistema (groba motorika)</a:t>
            </a:r>
            <a:r>
              <a:rPr lang="sl-SI" dirty="0" smtClean="0">
                <a:latin typeface="+mj-lt"/>
              </a:rPr>
              <a:t> onemogoča klasično gibalno izražanje (ples, korakanje v metrumu, ploskanje …), gibalno nakazovanje tonske višine, izvajanje metruma in ritma, otrok ima težave z orientacijo na melodičnih glasbilih.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Dodatek k učnemu načrtu glasbene vzgoje za gibalno ovirane učence (2)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3600948"/>
            <a:ext cx="10515600" cy="293048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Učencu je zato potrebno glede na gibalno oviranost omogočiti: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i</a:t>
            </a:r>
            <a:r>
              <a:rPr lang="sl-SI" sz="2400" dirty="0" smtClean="0">
                <a:latin typeface="+mj-lt"/>
              </a:rPr>
              <a:t>zražanje z gibom (plazenje, kotaljenje, ples na vozičku, božanje, dotikanje, ples z balonom …),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u</a:t>
            </a:r>
            <a:r>
              <a:rPr lang="sl-SI" sz="2400" dirty="0" smtClean="0">
                <a:latin typeface="+mj-lt"/>
              </a:rPr>
              <a:t>porabo prirejene lestvice za nakazovanje tonske višine (pomanjšan narisan zgornji del telesa v vertikalni postavitvi, na katerega učenec kaže s prstom ali pomagalom),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u</a:t>
            </a:r>
            <a:r>
              <a:rPr lang="sl-SI" sz="2400" dirty="0" smtClean="0">
                <a:latin typeface="+mj-lt"/>
              </a:rPr>
              <a:t>porabo barvne lestvice (za učence s težavami pri orientaciji) - uskladitev barvnih not v notnem črtovju s posameznimi glasbili).</a:t>
            </a:r>
            <a:endParaRPr lang="en-GB" sz="2400" dirty="0">
              <a:latin typeface="+mj-lt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gibalno ovirane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4448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720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Gibalno ovirani otroci imajo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okrnjeno uporabo fine motorike </a:t>
            </a:r>
            <a:r>
              <a:rPr lang="sl-SI" dirty="0" smtClean="0">
                <a:latin typeface="+mj-lt"/>
              </a:rPr>
              <a:t>in težave s koordinacijo oko – roka, kar jim otežuje igranje na glasbila, zapis v notno črtovje in druge finomotorične dejavnosti.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Dodatek k učnemu načrtu glasbene vzgoje za gibalno ovirane učence (3)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3217771"/>
            <a:ext cx="10848703" cy="2908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Učencem je potrebno ustvariti pogoje za igranje na glasbila s: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p</a:t>
            </a:r>
            <a:r>
              <a:rPr lang="sl-SI" sz="2400" dirty="0" smtClean="0">
                <a:latin typeface="+mj-lt"/>
              </a:rPr>
              <a:t>ovečanimi učnimi listi,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p</a:t>
            </a:r>
            <a:r>
              <a:rPr lang="sl-SI" sz="2400" dirty="0" smtClean="0">
                <a:latin typeface="+mj-lt"/>
              </a:rPr>
              <a:t>rilagojeno programsko in strojno opremo,</a:t>
            </a:r>
          </a:p>
          <a:p>
            <a:pPr>
              <a:buFontTx/>
              <a:buChar char="-"/>
            </a:pPr>
            <a:r>
              <a:rPr lang="sl-SI" sz="2400" dirty="0" smtClean="0">
                <a:latin typeface="+mj-lt"/>
              </a:rPr>
              <a:t>magnetno notno tablo …,</a:t>
            </a:r>
          </a:p>
          <a:p>
            <a:pPr>
              <a:buFontTx/>
              <a:buChar char="-"/>
            </a:pPr>
            <a:r>
              <a:rPr lang="sl-SI" sz="2400" dirty="0">
                <a:latin typeface="+mj-lt"/>
              </a:rPr>
              <a:t>p</a:t>
            </a:r>
            <a:r>
              <a:rPr lang="sl-SI" sz="2400" dirty="0" smtClean="0">
                <a:latin typeface="+mj-lt"/>
              </a:rPr>
              <a:t>rilagojenim delovnim okoljem (višina mize, nedrseča podlaga, stojala za glasbila …),</a:t>
            </a:r>
          </a:p>
          <a:p>
            <a:pPr>
              <a:buFontTx/>
              <a:buChar char="-"/>
            </a:pPr>
            <a:r>
              <a:rPr lang="sl-SI" sz="2400" dirty="0" smtClean="0">
                <a:latin typeface="+mj-lt"/>
              </a:rPr>
              <a:t>prilagoditvijo načina igranja (otrok tolče, drgne, praska, brenka, piha …).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838200" y="6261371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gibalno ovirane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0248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9" y="283864"/>
            <a:ext cx="2190626" cy="2190626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10" y="283864"/>
            <a:ext cx="2675923" cy="2005418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07" y="283864"/>
            <a:ext cx="4019488" cy="2677985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2" y="3216497"/>
            <a:ext cx="4497297" cy="3372973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18" y="3160470"/>
            <a:ext cx="4572000" cy="3429000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72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5221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 smtClean="0">
                <a:latin typeface="+mj-lt"/>
              </a:rPr>
              <a:t>Otroci s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težavami pri govornem izražanju</a:t>
            </a:r>
            <a:r>
              <a:rPr lang="sl-SI" dirty="0" smtClean="0">
                <a:latin typeface="+mj-lt"/>
              </a:rPr>
              <a:t>, ki je posledica gibalne oviranosti, imajo oteženo petje, </a:t>
            </a:r>
            <a:r>
              <a:rPr lang="sl-SI" dirty="0" err="1" smtClean="0">
                <a:latin typeface="+mj-lt"/>
              </a:rPr>
              <a:t>ritmizacijo</a:t>
            </a:r>
            <a:r>
              <a:rPr lang="sl-SI" dirty="0" smtClean="0">
                <a:latin typeface="+mj-lt"/>
              </a:rPr>
              <a:t> besedila, pevsko dihanje, izreko posameznih glasov, artikulacijo, </a:t>
            </a:r>
            <a:r>
              <a:rPr lang="sl-SI" dirty="0" err="1" smtClean="0">
                <a:latin typeface="+mj-lt"/>
              </a:rPr>
              <a:t>fraziranje</a:t>
            </a:r>
            <a:r>
              <a:rPr lang="sl-SI" dirty="0" smtClean="0">
                <a:latin typeface="+mj-lt"/>
              </a:rPr>
              <a:t>, jakost in hitrost govora, oblikovanje pevskega glasu ipd.</a:t>
            </a:r>
            <a:endParaRPr lang="en-GB" dirty="0">
              <a:latin typeface="+mj-lt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Dodatek k učnemu načrtu glasbene vzgoje za gibalno ovirane učence (4)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1" y="3728448"/>
            <a:ext cx="8149046" cy="16752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Pri učencih s težavami pri govornem izražanju je potrebno: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latin typeface="+mj-lt"/>
              </a:rPr>
              <a:t>- upoštevati njihove komunikacijske zmožnosti,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s</a:t>
            </a:r>
            <a:r>
              <a:rPr lang="sl-SI" dirty="0" smtClean="0">
                <a:latin typeface="+mj-lt"/>
              </a:rPr>
              <a:t>krajšati obseg in zahtevnosti pesmi,</a:t>
            </a:r>
          </a:p>
          <a:p>
            <a:pPr>
              <a:buFontTx/>
              <a:buChar char="-"/>
            </a:pPr>
            <a:r>
              <a:rPr lang="sl-SI" dirty="0">
                <a:latin typeface="+mj-lt"/>
              </a:rPr>
              <a:t>z</a:t>
            </a:r>
            <a:r>
              <a:rPr lang="sl-SI" dirty="0" smtClean="0">
                <a:latin typeface="+mj-lt"/>
              </a:rPr>
              <a:t>agotoviti čas, da se ustrezno glasbeno izrazi.</a:t>
            </a:r>
            <a:endParaRPr lang="en-GB" dirty="0">
              <a:latin typeface="+mj-lt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0" y="6316300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gibalno ovirane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2794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84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Prilagoditve pri igranju na glasbila: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- izbira glasbi </a:t>
            </a:r>
            <a:r>
              <a:rPr lang="sl-SI" sz="1800" dirty="0" smtClean="0">
                <a:latin typeface="+mj-lt"/>
              </a:rPr>
              <a:t>(nudimo dodatno pomoč …), </a:t>
            </a:r>
            <a:r>
              <a:rPr lang="sl-SI" sz="2400" dirty="0" smtClean="0">
                <a:latin typeface="+mj-lt"/>
              </a:rPr>
              <a:t>zahtevnost spremljav </a:t>
            </a:r>
            <a:r>
              <a:rPr lang="sl-SI" sz="1800" dirty="0" smtClean="0">
                <a:latin typeface="+mj-lt"/>
              </a:rPr>
              <a:t>(enostavni ritmični vzorci, počasen tempo …)</a:t>
            </a:r>
            <a:r>
              <a:rPr lang="sl-SI" sz="2400" dirty="0" smtClean="0">
                <a:latin typeface="+mj-lt"/>
              </a:rPr>
              <a:t>, metode poučevanja </a:t>
            </a:r>
            <a:r>
              <a:rPr lang="sl-SI" sz="1800" dirty="0" smtClean="0">
                <a:latin typeface="+mj-lt"/>
              </a:rPr>
              <a:t>(demonstracija in pomoč), </a:t>
            </a:r>
            <a:r>
              <a:rPr lang="sl-SI" sz="2400" dirty="0">
                <a:latin typeface="+mj-lt"/>
              </a:rPr>
              <a:t>u</a:t>
            </a:r>
            <a:r>
              <a:rPr lang="sl-SI" sz="2400" dirty="0" smtClean="0">
                <a:latin typeface="+mj-lt"/>
              </a:rPr>
              <a:t>strezna izbira vrste koordinacije, tempo izvajanja.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Prilagoditve ob gibanju ob glasbi: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- ustrezna vrsto gibalnih nalog in načina gibanja </a:t>
            </a:r>
            <a:r>
              <a:rPr lang="sl-SI" sz="1800" dirty="0" smtClean="0">
                <a:latin typeface="+mj-lt"/>
              </a:rPr>
              <a:t>(preprosto in v počasnem tempu, trajanje samega gibanja).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Prilagoditve pri ustvarjanju v glasbi:</a:t>
            </a:r>
          </a:p>
          <a:p>
            <a:pPr>
              <a:buFontTx/>
              <a:buChar char="-"/>
            </a:pPr>
            <a:r>
              <a:rPr lang="sl-SI" sz="2400" dirty="0" smtClean="0">
                <a:latin typeface="+mj-lt"/>
              </a:rPr>
              <a:t>prilagoditev  poustvarjalnega izvajanja skozi učenčevo izražanje doživljanja.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Prilagoditve pri ustvarjanju ob glasbi: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- glasbeno in besedno ustvarjanje je izpostavljeno pred likovnim in gibalnim ustvarjanjem ob glasbi, če izvajamo gibalno ustvarjanje, otroke postopno vodimo v obvladovanje prostora ter ustvarjalno gibalno izražanje zvočnih značilnosti.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Dodatek k učnemu načrtu glasbene vzgoje za gibalno ovirane učence </a:t>
            </a:r>
            <a:r>
              <a:rPr lang="sl-SI" sz="2700" dirty="0" smtClean="0">
                <a:solidFill>
                  <a:srgbClr val="C00000"/>
                </a:solidFill>
              </a:rPr>
              <a:t>(dejavnosti izvajanja, ustvarjanja)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224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Analiza video posnetkov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22134"/>
              </p:ext>
            </p:extLst>
          </p:nvPr>
        </p:nvGraphicFramePr>
        <p:xfrm>
          <a:off x="838200" y="1403305"/>
          <a:ext cx="10515600" cy="435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3880769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70126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17617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25258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76266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Stopnja razvoja glasbenih</a:t>
                      </a:r>
                    </a:p>
                    <a:p>
                      <a:r>
                        <a:rPr lang="sl-SI" dirty="0" smtClean="0"/>
                        <a:t>sposobnosti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Opis glasbenih dejavnosti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Prilagoditve za učence s PP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Opis</a:t>
                      </a:r>
                      <a:r>
                        <a:rPr lang="sl-SI" baseline="0" dirty="0" smtClean="0"/>
                        <a:t> glasbenega cilja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Opišite umetniško izkušnjo</a:t>
                      </a:r>
                      <a:r>
                        <a:rPr lang="sl-SI" baseline="0" dirty="0" smtClean="0"/>
                        <a:t> udeležencev z vidika pomoči z umetnostjo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8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Ocenite starost vključenih otrok in vpišite razvojno stopnjo gl. sposobnosti.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smtClean="0">
                          <a:solidFill>
                            <a:srgbClr val="C00000"/>
                          </a:solidFill>
                        </a:rPr>
                        <a:t>(gradivo $)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 vrsti zapišite vse</a:t>
                      </a:r>
                      <a:r>
                        <a:rPr lang="sl-SI" baseline="0" dirty="0" smtClean="0"/>
                        <a:t> dejavnosti, ki jih opazite in jih opredelite.</a:t>
                      </a:r>
                      <a:endParaRPr lang="sl-SI" sz="1600" dirty="0" smtClean="0"/>
                    </a:p>
                    <a:p>
                      <a:r>
                        <a:rPr lang="sl-SI" sz="1800" dirty="0" smtClean="0">
                          <a:solidFill>
                            <a:srgbClr val="C00000"/>
                          </a:solidFill>
                        </a:rPr>
                        <a:t>(gradivo 4)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Vpišite</a:t>
                      </a:r>
                      <a:r>
                        <a:rPr lang="sl-SI" baseline="0" dirty="0" smtClean="0"/>
                        <a:t> prilagoditve za PP na gibalnem področju (groba in fina motorika, jezik)</a:t>
                      </a:r>
                    </a:p>
                    <a:p>
                      <a:r>
                        <a:rPr lang="sl-SI" baseline="0" dirty="0" smtClean="0">
                          <a:solidFill>
                            <a:srgbClr val="C00000"/>
                          </a:solidFill>
                        </a:rPr>
                        <a:t>(gradivo 9)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Določite cilje</a:t>
                      </a:r>
                      <a:r>
                        <a:rPr lang="sl-SI" baseline="0" dirty="0" smtClean="0"/>
                        <a:t> glasbenega razvoja na PM, AF, KOG področju.</a:t>
                      </a:r>
                    </a:p>
                    <a:p>
                      <a:r>
                        <a:rPr lang="sl-SI" baseline="0" dirty="0" smtClean="0">
                          <a:solidFill>
                            <a:srgbClr val="C00000"/>
                          </a:solidFill>
                        </a:rPr>
                        <a:t>(gradivo 3)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Opišite,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kako  vidite doživljanje udeleženih otrok. </a:t>
                      </a:r>
                      <a:r>
                        <a:rPr lang="sl-SI" dirty="0" smtClean="0">
                          <a:solidFill>
                            <a:srgbClr val="C00000"/>
                          </a:solidFill>
                        </a:rPr>
                        <a:t>(gradivo 1)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4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Npr. udeleženi</a:t>
                      </a:r>
                      <a:r>
                        <a:rPr lang="sl-SI" sz="1400" baseline="0" dirty="0" smtClean="0"/>
                        <a:t> otroci nastopajo v otroški plesni skupini, predpostavljam prvo triletje OŠ (6-8 let) 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aseline="0" dirty="0" smtClean="0"/>
                        <a:t>Npr. otroci pojejo:</a:t>
                      </a:r>
                    </a:p>
                    <a:p>
                      <a:r>
                        <a:rPr lang="sl-SI" sz="1400" baseline="0" dirty="0" smtClean="0"/>
                        <a:t>petje - dejavnost izvajanja …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Npr. groba motorika - otroci izvajajo ples na vozičkih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Npr. na psiho-motoričnem področju:</a:t>
                      </a:r>
                      <a:r>
                        <a:rPr lang="sl-SI" sz="1400" baseline="0" dirty="0" smtClean="0"/>
                        <a:t> - otroci izvajajo velike telesne gibe (PM), na afektivnem področju: - otroci z zadovoljstvom …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86398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72" y="107850"/>
            <a:ext cx="1295455" cy="1295455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838200" y="6008915"/>
            <a:ext cx="9385663" cy="452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C00000"/>
                </a:solidFill>
              </a:rPr>
              <a:t>Premislite, kako ste vi sami doživeli ogled posnetkov.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894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2210</Words>
  <Application>Microsoft Office PowerPoint</Application>
  <PresentationFormat>Širokozaslonsko</PresentationFormat>
  <Paragraphs>189</Paragraphs>
  <Slides>19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7" baseType="lpstr">
      <vt:lpstr>NSimSun</vt:lpstr>
      <vt:lpstr>Algerian</vt:lpstr>
      <vt:lpstr>Arial</vt:lpstr>
      <vt:lpstr>Calibri</vt:lpstr>
      <vt:lpstr>Calibri Light</vt:lpstr>
      <vt:lpstr>Perpetua</vt:lpstr>
      <vt:lpstr>Times New Roman</vt:lpstr>
      <vt:lpstr>Officeova tema</vt:lpstr>
      <vt:lpstr>Učenje in poučevanje otrok s posebnimi potrebami: glasbena vzgoja</vt:lpstr>
      <vt:lpstr>Vsebina predavanja</vt:lpstr>
      <vt:lpstr>Dodatek k učnemu načrtu glasbene vzgoje za gibalno ovirane učence (1) </vt:lpstr>
      <vt:lpstr>Dodatek k učnemu načrtu glasbene vzgoje za gibalno ovirane učence (2) </vt:lpstr>
      <vt:lpstr>Dodatek k učnemu načrtu glasbene vzgoje za gibalno ovirane učence (3) </vt:lpstr>
      <vt:lpstr>PowerPointova predstavitev</vt:lpstr>
      <vt:lpstr>Dodatek k učnemu načrtu glasbene vzgoje za gibalno ovirane učence (4) </vt:lpstr>
      <vt:lpstr>Dodatek k učnemu načrtu glasbene vzgoje za gibalno ovirane učence (dejavnosti izvajanja, ustvarjanja) </vt:lpstr>
      <vt:lpstr>Analiza video posnetkov</vt:lpstr>
      <vt:lpstr>Rdeči čeveljčki </vt:lpstr>
      <vt:lpstr>PowerPointova predstavitev</vt:lpstr>
      <vt:lpstr>Glasbeno-didaktične igre (1) </vt:lpstr>
      <vt:lpstr>PowerPointova predstavitev</vt:lpstr>
      <vt:lpstr> Izvedba glasbeno-didaktičnih iger in vloga odraslega pri izvedbi (1) </vt:lpstr>
      <vt:lpstr> Izvedba glasbeno-didaktičnih iger in vloga odraslega pri izvedbi (2) </vt:lpstr>
      <vt:lpstr>Otroci s čustveno-vedenjskimi motnjami in  glasbeno-didaktične igre </vt:lpstr>
      <vt:lpstr>Področja socialno-čustvenega razvoja s pomočjo                 glasbeno-didaktičnih iger</vt:lpstr>
      <vt:lpstr>Igra v glasbeni terapiji (po G. Orff)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32</cp:revision>
  <cp:lastPrinted>2021-04-12T10:31:08Z</cp:lastPrinted>
  <dcterms:created xsi:type="dcterms:W3CDTF">2020-03-23T11:32:51Z</dcterms:created>
  <dcterms:modified xsi:type="dcterms:W3CDTF">2023-04-17T07:39:47Z</dcterms:modified>
</cp:coreProperties>
</file>