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</p:sldIdLst>
  <p:sldSz cx="9144000" cy="5143500" type="screen16x9"/>
  <p:notesSz cx="6858000" cy="91440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  <a:srgbClr val="008000"/>
    <a:srgbClr val="66FFCC"/>
    <a:srgbClr val="0066FF"/>
    <a:srgbClr val="FF9900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8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1E88C1-2463-4707-BB58-8CE7FB85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1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8C54B-027C-43F6-8A80-19CA2CD6A4D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B98BF-C9ED-46D6-BE90-30912236FAD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BA14A-5B02-4623-9EF7-73C9978F538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0BAEC-7D49-4DFE-8DEF-80E5ED238C6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8273A-39E8-4263-B1CF-E600DB092BB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C5F40-4151-4BD1-8C80-3C3C9CC7040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D5307-4330-4F89-AD07-873B783515D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7413B-5666-4A71-90FF-59A06029E8A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ACD1C-39CD-424C-AF39-8E83826080C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A62A3-32A8-4517-8F52-92CB3987D41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86E12-3CB1-48AF-BF79-5BC858DD1A4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60EBB-7580-4B32-B8FA-C209217964B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810C6-C9B0-460C-90B4-43A56D92BED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CCD8B-9691-450A-98C7-6F68FC6A477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AA6FA-3D38-4255-8A7D-AE634190E9A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BA15A-494D-448E-BD2E-B8D0C0A3707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FFDD4-9237-4234-9451-DBBEB99A7AB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241DF-9A24-4FEB-92B9-47455E1EB24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D72AC-655F-42D8-A6F4-7DAC53E22A4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08B2A-BE4F-4423-BE69-F99918226F3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06A0B-3376-4D63-A7B2-D2E2202F058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48BAA-9792-4C0B-812C-5E9E112A7BB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C06D7-4075-48B5-B1F4-8DF442BCB91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99EE1-C746-453C-ACAE-67EB741489A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8508A-9AB6-4CE8-8A43-29D24947B63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69223-1E2F-440C-B2C3-8522A1EB55F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482E6-CADE-4328-8BB3-7405781F6D9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F9FCC-96C2-4436-B267-A6A6267F992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5B15F-B813-44B3-8A3A-FEE9CEE911F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58227-0BAE-4CAC-8E8D-103D0E89AB7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D49B6-F233-4B3C-9104-C6BEA510BE0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3AF13-8812-4BDA-9390-6228128156B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8383D-97CA-4BEC-BBEF-9E6EE351755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B15E5-DF31-40F3-8913-80490BC426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CCC5C-DB9D-434A-B0C1-6DE555C5D9A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1C24D-749F-4ABF-B5FF-9AB758B5745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CFFFC-8042-4603-982F-DFA206CBDF1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4EE24-9A4F-48D9-8DF8-E9A3412A4F5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E92AB-DF3A-4F06-BF23-5B41B65727C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3C19F-9544-47A1-AFE0-3D98EA82CFE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78BB9-E986-4A5C-ABA9-F141A873AD0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28261-6728-4C44-B3E1-25B06D0F7E9F}" type="datetime1">
              <a:rPr lang="sl-SI" smtClean="0"/>
              <a:t>10. 11. 2025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Klavdija 2012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91945-ED86-4B72-B988-179D47FEC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2E33E-BE01-43E8-BC71-B6A714117AA2}" type="datetime1">
              <a:rPr lang="sl-SI" smtClean="0"/>
              <a:t>10. 11. 2025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Klavdija 2012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3962D-249B-4089-8983-D0804C916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98A17-07FC-4871-934C-F125562BA90C}" type="datetime1">
              <a:rPr lang="sl-SI" smtClean="0"/>
              <a:t>10. 11. 2025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Klavdija 2012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C9A3-3AAB-460B-A31B-56149A5D0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6CF0F-FCF8-446D-95C7-26EC20F6D128}" type="datetime1">
              <a:rPr lang="sl-SI" smtClean="0"/>
              <a:t>10. 11. 2025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Klavdija 2012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8A40E-5D7E-4DBC-80DA-7BE0B157C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E2056-7A53-4E99-B4F7-DA4C08540CBC}" type="datetime1">
              <a:rPr lang="sl-SI" smtClean="0"/>
              <a:t>10. 11. 2025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Klavdija 2012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E0868-E88E-490E-9B1D-6A0D9374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9F2FA-2386-485E-81E9-55BA94E9D02E}" type="datetime1">
              <a:rPr lang="sl-SI" smtClean="0"/>
              <a:t>10. 11. 2025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Klavdija 2012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6DC6-7E55-46FC-B36D-FA32AB175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19D25-B012-4F2E-AE46-65361EE60ECF}" type="datetime1">
              <a:rPr lang="sl-SI" smtClean="0"/>
              <a:t>10. 11. 2025</a:t>
            </a:fld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Klavdija 2012</a:t>
            </a: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78ACE-A678-4C2D-90B3-55A630F4B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850B2-D6D7-4C08-A462-0FFF6C9E9BF8}" type="datetime1">
              <a:rPr lang="sl-SI" smtClean="0"/>
              <a:t>10. 11. 2025</a:t>
            </a:fld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Klavdija 2012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4F34-57B3-45C2-80FF-57B7F1CA1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E0DE0-0186-4F37-865C-1C8D7635CDEE}" type="datetime1">
              <a:rPr lang="sl-SI" smtClean="0"/>
              <a:t>10. 11. 2025</a:t>
            </a:fld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Klavdija 2012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750F5-6E2F-402C-B949-B12D9C5C7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12C78-320C-4170-B6B7-D52D59552558}" type="datetime1">
              <a:rPr lang="sl-SI" smtClean="0"/>
              <a:t>10. 11. 2025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Klavdija 2012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73685-C3D6-4D9E-9CCB-C7404A326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ED1FF-3C87-4698-B1FE-777F8AD7A2B4}" type="datetime1">
              <a:rPr lang="sl-SI" smtClean="0"/>
              <a:t>10. 11. 2025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Klavdija 2012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5D8A9-0A63-48F2-BADE-4552427C8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72B80DD-1976-4411-9DF1-EE017501662A}" type="datetime1">
              <a:rPr lang="sl-SI" smtClean="0"/>
              <a:t>10. 11. 2025</a:t>
            </a:fld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l-SI" smtClean="0"/>
              <a:t>Klavdija 2012</a:t>
            </a: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98DB57-9E14-4D6B-9E55-0EC622B40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notesSlide" Target="../notesSlides/notesSlide1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0200" y="438150"/>
            <a:ext cx="6172200" cy="1752600"/>
          </a:xfrm>
          <a:solidFill>
            <a:srgbClr val="89E0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RASTLINE IN ŽIVALI  </a:t>
            </a:r>
            <a:b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</a:br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OKROG NAS</a:t>
            </a:r>
            <a:r>
              <a:rPr lang="sl-SI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l-SI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l-SI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 VPRAŠANJ</a:t>
            </a:r>
          </a:p>
        </p:txBody>
      </p:sp>
      <p:pic>
        <p:nvPicPr>
          <p:cNvPr id="4" name="Slika 3" descr="deklic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1159" y="2047442"/>
            <a:ext cx="4772691" cy="3096057"/>
          </a:xfrm>
          <a:prstGeom prst="rect">
            <a:avLst/>
          </a:prstGeom>
        </p:spPr>
      </p:pic>
      <p:sp>
        <p:nvSpPr>
          <p:cNvPr id="7" name="Oblak 6"/>
          <p:cNvSpPr/>
          <p:nvPr/>
        </p:nvSpPr>
        <p:spPr>
          <a:xfrm>
            <a:off x="6991350" y="2266950"/>
            <a:ext cx="1905000" cy="1295400"/>
          </a:xfrm>
          <a:prstGeom prst="cloudCallout">
            <a:avLst>
              <a:gd name="adj1" fmla="val -82250"/>
              <a:gd name="adj2" fmla="val 28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KOLIKO PAROV NOG IMAŠ?</a:t>
            </a:r>
            <a:endParaRPr lang="sl-SI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>
          <a:xfrm>
            <a:off x="5334000" y="4400550"/>
            <a:ext cx="2895600" cy="357188"/>
          </a:xfrm>
        </p:spPr>
        <p:txBody>
          <a:bodyPr/>
          <a:lstStyle/>
          <a:p>
            <a:endParaRPr lang="sl-SI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3600" dirty="0" smtClean="0"/>
              <a:t>mišičasta noga</a:t>
            </a:r>
          </a:p>
          <a:p>
            <a:pPr eaLnBrk="1" hangingPunct="1"/>
            <a:r>
              <a:rPr lang="sl-SI" sz="3600" dirty="0" smtClean="0"/>
              <a:t>izločanje sline</a:t>
            </a:r>
          </a:p>
          <a:p>
            <a:pPr eaLnBrk="1" hangingPunct="1"/>
            <a:r>
              <a:rPr lang="sl-SI" sz="3600" dirty="0" smtClean="0"/>
              <a:t>2 para tipalk</a:t>
            </a:r>
          </a:p>
          <a:p>
            <a:pPr eaLnBrk="1" hangingPunct="1"/>
            <a:r>
              <a:rPr lang="sl-SI" sz="3600" dirty="0" smtClean="0"/>
              <a:t>hišica (ne vsi)</a:t>
            </a:r>
            <a:endParaRPr lang="en-US" sz="3600" dirty="0" smtClean="0"/>
          </a:p>
          <a:p>
            <a:pPr eaLnBrk="1" hangingPunct="1"/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Kaj je značilno za praproti? </a:t>
            </a:r>
          </a:p>
          <a:p>
            <a:pPr eaLnBrk="1" hangingPunct="1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Kako se razmnožujejo?</a:t>
            </a:r>
          </a:p>
        </p:txBody>
      </p:sp>
      <p:pic>
        <p:nvPicPr>
          <p:cNvPr id="5" name="Picture 7" descr="Horse Chestnut Leaf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47950"/>
            <a:ext cx="2971800" cy="23806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3600" dirty="0" smtClean="0"/>
              <a:t>Nimajo cveta in ne razvijejo semen.</a:t>
            </a:r>
          </a:p>
          <a:p>
            <a:pPr eaLnBrk="1" hangingPunct="1"/>
            <a:r>
              <a:rPr lang="sl-SI" sz="3600" dirty="0" smtClean="0"/>
              <a:t>S trosi, ki se iztresejo v suhem vremenu in jih raznaša veter.</a:t>
            </a:r>
            <a:endParaRPr lang="en-US" sz="3600" dirty="0" smtClean="0"/>
          </a:p>
          <a:p>
            <a:pPr eaLnBrk="1" hangingPunct="1"/>
            <a:endParaRPr lang="en-US" sz="3600" dirty="0" smtClean="0"/>
          </a:p>
          <a:p>
            <a:pPr eaLnBrk="1" hangingPunct="1">
              <a:buNone/>
            </a:pP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229600" cy="3771900"/>
          </a:xfrm>
        </p:spPr>
        <p:txBody>
          <a:bodyPr/>
          <a:lstStyle/>
          <a:p>
            <a:pPr eaLnBrk="1" hangingPunct="1"/>
            <a:r>
              <a:rPr lang="sl-SI" sz="4000" dirty="0" smtClean="0"/>
              <a:t>Opiši glavne značilnosti pajkov.</a:t>
            </a:r>
            <a:endParaRPr lang="en-US" sz="4000" dirty="0" smtClean="0"/>
          </a:p>
          <a:p>
            <a:pPr eaLnBrk="1" hangingPunct="1">
              <a:buNone/>
            </a:pP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5" name="Slika 4" descr="pajek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076361"/>
            <a:ext cx="3440952" cy="2067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1"/>
            <a:ext cx="9067800" cy="3394472"/>
          </a:xfrm>
        </p:spPr>
        <p:txBody>
          <a:bodyPr/>
          <a:lstStyle/>
          <a:p>
            <a:pPr eaLnBrk="1" hangingPunct="1"/>
            <a:r>
              <a:rPr lang="sl-SI" sz="3600" dirty="0" smtClean="0"/>
              <a:t>glavoprsje, zadek,</a:t>
            </a:r>
          </a:p>
          <a:p>
            <a:pPr eaLnBrk="1" hangingPunct="1"/>
            <a:r>
              <a:rPr lang="sl-SI" sz="3600" dirty="0" smtClean="0"/>
              <a:t>4 pari nog, </a:t>
            </a:r>
          </a:p>
          <a:p>
            <a:pPr eaLnBrk="1" hangingPunct="1"/>
            <a:r>
              <a:rPr lang="pl-PL" sz="3600" dirty="0" smtClean="0"/>
              <a:t>na glavi pipalke, s katerimi izločajo strup, </a:t>
            </a:r>
          </a:p>
          <a:p>
            <a:pPr eaLnBrk="1" hangingPunct="1"/>
            <a:r>
              <a:rPr lang="pl-PL" sz="3600" dirty="0" smtClean="0"/>
              <a:t>na zadku predilne bradavice, </a:t>
            </a:r>
          </a:p>
          <a:p>
            <a:pPr eaLnBrk="1" hangingPunct="1"/>
            <a:r>
              <a:rPr lang="pl-PL" sz="3600" dirty="0" smtClean="0"/>
              <a:t>plen lovijo v mrežo...</a:t>
            </a:r>
            <a:endParaRPr lang="sl-SI" sz="3600" dirty="0" smtClean="0"/>
          </a:p>
          <a:p>
            <a:pPr eaLnBrk="1" hangingPunct="1">
              <a:buFontTx/>
              <a:buNone/>
            </a:pPr>
            <a:endParaRPr lang="sl-SI" sz="3600" i="1" dirty="0" smtClean="0"/>
          </a:p>
          <a:p>
            <a:pPr eaLnBrk="1" hangingPunct="1">
              <a:buFontTx/>
              <a:buNone/>
            </a:pPr>
            <a:endParaRPr lang="sl-SI" sz="3600" dirty="0" smtClean="0"/>
          </a:p>
          <a:p>
            <a:pPr eaLnBrk="1" hangingPunct="1">
              <a:lnSpc>
                <a:spcPct val="90000"/>
              </a:lnSpc>
              <a:buNone/>
            </a:pPr>
            <a:endParaRPr lang="sl-SI" sz="4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4000" dirty="0" smtClean="0">
              <a:solidFill>
                <a:srgbClr val="FFFF00"/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V čem se pajek razlikuje od mravlje?</a:t>
            </a:r>
          </a:p>
          <a:p>
            <a:pPr eaLnBrk="1" hangingPunct="1">
              <a:buNone/>
            </a:pPr>
            <a:endParaRPr lang="sl-SI" sz="40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5" name="Slika 4" descr="tarante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047771"/>
            <a:ext cx="3655341" cy="2095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odgovor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1"/>
            <a:ext cx="7543800" cy="3394472"/>
          </a:xfrm>
        </p:spPr>
        <p:txBody>
          <a:bodyPr/>
          <a:lstStyle/>
          <a:p>
            <a:pPr eaLnBrk="1" hangingPunct="1"/>
            <a:r>
              <a:rPr lang="sl-SI" sz="3600" dirty="0" smtClean="0"/>
              <a:t>po številu nog: pajek jih ima 8, mravlja pa 6,</a:t>
            </a:r>
          </a:p>
          <a:p>
            <a:pPr eaLnBrk="1" hangingPunct="1"/>
            <a:r>
              <a:rPr lang="sl-SI" sz="3600" dirty="0" smtClean="0"/>
              <a:t>po številu telesnih delov: pajek dva, mravlja tri,</a:t>
            </a:r>
          </a:p>
          <a:p>
            <a:pPr eaLnBrk="1" hangingPunct="1"/>
            <a:r>
              <a:rPr lang="sl-SI" sz="3600" dirty="0" smtClean="0"/>
              <a:t>pajek plete mrežo, mravlja živi v mravljišču… 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5298" name="AutoShape 2" descr="butterfly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5300" name="AutoShape 4" descr="butterfly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5302" name="AutoShape 6" descr="Butterfly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" name="Slika 9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Naštej nekaj vrst žuželk.</a:t>
            </a:r>
          </a:p>
          <a:p>
            <a:pPr eaLnBrk="1" hangingPunct="1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Kje vse jih najdemo?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Slika 5" descr="kobilic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571750"/>
            <a:ext cx="2895600" cy="2275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</a:rPr>
              <a:t>Črna mravlja, domača muha, zelena kobilica, lastovičar, poljski muren, mokar…</a:t>
            </a:r>
          </a:p>
          <a:p>
            <a:pPr eaLnBrk="1" hangingPunct="1"/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</a:rPr>
              <a:t>V naših domovih in okrog njih, na travnikih, v gozdovih, pod zemljo…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 vprašanje 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685800" y="1200150"/>
            <a:ext cx="8153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sl-SI" sz="4000" dirty="0" smtClean="0">
                <a:latin typeface="Candara" pitchFamily="34" charset="0"/>
              </a:rPr>
              <a:t> </a:t>
            </a:r>
            <a:r>
              <a:rPr lang="sl-SI" sz="3600" dirty="0" smtClean="0">
                <a:latin typeface="Candara" pitchFamily="34" charset="0"/>
              </a:rPr>
              <a:t>Zakaj so gozdovi pomembni za človeka in naravo?</a:t>
            </a:r>
            <a:endParaRPr lang="en-US" sz="3600" dirty="0" smtClean="0">
              <a:latin typeface="Candara" pitchFamily="34" charset="0"/>
            </a:endParaRPr>
          </a:p>
        </p:txBody>
      </p:sp>
      <p:pic>
        <p:nvPicPr>
          <p:cNvPr id="6" name="Slika 5" descr="smre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809284"/>
            <a:ext cx="2562583" cy="3334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8001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129" name="AutoShape 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8001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30" name="AutoShape 10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8001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131" name="AutoShape 11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8001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132" name="AutoShape 12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8001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5133" name="AutoShape 13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88595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5134" name="AutoShape 14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88595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5135" name="AutoShape 15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88595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5136" name="AutoShape 16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88595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5137" name="AutoShape 17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88595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38" name="AutoShape 18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91465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11</a:t>
            </a:r>
          </a:p>
        </p:txBody>
      </p:sp>
      <p:sp>
        <p:nvSpPr>
          <p:cNvPr id="5139" name="AutoShape 19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91465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5140" name="AutoShape 20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91465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13</a:t>
            </a:r>
          </a:p>
        </p:txBody>
      </p:sp>
      <p:sp>
        <p:nvSpPr>
          <p:cNvPr id="5141" name="AutoShape 21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91465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14</a:t>
            </a:r>
          </a:p>
        </p:txBody>
      </p:sp>
      <p:sp>
        <p:nvSpPr>
          <p:cNvPr id="5142" name="AutoShape 22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91465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15</a:t>
            </a:r>
          </a:p>
        </p:txBody>
      </p:sp>
      <p:sp>
        <p:nvSpPr>
          <p:cNvPr id="5143" name="AutoShape 23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40005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16</a:t>
            </a:r>
          </a:p>
        </p:txBody>
      </p:sp>
      <p:sp>
        <p:nvSpPr>
          <p:cNvPr id="5144" name="AutoShape 24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40005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17</a:t>
            </a:r>
          </a:p>
        </p:txBody>
      </p:sp>
      <p:sp>
        <p:nvSpPr>
          <p:cNvPr id="5145" name="AutoShape 25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40005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18</a:t>
            </a:r>
          </a:p>
        </p:txBody>
      </p:sp>
      <p:sp>
        <p:nvSpPr>
          <p:cNvPr id="5146" name="AutoShape 26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40005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19</a:t>
            </a:r>
          </a:p>
        </p:txBody>
      </p:sp>
      <p:sp>
        <p:nvSpPr>
          <p:cNvPr id="5147" name="AutoShape 27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4000500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24" name="Naslov 2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Izberi vprašanje</a:t>
            </a:r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610600" cy="3733800"/>
          </a:xfrm>
        </p:spPr>
        <p:txBody>
          <a:bodyPr/>
          <a:lstStyle/>
          <a:p>
            <a:pPr lvl="0"/>
            <a:r>
              <a:rPr lang="sl-SI" sz="3600" dirty="0" smtClean="0"/>
              <a:t>Drevo zadržuje s koreninami vodo in  znižuje toploto okolice.</a:t>
            </a:r>
          </a:p>
          <a:p>
            <a:pPr lvl="0"/>
            <a:r>
              <a:rPr lang="sl-SI" sz="3600" dirty="0" smtClean="0"/>
              <a:t>Krošnja umiri veter in ustvarja kisik. </a:t>
            </a:r>
          </a:p>
          <a:p>
            <a:pPr lvl="0"/>
            <a:r>
              <a:rPr lang="sl-SI" sz="3600" dirty="0" smtClean="0"/>
              <a:t>Gozd utiša hrup in ljudje se v njem sprostimo.</a:t>
            </a:r>
          </a:p>
          <a:p>
            <a:pPr eaLnBrk="1" hangingPunct="1">
              <a:lnSpc>
                <a:spcPct val="90000"/>
              </a:lnSpc>
              <a:buNone/>
            </a:pPr>
            <a:endParaRPr lang="sl-SI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Naštej nekaj gliv.</a:t>
            </a:r>
          </a:p>
          <a:p>
            <a:pPr eaLnBrk="1" hangingPunct="1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Kje v naravi jih bomo našli?</a:t>
            </a:r>
          </a:p>
        </p:txBody>
      </p:sp>
      <p:pic>
        <p:nvPicPr>
          <p:cNvPr id="5" name="Slika 4" descr="gob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739961"/>
            <a:ext cx="2819400" cy="2403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305800" cy="3505199"/>
          </a:xfrm>
        </p:spPr>
        <p:txBody>
          <a:bodyPr/>
          <a:lstStyle/>
          <a:p>
            <a:r>
              <a:rPr lang="sl-SI" sz="3600" dirty="0" smtClean="0"/>
              <a:t>Jurček, rdeča mušnica, užitna golobica, orjaški dežnik, prašnica, kukmak, lisička…</a:t>
            </a:r>
          </a:p>
          <a:p>
            <a:r>
              <a:rPr lang="sl-SI" sz="3600" dirty="0" smtClean="0"/>
              <a:t>V</a:t>
            </a:r>
            <a:r>
              <a:rPr lang="vi-VN" sz="3600" dirty="0" smtClean="0"/>
              <a:t> vla</a:t>
            </a:r>
            <a:r>
              <a:rPr lang="sl-SI" sz="3600" dirty="0" smtClean="0"/>
              <a:t>ž</a:t>
            </a:r>
            <a:r>
              <a:rPr lang="vi-VN" sz="3600" dirty="0" smtClean="0"/>
              <a:t>nem okolju</a:t>
            </a:r>
            <a:r>
              <a:rPr lang="sl-SI" sz="3600" dirty="0" smtClean="0"/>
              <a:t>, v </a:t>
            </a:r>
            <a:r>
              <a:rPr lang="vi-VN" sz="3600" dirty="0" smtClean="0"/>
              <a:t>gozdu, na travniku, ob gozdnih cestah, na drevesnih deblih in trohne</a:t>
            </a:r>
            <a:r>
              <a:rPr lang="sl-SI" sz="3600" dirty="0" err="1" smtClean="0"/>
              <a:t>či</a:t>
            </a:r>
            <a:r>
              <a:rPr lang="vi-VN" sz="3600" dirty="0" smtClean="0"/>
              <a:t>h delih rastlin</a:t>
            </a:r>
            <a:r>
              <a:rPr lang="sl-SI" sz="3600" dirty="0" smtClean="0"/>
              <a:t>.</a:t>
            </a:r>
            <a:r>
              <a:rPr lang="vi-VN" sz="3600" dirty="0" smtClean="0"/>
              <a:t> </a:t>
            </a:r>
            <a:endParaRPr lang="en-US" sz="3600" dirty="0" smtClean="0"/>
          </a:p>
          <a:p>
            <a:endParaRPr lang="sl-SI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Naštej nekaj plodov grmovnic.</a:t>
            </a:r>
          </a:p>
          <a:p>
            <a:pPr eaLnBrk="1" hangingPunct="1"/>
            <a:r>
              <a:rPr lang="sl-SI" sz="4000" dirty="0" smtClean="0"/>
              <a:t>Za kaj jih uporabljamo?</a:t>
            </a:r>
            <a:endParaRPr lang="en-US" sz="4000" dirty="0" smtClean="0"/>
          </a:p>
          <a:p>
            <a:pPr eaLnBrk="1" hangingPunct="1"/>
            <a:endParaRPr lang="sl-SI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jago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343150"/>
            <a:ext cx="3334216" cy="2600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382000" cy="2819399"/>
          </a:xfrm>
        </p:spPr>
        <p:txBody>
          <a:bodyPr/>
          <a:lstStyle/>
          <a:p>
            <a:pPr eaLnBrk="1" hangingPunct="1"/>
            <a:r>
              <a:rPr lang="sl-SI" sz="3600" dirty="0" smtClean="0"/>
              <a:t>Šipek, lešniki, robidnice, maline, borovnice, bezgove jagode ….</a:t>
            </a:r>
            <a:endParaRPr lang="en-US" sz="3600" dirty="0" smtClean="0"/>
          </a:p>
          <a:p>
            <a:r>
              <a:rPr lang="sl-SI" sz="3600" dirty="0" smtClean="0"/>
              <a:t>Za pripravo sirupov, sokov, čajev, zdravilnih mazil, v kozmetiki, prehrani …</a:t>
            </a:r>
            <a:endParaRPr lang="en-US" sz="3600" dirty="0" smtClean="0"/>
          </a:p>
          <a:p>
            <a:endParaRPr lang="sl-SI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Kaj so drevesa?</a:t>
            </a:r>
          </a:p>
          <a:p>
            <a:pPr eaLnBrk="1" hangingPunct="1"/>
            <a:r>
              <a:rPr lang="sl-SI" sz="4000" dirty="0" smtClean="0"/>
              <a:t>Naštej nekaj najbolj pogostih v naši okolici.</a:t>
            </a:r>
            <a:endParaRPr lang="en-US" sz="4000" dirty="0" smtClean="0"/>
          </a:p>
        </p:txBody>
      </p:sp>
      <p:pic>
        <p:nvPicPr>
          <p:cNvPr id="4" name="Slika 3" descr="hra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495550"/>
            <a:ext cx="2322630" cy="2647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3600" dirty="0" smtClean="0"/>
              <a:t>Rastline, ki imajo trdo, olesenelo steblo.</a:t>
            </a:r>
            <a:endParaRPr lang="en-US" sz="3600" dirty="0" smtClean="0"/>
          </a:p>
          <a:p>
            <a:pPr eaLnBrk="1" hangingPunct="1"/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</a:rPr>
              <a:t>Hrast, bukev, oreh, kostanj, jesen, bor, smreka…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Kaj veš o metuljih?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818" name="AutoShape 2" descr="data:image/jpeg;base64,/9j/4AAQSkZJRgABAQAAAQABAAD/2wBDAAkGBwgHBgkIBwgKCgkLDRYPDQwMDRsUFRAWIB0iIiAdHx8kKDQsJCYxJx8fLT0tMTU3Ojo6Iys/RD84QzQ5Ojf/2wBDAQoKCg0MDRoPDxo3JR8lNzc3Nzc3Nzc3Nzc3Nzc3Nzc3Nzc3Nzc3Nzc3Nzc3Nzc3Nzc3Nzc3Nzc3Nzc3Nzc3Nzf/wAARCACaAKkDASIAAhEBAxEB/8QAHAABAAICAwEAAAAAAAAAAAAAAAUGBAcBAwgC/8QARRAAAQMDAgMGBAIIAwQLAAAAAQIDBAAFEQYhEjFBBxMiUWFxFDKBkRWhIzNCUmJyscEIkvAXJDRjRFNzgpOiwtHS4fH/xAAaAQEAAgMBAAAAAAAAAAAAAAAAAgUBAwQG/8QALREAAgIBAwMBBwQDAAAAAAAAAAECAxEEEiExQVHwBRMikaHR4SNSscFhcYH/2gAMAwEAAhEDEQA/AN40pSgFKUoBSlKAUpSgFKUoBSlKAUpSgFKVwdhQHNU3tG19C0VDbK2vip7/AOoipVjbqpR6J6ep+uJPV+qYGlbSqfPJUonhZYR87y+gH9z0FeXL3Ou+q74/NkoelzXgVd2y2pfAgdEpH7I/+6A9F9mnaBF1rFdStr4W5Rxl6PnIKSdlIPUefUH6GrvXj7RuoHtK6mh3NvPC0sJfRj5mz8w+2/uBXr2O6h9lDzSuJDiQpJ8wdxQHZSlKAUpSgFKUoBSlKAUpSgFKUoBSlKAUzSvk0BzkVDan1FB03AMqetRKlcLLDQ4nHlfupHX+3Wo3VutYVhUYrCTOuih4YjascHkpxX7CfzPQGtXTJj91vfxN+urDEgtfr3MBDSM/q2UHbJ3JJz652Fb6qJT+J8I57tRGD2LmT7fcgtWXG7XqY5dr7HKAvwthtzjRFR0TjoPNXU8+lfOhNYJ0NdZsldv+MalNBs8KglaSkkjBPQ539h5VJXd6NGjS3GnX34YZ4EqkgAvLP7qQkHB258/LA3o9wZLTSEHdQSB9dhUtRVGvG3v2Zr0l1lm5TxlPqunpGHqG5m83ubc1NIZMp5TvdIGycnlXpjsauv4r2fWwrVl2Mkxl7/uHCf8Ay8NeWnkKQpQUClSTggjBB9RXoX/Do8pzR01sgYanKSPqhJ/vXMdhtalKUApWHeLlGs9rk3GcsojRmy44oDJwPIVF6W1lYdVNKVZ5yHHE/OwscDifUpO+PUbUBYKVwCDXNAKUpQClKUApSlAK4NOIVVNWa5t1iWqIwPjbmBtFbOAjyLiuSB+fkDWUnJ4RiUlFZZYp86NbozkqdIajx2xlbrqglKR6k1rbUOu592UqJp/jgwzsZy04edH/AC0n5R/Ed/IDnVUvN1l3h4XDUMtCm2jltn5WGP5U53P8RyfblXQw7OuAHwKPhIx/6S6nK1jzSg8vdX2qyo0aWHZ18fcpdV7Rk01Twu8n/R3rEO2RuN5xLSScqW4rKnFeZJ3Uo1Hv3CU6ofDMCOydkPygcqP8LY3P5VKxrVGjL79SVvySP17541j2PT6YrrlSkQJaJfxqIjqUlAUrgOxxthQ9ByqxnGah8PC8fn1/sp6J1St5zJ+fx9/kQky1SHnEOOTZK5rYK2m5EctNqI8kkD75JFYNgvkezagt16lQ/imGiVqZ24hxJ2IztkZ61JXe+SXgHm1ypK1foky30lDTGfJOAM+uN9smqzcWERmkMhXyJwM8yANzVNq9rafc9Loc4l+3t0/o7e0nUcPVWpnbpAhGIyWkN4XgLcIz4lAbZ3A5nYCtz/4e4gY0M4/1kTHFH6AJ/tXnV5PUcj1r1P2RW9Vu7PLO04nhcdaL6hj99RUPyIrkO4uNKUoCO1Da2r3Y51sfUUtymVNFQ5pyOf0rx/c4Nw07d3YcoORZ0VfCooUQR1BBHQjcGvaNU/X/AGfWnWcfikJ+HuKE8LMxtI4hzwlQ/aTvy+1AaIsXaxq6zJS2bgJzQI8E5JcOP5shX51sCx9vcJwJRfbS8wvkXYq+NPvwnBHtk1RfwnUXZXfvjp9nizouO6DrjfeMuJJHI80K26/YioLXOpY+qLm3NjWaNbCEcLiY5z3h8zsBnpyoD0pY+0TSl8KUwrywl1WwZfy0vOM4wrGfpkVaELC0hSSCkjIIOcivF9htEu/XWPa7elC5UhRDaVrCQcAk7n0Bq2z4+u+zJ6OpyXIiMOE933b/AHrCyOYKeWfcA+VAepaVo3Snbsorbj6pgpSknBmRAdvVSDn64P0rctpusG8QkTLZLZlR18nGlZHsfI+hoDNrhSuEEnkNzQnbY1pjte1y49Jd01aHVIab8M99JwVkj9Uk+WD4vt51KEXN4RGUlFZZl637S1yXHLZpZ/hbBKHrgBuTy4Wv/n9vOtfIlJjYQ2lb8l0kpRnKnD1Uon81GoMSS2EtM4LhHhHRI8z6VLWpCGOJxauJxe7jqv8AWwq1orUFtj17sqNXJzWZ9OyJiBblOuok3IoffG6GgP0bR9B1P8R/KpFy5guqjQGlS5KeaEEBDZ/iXyHtufSoeO49dj4VrZg/vJ2W/wDXon8zU9GQxDigNpbZYQPQJT6mu2vlfDwvJSahJS/U5fjsvXhHSqDMlDM6apCTzZiZQPYr+Y/TFY0aHbWZToXMhWwoVwhx9PG87sDlOSPDvjmckHlWULqqUMWuM5KHR1R7tr/MeY9ga6Ho93dBLkyLH8gwyVEfVR3+wrE4KSxDOfXdktPbKuX6ySXjp9Fl/Mj71I4oEmKl3v8A4hQaiLUyWlO55q4DuADnfblUvpG/MaUus+VKti5qJbKEpWzw94gpyeE8RHhOR9Rv0xCtWidFkrkCTHlPKGCt9CgvHkCDgD2Fdi4VyleB52PGbI3LOXFn6kAD7VXX0am6azEu9LqtHRW2prl5ws/Qr0CHAu2r2W7m5FtkF+UqQ+lbiUIZa4iooBJG5+UY8+WBXqS1ToE2G25a5DD8YJAQphYUkDoNq8yXnTqYEV2TGeceQDxPB7BUB5ggD7VH2+NdLTal6mtV3YhqZkBruWpJS+TnnwAYKeXPORXFbTOqW2aLGjUV3x31vKPXFKp/Zdqt3V+lmp0pCUymXCw+UjCVKAB4h7gg+5q4VqNwpSlAan7XbzPfku2GK8qNC7lPxSkc3e8yACefCkZJHXPuKy5fYlpORb2mI5mR5CE4MpD3Epw+aknw/YCrHqjRFt1FcGpsh+Qw6EhD3cqGHkDJCVZBxjJ3G+5rNv2qrHptCRdbg0wspyhkZU4oDySNzQGnrr2DXZlzjs15ivJCsgSAppQHTdIVk/aqdrHS2soEmPF1AqTLVwqMZa5ReSQPmCCTsds4546VuhHa5Dltl61aZ1HOYCsF9qECggdQQT+eKwL72g6V1NpubDlsXKO6U/oW3Y+HEvJ3RgglKVcQGOIjPLzFAaGtf4nbJUe5QWnUvMrDjTqUcQSR/rkatP8AtNvrF9buzESDDm7CUI7S0Jlj/mpKiCf4gAfWuZ0SewpU1SG4qsALS0rvC+4SABwj15daw5L6pKnIVxjORZre5ZktlKknmNjvXRXVCa4eGc87ZwfMco3ie0u1ztBz7/bV8EmOjgMZ35m3lbIB8wSefUD3rz0txQy4tanFqJKlKOSpRPM+pOazDbW3mUyIJ7pawFKZ4sJUfKo8ZU4rKSng2KSNwetb6qnX16sg7Y2dOx3xvBlSt1q3UfOstlXxTndqP+7pPiGf1h8vao9ajshGQVZ38hWQ26ptAQwjiURhKfL1PpXQmlx2NE4trPctCLgGOFppBcfWPA2nbbzPkK7GXIrjoXcnvjX0n/h2EFbbX/dHM+p/KoO3sBWRLPGFbqSOSj/Eevty9Ks8OSzHbS2FttIHJOQkVvjum8y4Kq+MK+Ipt/4+5mpujnJu1XBSfMNoA/NdcOXNw87ZPT7pR/ZddzFwiOYSiWwpXkHUk/1r7dVncEY8664pvpL+Cpe1P4q/5MA3Fgbupea/7RpQA+uMfnRFygrGUzGMcv1grLyRuCQfSvlSUr+dKVZ55GalifZmc1ftfz/BC327xfgn4sZxL7zrZR+jOQgEYyo8hWvpaAF748s1bLyw1b5fcITxRQpDvdBRT4SrxIChuM4O/TNZGmLBD1tr9ti125yDZ0KS8+wp0ud22nGRxH948vLJ9q8/rLJztxPseu9n0VVUp18p88m3Owy0vWrQjDkjIVOdVJSk9EEAJ+4GfrWxK+Gm0NtpQ2kJQkAJSOQA5CvuuQ7hSlKAgNb3d+x6amz4gBkJSlDSlDKUKUoJCj6DOT7VrDs00q1qHUE67XkrmJiqQVKeVxfEPnfx+YSOE8PLxDbat0S4rEyM7GlNIeYdSUONuJylSTzBHlWPZ7RAssT4S1xW4zHEVcCM7k8ySdyaAzG0JQgIQkJSkYCQMACtUdtrURt60SkQVuTEFTzshCscMdCkA8Q/aAUtB9NztvW2aqOt9JtahkQJTsVuYIqXWlxVvLZ40OcOSlad0qHCPQgqB50Bpx964TrjZzZEIdmNS++aaWoBLqkJKgnJ2yQDis5rS2pe0HtAFz1BZHrVAQpAkBwKb8CBjhSo4KifMefOo2XGRatRXC3NNOw2osoBhsPla2MJSpOF88jO3051a3NU6lkw/hVX4IbUMKebioS+R/N8o9wkGsmCoX6yptt1uLdi7yXbIj5ZCiricCgAVYwPEASR57Gq1ccPOtuMKwXMhZSAc4/v0q8SZ0ay24JitoDTJHg48eEnc56ncn1NV9+HHvsyTOS6YvHhDC2xsvGeJSh1zy9hW/38tmxmn3Md+9EJAt7DtwjIuUt6NFW5wvPobLim0+YSOfQemc9K65EINSnhDkOuspWoNOlJQpxAOyinO2fKpERPw98NzYrfi+VzHElfsf7c6zfhYLiMhloZHNPhI+orbDSymtymabNWq5bZRZFJtd1/BTeA4DATIDBy8OIr/lB4sf65V3W6dDaUPiYDY83EoCh9etfaYLa3nOBsupGOF0JyfbPXH966nGSy4guMyA0laS5woIJTkZAJGAcZxmoKV1UumSco03Rw3j6FvgogSmAptqM82R+yhJxXcbXCTuy0WCN8sqLf9MA/WqbIcht3V6XY25TMUqHctvPeMpwNlKTtnOcZz65qwRLk7KjJew5IaQrdbI/StnG4Wjr7j7VZafVV2rEo8lHq9BdS8wm8ev8AhJ8ExoeB1EhI5JeHAr/MBj8vrUc9qAs96l2A60to4WFuoAG2Qc55V2CXaearohJAxhx4JUPocGoC63gG7omwsYjlstKcb4gtSFFWeE8xk4351nVXuqGYS58dTGi0sbrNtsOPOGjAuMt6fJK9nXn1BCUNHPXCUj6n7k16K7MNHJ0lYAh9KFXKVhyW4kdeiB6JBx75PWqX2S6akahvUjXF+bay44TDbbb4EKWPCXAnyGMD1yedbmAxVHKTk8s9LGKilGPRHI5UpSsEhSlKA4PL1ql607QoenXDBhMi4XTHiYS5wpZ9XFAHHoMZPpzqw6mkzIenbpKtrZcmMxHVsICeIlYSSNuu/Tryrz7pW2OanvDMFh1chT7oXNfzlSEE5cUo9CdwPUjy2AuMHW+vr2467Z4LTzCTj9BDKkJPl3ilgKIPlXzI15rmzOcV6hNMNb7yLettH/iJUU//ALW4YcdiHFajRWkMsNJCG20DCUJGwAHlVT1Nrq221963RmPxKagcLrKFBLbZ8lrIOD6AE+lAaS1VPmXG8rvAtqGDJ4TI7h8uIKgAAsAgEDAGRvyzUpE07qCWyH4YhPxTykNT2S3jqfmzt12zXbdY3xsr42Gm32VrB448ZoraPkcFSQDz3AGahDDiSHvDcbHMfJ8IU2lClexyf6VkwYl5jKcdTGM2PJaTu8qKSpBV+6lw4Ch6gY9awmH34rohMcKgQVIKj+rT1B8/SpeahyH/AMfGVFSNu8PibPsof3xUvdLI/a9P2RMuMpiVLEmU8haQFDxoSgHr8gBx6mgIOJfG1Nrj3KMHI5XwKcAyj3O+Rv1/OkuyFJU9bVmU1z7hSsrT6J6H251DcJ/D20LOMucDn+fB+9ZTDyrXLbciNYDh4FNI2Ctsg+4xUoTcXlEZQUup2xpRSvG44ThSFDBT7g1LsyEFsrUQlIG5JxXyl23X0EPpUxLQMcYADifLP7w+4qPk2yXAV3shKpccbh1AyEj1R0996sadanwyt1GgzzEwrg5GckOuRylDZ4UnbHErqoDrt98V3qlxLHfFfh1wXcLcpKEuPqYLOSRueEk7pPWs+NIalNAEocQociMg1BXmKmNKLbSSGlpCkAcgTkcI+v8AWtd9Uqn7+DJ0Wwui9PNdu5YHwL5fY8a1Bp154dylwqCUuK3PzHoADvvzrBs2m51+1e1p5Q7txLxTKWhQUG0JPjVkbHbl6kfSDbcfT/uLjTnfIXwoaKDxcXRPDzznGOtejOyTRJ0pZlSJ7YF1mgKeG36JPRvPpzPqa47bHZNyfc7qalVWoR6IutvhsW+GxDiNJajsIDbaE8kpAwBWTSlazYKUpQClKUBxivlDLaCShCUk8+EAZr7pQHRM40xHy1nvO7UUY55xtXmS3TVmMyMLckOYCkAZWt4/MMdVFWfqa9RVEsabsjF2XdWbVDRcHCSqSGRxknmc+Z86Armj9AxIMZmZfmW5tzOF8Lg42ox/dQk7EjqvmT5DAq3y7dCmRXI0qIy8w4kpW2tAKVDyIrKpQGqp3Z/c4FnlupuUZ9qMHFtxHmSrvGRkpQpwq+bhwM46b5qnoV+Jll5F1XMjtMlLDK18fchRSSM88bDAPLcDbAr0G42hxCkOIStCgQpKhkEHoap+sNDsXYsTbM3Eg3RlWO9LWEvN4wUL4cbciDzGNqGDQ06CPxGdb0rAUtAebA/ZJ2P5gH61juNregokhJ7xlXEpPUFOyh/WtvX3QD8HTEqd3ol3ViQJhDDXCktpRwKbSCST4MnnuoD2rXoZaZnoU2eKJcEhTahyDgH/AKk4+xrIIW4NFlLE5gKUkbEo3yhXL88Vl2y+rAIVkFKsKSrmMf0rPt8cMuP2xaikJHeR1dSg8wP5T/UVk6as9iuF5EPUkxyPEYR3LHGgtOvOuK24VIQOLBz8xJJI6UBHPswJay9HV8HIO5W2BwqP8SeR9+dRk6JdmZAmJ/Sqa4VNOxTu2UnIPCd85361bteaOt2lnW49rvUiTOdAUmK+2lRbbzgrUpOMDoMjc/WqsFzYRdcJW9HbbStbgT+ryoJGQOhJSPc1LfLG3PBHZHduxyXjsp01e77qpGsb64h1oArS6taFLdcKeEeFPyYHmAa3oOVeYbRf3oMwXCzyzFlA+JSN0OjycRyUPz9a3doPXUTVLZivITFuzSOJ2NxZCk5xxtnqn8x1qBMuNKUoBSlKAUpXypSU/MoAc9zQH1SuAQQCCCDyIolQOcHNAc0pSgFKUoBSlKA4IBBB5VqjVnZ1NDzwsSEPW+QvvExgsIciuZyC2T4SnO+DjHTIO22K4xQHnC9MTra42i6MCLeoQ7zuyocLyduLgPJSSPI7EDyqVtkxyNPYvdujMzlORyIpkKPBFWeToT1OMgjnnABGSRvOXBiTUBE2KzIQk5CXmwsA+e9Ua7dnS3rm89Zri3b4UpXE/H7jiKFH5lNHICSfUEZ3xQGunrVcZsC6Xtt1TrUZ5BmS3t1SHCtIWB5BKSSegxwjkay7NY/xW6TrYjhD0q0P9wVf9YhxlaPzANbkFggI02qwstBEFUcxwk7nBGCT5nfJPWtOxpsuxz2JTza/xOyvYlx0jdxsjhWUjqFJ8ST5gUBF6TsdpvuprexdmFJZlNut4C1NOIeCcjcb8Q4VDB6522qZvHZ1qbTN0j3LTS1XNuO6HGcEJfQQd0rGwUkjY4+1SWvtNuB1vVulVl6M8pEwqYBX3To3DyUjmgj5gN+ZxucbC0VqaPquxN3FhBbWFFt5vmEuDnwnqOoPkRyO1ATkdanGW1uIKFqSCpB/ZONxXZXGMVzQClKUAO9R02zQZ7ilzGA6VJCTlR5DPLB2O53qRpQESjTlqQ0lsRBwhPDkrVnHlnNdiLJb2+Lu4qU8XzcKiM7Y8/L+pqSpQGLEgRoRcMZoILmOIgnfn/7msqlKAUpSgFKUoBSlKAUpSgFV3VGkIGonGpDq3os5hJS1LjqwtKSclJByFD0IqxUoCD0fYFaasbdsMxcsNuLWlxSAnAUoq4QByAzU2kADAGK5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 descr="metulj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261945"/>
            <a:ext cx="3157868" cy="2881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žuželke</a:t>
            </a:r>
          </a:p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glava, oprsje in zadek</a:t>
            </a:r>
          </a:p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na glavi par dolgih tipalnic in rilček – sesalo</a:t>
            </a:r>
          </a:p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oprsje nosi 2 para kril in 3 pare nog</a:t>
            </a:r>
          </a:p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hranijo se z medičino</a:t>
            </a:r>
          </a:p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odlagajo jajčeca, iz katerih se razvijejo gosenice,</a:t>
            </a:r>
          </a:p>
          <a:p>
            <a:pPr>
              <a:buNone/>
            </a:pPr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 ki se zabubijo, iz njih pa se izleže metulji.</a:t>
            </a:r>
          </a:p>
          <a:p>
            <a:endParaRPr lang="sl-SI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Naštej nekaj školjk.</a:t>
            </a:r>
          </a:p>
          <a:p>
            <a:pPr eaLnBrk="1" hangingPunct="1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Kje živijo?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Slika 6" descr="skolj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257550"/>
            <a:ext cx="1656280" cy="1476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vprašanje 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Po čem se razlikujejo drevesa med seboj?</a:t>
            </a:r>
            <a:endParaRPr lang="en-US" sz="4000" dirty="0" smtClean="0"/>
          </a:p>
          <a:p>
            <a:pPr eaLnBrk="1" hangingPunct="1">
              <a:buNone/>
            </a:pPr>
            <a:endParaRPr lang="sl-SI" sz="4000" dirty="0" smtClean="0">
              <a:solidFill>
                <a:schemeClr val="bg1"/>
              </a:solidFill>
            </a:endParaRPr>
          </a:p>
        </p:txBody>
      </p:sp>
      <p:pic>
        <p:nvPicPr>
          <p:cNvPr id="13" name="Picture 2" descr="http://states.phillipmartin.info/nebraska/nebraska_cottonwoo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446866"/>
            <a:ext cx="3733800" cy="26966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1"/>
            <a:ext cx="8229600" cy="36230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3600" dirty="0" smtClean="0"/>
              <a:t>Pokrovača, velika brezzobka, </a:t>
            </a:r>
            <a:r>
              <a:rPr lang="sl-SI" sz="3600" dirty="0" err="1" smtClean="0"/>
              <a:t>ladinka</a:t>
            </a:r>
            <a:r>
              <a:rPr lang="sl-SI" sz="3600" dirty="0" smtClean="0"/>
              <a:t>, užitna klapavica…</a:t>
            </a:r>
          </a:p>
          <a:p>
            <a:pPr eaLnBrk="1" hangingPunct="1">
              <a:lnSpc>
                <a:spcPct val="90000"/>
              </a:lnSpc>
            </a:pPr>
            <a:r>
              <a:rPr lang="sl-SI" sz="3600" dirty="0" smtClean="0"/>
              <a:t>Živijo v pesku in blatu v sladkih vodah ali  na dnu morja. Nekatere se pritrdijo na trdno podlago (kamen), druge pa plavajo.</a:t>
            </a:r>
            <a:endParaRPr lang="en-US" sz="3600" dirty="0" smtClean="0"/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Naštej nekaj polžev.</a:t>
            </a:r>
          </a:p>
          <a:p>
            <a:pPr eaLnBrk="1" hangingPunct="1"/>
            <a:r>
              <a:rPr lang="sl-SI" sz="4000" dirty="0" smtClean="0"/>
              <a:t>Kje živijo?</a:t>
            </a:r>
          </a:p>
          <a:p>
            <a:pPr eaLnBrk="1" hangingPunct="1">
              <a:buFontTx/>
              <a:buNone/>
            </a:pPr>
            <a:endParaRPr lang="sl-SI" sz="40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10" name="Slika 9" descr="pol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724150"/>
            <a:ext cx="4105848" cy="221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3600" dirty="0" smtClean="0"/>
              <a:t>Pisani perjaničar,  vrtnik, rdeči lazar,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sl-SI" sz="3600" dirty="0" smtClean="0"/>
              <a:t>    veliki mlakar…</a:t>
            </a:r>
          </a:p>
          <a:p>
            <a:pPr eaLnBrk="1" hangingPunct="1">
              <a:lnSpc>
                <a:spcPct val="90000"/>
              </a:lnSpc>
            </a:pPr>
            <a:r>
              <a:rPr lang="sl-SI" sz="3600" dirty="0" smtClean="0"/>
              <a:t>Živijo v morju, sladkih vodah in na kopnem.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sl-SI" sz="3600" dirty="0" smtClean="0"/>
              <a:t> </a:t>
            </a:r>
          </a:p>
          <a:p>
            <a:pPr eaLnBrk="1" hangingPunct="1">
              <a:buNone/>
            </a:pP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Kaj so semenke?</a:t>
            </a:r>
          </a:p>
          <a:p>
            <a:pPr eaLnBrk="1" hangingPunct="1"/>
            <a:r>
              <a:rPr lang="sl-SI" sz="4000" dirty="0" smtClean="0"/>
              <a:t>Kako imenujemo rastline brez cvetov in semen?</a:t>
            </a:r>
          </a:p>
        </p:txBody>
      </p:sp>
      <p:pic>
        <p:nvPicPr>
          <p:cNvPr id="7" name="Slika 6" descr="cv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662223"/>
            <a:ext cx="2438400" cy="2481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76350"/>
            <a:ext cx="8382000" cy="3467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3600" dirty="0" smtClean="0"/>
              <a:t>Rastline, ki imajo korenino, steblo, list in cvetove, iz katerih se razvijejo semena.</a:t>
            </a:r>
          </a:p>
          <a:p>
            <a:pPr eaLnBrk="1" hangingPunct="1">
              <a:lnSpc>
                <a:spcPct val="90000"/>
              </a:lnSpc>
            </a:pPr>
            <a:r>
              <a:rPr lang="sl-SI" sz="3600" dirty="0" smtClean="0"/>
              <a:t>Mahovi in praproti.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Slika 6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Naštej nekaj pajkov.</a:t>
            </a:r>
          </a:p>
          <a:p>
            <a:pPr eaLnBrk="1" hangingPunct="1"/>
            <a:r>
              <a:rPr lang="sl-SI" sz="4000" dirty="0" smtClean="0"/>
              <a:t>Kateri od njih ne prede mreže?</a:t>
            </a:r>
          </a:p>
        </p:txBody>
      </p:sp>
      <p:pic>
        <p:nvPicPr>
          <p:cNvPr id="5" name="Slika 4" descr="mrez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105150"/>
            <a:ext cx="1905266" cy="189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76349"/>
            <a:ext cx="8229600" cy="3318273"/>
          </a:xfrm>
        </p:spPr>
        <p:txBody>
          <a:bodyPr/>
          <a:lstStyle/>
          <a:p>
            <a:pPr eaLnBrk="1" hangingPunct="1"/>
            <a:r>
              <a:rPr lang="sl-SI" sz="3600" dirty="0" smtClean="0"/>
              <a:t>Navadni križevec, volkec in rumeni cvetni pajek.</a:t>
            </a:r>
          </a:p>
          <a:p>
            <a:pPr eaLnBrk="1" hangingPunct="1"/>
            <a:r>
              <a:rPr lang="sl-SI" sz="3600" dirty="0" smtClean="0"/>
              <a:t>Volkec.</a:t>
            </a: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Naštej nekaj travniških rastlin.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Slika 5" descr="rast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981023"/>
            <a:ext cx="6173062" cy="2162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Črna detelja, ivanjščica, regrat, travniška kadulja, mačji rep, njivsko grabljišče...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Na kakšen način se razširjajo semena rastlin?</a:t>
            </a:r>
            <a:r>
              <a:rPr lang="en-US" sz="4000" dirty="0" smtClean="0"/>
              <a:t> </a:t>
            </a:r>
          </a:p>
        </p:txBody>
      </p:sp>
      <p:pic>
        <p:nvPicPr>
          <p:cNvPr id="6" name="Slika 5" descr="dece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914339"/>
            <a:ext cx="6192115" cy="2229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sl-SI" sz="4000" dirty="0" smtClean="0"/>
              <a:t>Po skorji, listih, cvetovih, semenih in plodovih.</a:t>
            </a:r>
          </a:p>
          <a:p>
            <a:pPr eaLnBrk="1" hangingPunct="1">
              <a:lnSpc>
                <a:spcPct val="90000"/>
              </a:lnSpc>
            </a:pPr>
            <a:endParaRPr lang="sl-SI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2590799"/>
          </a:xfrm>
        </p:spPr>
        <p:txBody>
          <a:bodyPr/>
          <a:lstStyle/>
          <a:p>
            <a:pPr eaLnBrk="1" hangingPunct="1"/>
            <a:r>
              <a:rPr lang="sl-SI" sz="3600" dirty="0" smtClean="0"/>
              <a:t>Raznaša jih veter,</a:t>
            </a:r>
          </a:p>
          <a:p>
            <a:pPr eaLnBrk="1" hangingPunct="1"/>
            <a:r>
              <a:rPr lang="sl-SI" sz="3600" dirty="0" smtClean="0"/>
              <a:t>iztresejo se iz rastlin,</a:t>
            </a:r>
          </a:p>
          <a:p>
            <a:pPr eaLnBrk="1" hangingPunct="1"/>
            <a:r>
              <a:rPr lang="sl-SI" sz="3600" dirty="0" smtClean="0"/>
              <a:t>prenašajo jih živali na dlaki, </a:t>
            </a:r>
          </a:p>
          <a:p>
            <a:pPr eaLnBrk="1" hangingPunct="1"/>
            <a:r>
              <a:rPr lang="sl-SI" sz="3600" dirty="0" smtClean="0"/>
              <a:t>ali pa plod pojedo in seme izločijo drugje.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l-SI" sz="2600" dirty="0" smtClean="0"/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Kaj je značilno za kolobarnike? </a:t>
            </a:r>
          </a:p>
          <a:p>
            <a:pPr eaLnBrk="1" hangingPunct="1"/>
            <a:r>
              <a:rPr lang="sl-SI" sz="4000" dirty="0" smtClean="0"/>
              <a:t>V kakšnem okolju živijo?</a:t>
            </a:r>
            <a:endParaRPr lang="en-US" sz="4000" dirty="0" smtClean="0"/>
          </a:p>
          <a:p>
            <a:pPr eaLnBrk="1" hangingPunct="1">
              <a:buNone/>
            </a:pPr>
            <a:endParaRPr lang="en-US" sz="4000" dirty="0" smtClean="0"/>
          </a:p>
        </p:txBody>
      </p:sp>
      <p:pic>
        <p:nvPicPr>
          <p:cNvPr id="6" name="Slika 5" descr="dezevn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800350"/>
            <a:ext cx="1676400" cy="191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28700"/>
            <a:ext cx="8686800" cy="3771900"/>
          </a:xfrm>
        </p:spPr>
        <p:txBody>
          <a:bodyPr/>
          <a:lstStyle/>
          <a:p>
            <a:r>
              <a:rPr lang="sl-SI" sz="3600" dirty="0" smtClean="0"/>
              <a:t>Njihovo telo je členjeno na kolobarje. </a:t>
            </a:r>
          </a:p>
          <a:p>
            <a:r>
              <a:rPr lang="sl-SI" sz="3600" dirty="0" smtClean="0"/>
              <a:t>Gibanje jim omogočajo mišice in členjeno telo.</a:t>
            </a:r>
          </a:p>
          <a:p>
            <a:r>
              <a:rPr lang="sl-SI" sz="3600" dirty="0" smtClean="0"/>
              <a:t>Živijo v morju, sladkih vodah in v vlažni zemeljski prsti.</a:t>
            </a:r>
          </a:p>
          <a:p>
            <a:endParaRPr lang="sl-SI" sz="3600" dirty="0" smtClean="0"/>
          </a:p>
          <a:p>
            <a:pPr eaLnBrk="1" hangingPunct="1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437864"/>
            <a:ext cx="5996175" cy="3705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Naštej nekaj značilnosti žuželk.</a:t>
            </a:r>
            <a:r>
              <a:rPr lang="en-US" sz="4000" dirty="0" smtClean="0"/>
              <a:t> </a:t>
            </a:r>
          </a:p>
          <a:p>
            <a:pPr eaLnBrk="1" hangingPunct="1"/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metulj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70554"/>
            <a:ext cx="2819666" cy="2572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sl-SI" dirty="0" smtClean="0"/>
              <a:t>Členasto telo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sl-SI" dirty="0" smtClean="0"/>
              <a:t>Celo telo je sestavljeno iz treh delov: glava, oprsje, zadek.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sl-SI" dirty="0" smtClean="0"/>
              <a:t>Imajo 3 pare nog.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sl-SI" dirty="0" smtClean="0"/>
              <a:t>Skoraj vse imajo krila.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sl-SI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S čim se razširjajo rastline?</a:t>
            </a:r>
            <a:endParaRPr lang="en-US" sz="4000" dirty="0" smtClean="0"/>
          </a:p>
        </p:txBody>
      </p:sp>
      <p:pic>
        <p:nvPicPr>
          <p:cNvPr id="7" name="Slika 6" descr="borovn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343150"/>
            <a:ext cx="2579270" cy="280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3600" dirty="0" smtClean="0"/>
              <a:t>S trosi, semeni in plodovi.</a:t>
            </a: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" name="Slika 4" descr="smesk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3638550"/>
            <a:ext cx="1151337" cy="1338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vprašanje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Opiši glavne značilnosti polžev.</a:t>
            </a:r>
            <a:endParaRPr lang="en-US" sz="4000" dirty="0" smtClean="0"/>
          </a:p>
        </p:txBody>
      </p:sp>
      <p:pic>
        <p:nvPicPr>
          <p:cNvPr id="7" name="Slika 6" descr="polz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028950"/>
            <a:ext cx="4124901" cy="1676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d8d74b26429241a1a251974b190ef16488f7939"/>
  <p:tag name="ISPRING_RESOURCE_PATHS_HASH_PRESENTER" val="6dc421fd98bb8bd6bd59a63aa5de33d2652d9af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Po meri 5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878</Words>
  <Application>Microsoft Office PowerPoint</Application>
  <PresentationFormat>Diaprojekcija na zaslonu (16:9)</PresentationFormat>
  <Paragraphs>193</Paragraphs>
  <Slides>43</Slides>
  <Notes>41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6" baseType="lpstr">
      <vt:lpstr>Arial</vt:lpstr>
      <vt:lpstr>Candara</vt:lpstr>
      <vt:lpstr>Default Design</vt:lpstr>
      <vt:lpstr>RASTLINE IN ŽIVALI   OKROG NAS 20 VPRAŠANJ</vt:lpstr>
      <vt:lpstr>Izberi vprašanje</vt:lpstr>
      <vt:lpstr>1. vprašanje </vt:lpstr>
      <vt:lpstr>In odgovor je…</vt:lpstr>
      <vt:lpstr> 2. vprašanje</vt:lpstr>
      <vt:lpstr>In odgovor je… </vt:lpstr>
      <vt:lpstr>3. vprašanje</vt:lpstr>
      <vt:lpstr>In odgovor je…</vt:lpstr>
      <vt:lpstr>4. vprašanje</vt:lpstr>
      <vt:lpstr>In odgovor je…</vt:lpstr>
      <vt:lpstr>5. vprašanje</vt:lpstr>
      <vt:lpstr>In odgovor je…</vt:lpstr>
      <vt:lpstr>6. vprašanje</vt:lpstr>
      <vt:lpstr>In odgovor je…</vt:lpstr>
      <vt:lpstr>7. vprašanje</vt:lpstr>
      <vt:lpstr>In odgovor je…</vt:lpstr>
      <vt:lpstr>8. vprašanje</vt:lpstr>
      <vt:lpstr>In odgovor je…</vt:lpstr>
      <vt:lpstr>9. vprašanje </vt:lpstr>
      <vt:lpstr>In odgovor je…</vt:lpstr>
      <vt:lpstr>10. vprašanje</vt:lpstr>
      <vt:lpstr>In odgovor je…</vt:lpstr>
      <vt:lpstr>11. vprašanje</vt:lpstr>
      <vt:lpstr>In odgovor je…</vt:lpstr>
      <vt:lpstr>12. vprašanje</vt:lpstr>
      <vt:lpstr>In odgovor je…</vt:lpstr>
      <vt:lpstr>13. vprašanje</vt:lpstr>
      <vt:lpstr>In odgovor je…</vt:lpstr>
      <vt:lpstr>14. vprašanje</vt:lpstr>
      <vt:lpstr>In odgovor je…</vt:lpstr>
      <vt:lpstr>15. vprašanje</vt:lpstr>
      <vt:lpstr>In odgovor je…</vt:lpstr>
      <vt:lpstr>16. vprašanje</vt:lpstr>
      <vt:lpstr>In odgovor je…</vt:lpstr>
      <vt:lpstr>17. vprašanje</vt:lpstr>
      <vt:lpstr>In odgovor je…</vt:lpstr>
      <vt:lpstr>18. vprašanje</vt:lpstr>
      <vt:lpstr>In odgovor je…</vt:lpstr>
      <vt:lpstr>19. vprašanje</vt:lpstr>
      <vt:lpstr>In odgovor je…</vt:lpstr>
      <vt:lpstr>20. vprašanje</vt:lpstr>
      <vt:lpstr>In odgovor je…</vt:lpstr>
      <vt:lpstr>PowerPointova predstavitev</vt:lpstr>
    </vt:vector>
  </TitlesOfParts>
  <Company>Teachnology,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 Questions</dc:title>
  <dc:creator>Mojca+Klavdija</dc:creator>
  <cp:lastModifiedBy>Uporabnik</cp:lastModifiedBy>
  <cp:revision>181</cp:revision>
  <dcterms:created xsi:type="dcterms:W3CDTF">2005-07-07T00:08:32Z</dcterms:created>
  <dcterms:modified xsi:type="dcterms:W3CDTF">2025-11-10T11:39:20Z</dcterms:modified>
</cp:coreProperties>
</file>