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4" r:id="rId2"/>
    <p:sldId id="265" r:id="rId3"/>
  </p:sldIdLst>
  <p:sldSz cx="9144000" cy="6858000" type="screen4x3"/>
  <p:notesSz cx="6858000" cy="9144000"/>
  <p:defaultTextStyle>
    <a:defPPr>
      <a:defRPr lang="sl-SI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6600"/>
    <a:srgbClr val="FF0000"/>
    <a:srgbClr val="FFFF00"/>
    <a:srgbClr val="FF3399"/>
    <a:srgbClr val="0000CC"/>
    <a:srgbClr val="CCECFF"/>
    <a:srgbClr val="CCFFCC"/>
    <a:srgbClr val="660033"/>
    <a:srgbClr val="CC0000"/>
    <a:srgbClr val="FFCC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324" autoAdjust="0"/>
    <p:restoredTop sz="94660"/>
  </p:normalViewPr>
  <p:slideViewPr>
    <p:cSldViewPr snapToGrid="0">
      <p:cViewPr varScale="1">
        <p:scale>
          <a:sx n="79" d="100"/>
          <a:sy n="79" d="100"/>
        </p:scale>
        <p:origin x="1512" y="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sl-SI" smtClean="0"/>
              <a:t>Uredite slog podnaslova matrice</a:t>
            </a:r>
            <a:endParaRPr lang="sl-SI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A4AD2AF-ACD3-48BC-8194-8376650E6F5E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1964334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3EB3B2-E3FC-4F55-97BB-69E066E083C2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3270742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07B7DB-BF64-4AF8-A1FE-A0601FB9120B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4526620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B88C78-E1CA-4B89-84AD-9572DD7BD009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5851223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9E365E-93B4-4BA5-9953-0FA9F68A6165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1812508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5373E8-F2DD-4673-BA80-B6212A71F782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1257292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grada besedila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6" name="Ograda vsebin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356469-ECD7-4F56-A86C-4D2C25AFBDA1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4325170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423886-C72B-43E5-BE6D-24D0883E5709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7299750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9A1690-1AC2-49C2-BC45-072631344A4E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8549742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1_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E535D4-04EC-4025-BB98-F2C7B2B63D17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7312610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slik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sl-SI" noProof="0" smtClean="0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806B92-C7A4-4BEB-9D1B-8995ED8F86AC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3034542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sl-SI" altLang="sl-SI" smtClean="0"/>
              <a:t>Kliknite, če želite urediti slog naslova matrice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l-SI" altLang="sl-SI" smtClean="0"/>
              <a:t>Kliknite, če želite urediti sloge besedila matrice</a:t>
            </a:r>
          </a:p>
          <a:p>
            <a:pPr lvl="1"/>
            <a:r>
              <a:rPr lang="sl-SI" altLang="sl-SI" smtClean="0"/>
              <a:t>Druga raven</a:t>
            </a:r>
          </a:p>
          <a:p>
            <a:pPr lvl="2"/>
            <a:r>
              <a:rPr lang="sl-SI" altLang="sl-SI" smtClean="0"/>
              <a:t>Tretja raven</a:t>
            </a:r>
          </a:p>
          <a:p>
            <a:pPr lvl="3"/>
            <a:r>
              <a:rPr lang="sl-SI" altLang="sl-SI" smtClean="0"/>
              <a:t>Četrta raven</a:t>
            </a:r>
          </a:p>
          <a:p>
            <a:pPr lvl="4"/>
            <a:r>
              <a:rPr lang="sl-SI" altLang="sl-SI" smtClean="0"/>
              <a:t>Peta raven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AF22B7C1-289A-45B9-838C-062A6CC3BCBE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966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Slika 1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9640" y="0"/>
            <a:ext cx="9144000" cy="5937504"/>
          </a:xfrm>
          <a:prstGeom prst="rect">
            <a:avLst/>
          </a:prstGeom>
        </p:spPr>
      </p:pic>
      <p:sp>
        <p:nvSpPr>
          <p:cNvPr id="2051" name="WordArt 3"/>
          <p:cNvSpPr>
            <a:spLocks noChangeArrowheads="1" noChangeShapeType="1" noTextEdit="1"/>
          </p:cNvSpPr>
          <p:nvPr/>
        </p:nvSpPr>
        <p:spPr bwMode="auto">
          <a:xfrm>
            <a:off x="676160" y="5937504"/>
            <a:ext cx="7772400" cy="81756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sl-SI" sz="3600" kern="10" dirty="0" smtClean="0">
                <a:ln w="9525">
                  <a:solidFill>
                    <a:srgbClr val="003300"/>
                  </a:solidFill>
                  <a:round/>
                  <a:headEnd/>
                  <a:tailEnd/>
                </a:ln>
                <a:solidFill>
                  <a:srgbClr val="CCFF66"/>
                </a:solidFill>
                <a:latin typeface="Arial Black"/>
              </a:rPr>
              <a:t>6.3  </a:t>
            </a:r>
            <a:r>
              <a:rPr lang="sl-SI" sz="3600" kern="10" dirty="0">
                <a:ln w="9525">
                  <a:solidFill>
                    <a:srgbClr val="003300"/>
                  </a:solidFill>
                  <a:round/>
                  <a:headEnd/>
                  <a:tailEnd/>
                </a:ln>
                <a:solidFill>
                  <a:srgbClr val="CCFF66"/>
                </a:solidFill>
                <a:latin typeface="Arial Black"/>
              </a:rPr>
              <a:t>KINETIČNA ENERGIJA</a:t>
            </a:r>
          </a:p>
        </p:txBody>
      </p:sp>
    </p:spTree>
    <p:extLst>
      <p:ext uri="{BB962C8B-B14F-4D97-AF65-F5344CB8AC3E}">
        <p14:creationId xmlns:p14="http://schemas.microsoft.com/office/powerpoint/2010/main" val="17486651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15"/>
          <p:cNvSpPr txBox="1">
            <a:spLocks noChangeArrowheads="1"/>
          </p:cNvSpPr>
          <p:nvPr/>
        </p:nvSpPr>
        <p:spPr bwMode="auto">
          <a:xfrm>
            <a:off x="1" y="0"/>
            <a:ext cx="5267324" cy="34163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sl-SI" dirty="0" smtClean="0">
                <a:solidFill>
                  <a:srgbClr val="0000CC"/>
                </a:solidFill>
              </a:rPr>
              <a:t>Opazujmo dve telesi, ki si izmenjujeta delo, kot npr. konj in tovor na sliki. Konj z vrvjo vleče tovor enakomerno navzgor, po zakonu o vzajemnem učinku pa z enako veliko silo tovor z vrvjo vleče konja v levo. Ko se konj pomika v desno, se tovor pomika navzgor. Delo sile konja na tovor je pozi-</a:t>
            </a:r>
            <a:r>
              <a:rPr lang="sl-SI" dirty="0" err="1" smtClean="0">
                <a:solidFill>
                  <a:srgbClr val="0000CC"/>
                </a:solidFill>
              </a:rPr>
              <a:t>tivno</a:t>
            </a:r>
            <a:r>
              <a:rPr lang="sl-SI" dirty="0" smtClean="0">
                <a:solidFill>
                  <a:srgbClr val="0000CC"/>
                </a:solidFill>
              </a:rPr>
              <a:t> (sila na tovor kaže v smeri premika), delo sile tovora na konja pa je enako veliko, a nega-</a:t>
            </a:r>
            <a:r>
              <a:rPr lang="sl-SI" dirty="0" err="1" smtClean="0">
                <a:solidFill>
                  <a:srgbClr val="0000CC"/>
                </a:solidFill>
              </a:rPr>
              <a:t>tivno</a:t>
            </a:r>
            <a:r>
              <a:rPr lang="sl-SI" dirty="0" smtClean="0">
                <a:solidFill>
                  <a:srgbClr val="0000CC"/>
                </a:solidFill>
              </a:rPr>
              <a:t> (ker je sila na konja nasprotna smeri premi-</a:t>
            </a:r>
            <a:r>
              <a:rPr lang="sl-SI" dirty="0" err="1" smtClean="0">
                <a:solidFill>
                  <a:srgbClr val="0000CC"/>
                </a:solidFill>
              </a:rPr>
              <a:t>ka</a:t>
            </a:r>
            <a:r>
              <a:rPr lang="sl-SI" dirty="0" smtClean="0">
                <a:solidFill>
                  <a:srgbClr val="0000CC"/>
                </a:solidFill>
              </a:rPr>
              <a:t>). Pravimo, da konj opravlja delo in pozitivno delo </a:t>
            </a:r>
            <a:r>
              <a:rPr lang="sl-SI" b="1" dirty="0" smtClean="0">
                <a:solidFill>
                  <a:srgbClr val="FF0000"/>
                </a:solidFill>
              </a:rPr>
              <a:t>oddaja</a:t>
            </a:r>
            <a:r>
              <a:rPr lang="sl-SI" dirty="0" smtClean="0">
                <a:solidFill>
                  <a:srgbClr val="0000CC"/>
                </a:solidFill>
              </a:rPr>
              <a:t> tovoru, ki to pozitivno delo </a:t>
            </a:r>
            <a:r>
              <a:rPr lang="sl-SI" b="1" dirty="0" smtClean="0">
                <a:solidFill>
                  <a:srgbClr val="FF0000"/>
                </a:solidFill>
              </a:rPr>
              <a:t>prejema</a:t>
            </a:r>
            <a:r>
              <a:rPr lang="sl-SI" dirty="0" smtClean="0">
                <a:solidFill>
                  <a:srgbClr val="0000CC"/>
                </a:solidFill>
              </a:rPr>
              <a:t>. Telesa torej </a:t>
            </a:r>
            <a:r>
              <a:rPr lang="sl-SI" dirty="0" smtClean="0">
                <a:solidFill>
                  <a:srgbClr val="FF0000"/>
                </a:solidFill>
              </a:rPr>
              <a:t>izmenjujejo delo z okolico</a:t>
            </a:r>
            <a:r>
              <a:rPr lang="sl-SI" dirty="0" smtClean="0">
                <a:solidFill>
                  <a:srgbClr val="0000CC"/>
                </a:solidFill>
              </a:rPr>
              <a:t>.</a:t>
            </a:r>
          </a:p>
        </p:txBody>
      </p:sp>
      <p:sp>
        <p:nvSpPr>
          <p:cNvPr id="2" name="Rectangle 1"/>
          <p:cNvSpPr/>
          <p:nvPr/>
        </p:nvSpPr>
        <p:spPr>
          <a:xfrm>
            <a:off x="0" y="4031575"/>
            <a:ext cx="9143999" cy="27238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eaLnBrk="1" hangingPunct="1">
              <a:spcBef>
                <a:spcPct val="50000"/>
              </a:spcBef>
            </a:pPr>
            <a:r>
              <a:rPr lang="sl-SI" b="1" dirty="0">
                <a:solidFill>
                  <a:srgbClr val="FF0000"/>
                </a:solidFill>
              </a:rPr>
              <a:t>Delo je proces, ki povzroča spreminjanje energije. </a:t>
            </a:r>
            <a:r>
              <a:rPr lang="sl-SI" dirty="0">
                <a:solidFill>
                  <a:srgbClr val="0000CC"/>
                </a:solidFill>
              </a:rPr>
              <a:t>Energijo lahko razumemo kot zalogo dela, saj se telesu med izmenjevanjem dela z okolico energija spreminja: med </a:t>
            </a:r>
            <a:r>
              <a:rPr lang="sl-SI" dirty="0" smtClean="0">
                <a:solidFill>
                  <a:srgbClr val="0000CC"/>
                </a:solidFill>
              </a:rPr>
              <a:t>prejemanjem </a:t>
            </a:r>
            <a:r>
              <a:rPr lang="sl-SI" dirty="0">
                <a:solidFill>
                  <a:srgbClr val="0000CC"/>
                </a:solidFill>
              </a:rPr>
              <a:t>dela se mu povečuje, med oddajanjem pa zmanjšuje. Konj, ki se mu </a:t>
            </a:r>
            <a:r>
              <a:rPr lang="sl-SI" dirty="0" err="1" smtClean="0">
                <a:solidFill>
                  <a:srgbClr val="0000CC"/>
                </a:solidFill>
              </a:rPr>
              <a:t>ener-gija</a:t>
            </a:r>
            <a:r>
              <a:rPr lang="sl-SI" dirty="0" smtClean="0">
                <a:solidFill>
                  <a:srgbClr val="0000CC"/>
                </a:solidFill>
              </a:rPr>
              <a:t> </a:t>
            </a:r>
            <a:r>
              <a:rPr lang="sl-SI" dirty="0">
                <a:solidFill>
                  <a:srgbClr val="0000CC"/>
                </a:solidFill>
              </a:rPr>
              <a:t>manjša, oddaja delo tovoru, ki se mu energija veča.</a:t>
            </a:r>
          </a:p>
          <a:p>
            <a:pPr algn="just" eaLnBrk="1" hangingPunct="1">
              <a:spcBef>
                <a:spcPct val="50000"/>
              </a:spcBef>
            </a:pPr>
            <a:r>
              <a:rPr lang="sl-SI" dirty="0">
                <a:solidFill>
                  <a:srgbClr val="0000CC"/>
                </a:solidFill>
              </a:rPr>
              <a:t>Opišimo analogijo med energijo in denarjem. </a:t>
            </a:r>
            <a:r>
              <a:rPr lang="sl-SI" dirty="0" smtClean="0">
                <a:solidFill>
                  <a:srgbClr val="0000CC"/>
                </a:solidFill>
              </a:rPr>
              <a:t>Podobno, </a:t>
            </a:r>
            <a:r>
              <a:rPr lang="sl-SI" dirty="0">
                <a:solidFill>
                  <a:srgbClr val="0000CC"/>
                </a:solidFill>
              </a:rPr>
              <a:t>kot včasih rečemo, da je </a:t>
            </a:r>
            <a:r>
              <a:rPr lang="sl-SI" dirty="0" err="1" smtClean="0">
                <a:solidFill>
                  <a:srgbClr val="0000CC"/>
                </a:solidFill>
              </a:rPr>
              <a:t>ener-gija</a:t>
            </a:r>
            <a:r>
              <a:rPr lang="sl-SI" dirty="0" smtClean="0">
                <a:solidFill>
                  <a:srgbClr val="0000CC"/>
                </a:solidFill>
              </a:rPr>
              <a:t> </a:t>
            </a:r>
            <a:r>
              <a:rPr lang="sl-SI" dirty="0">
                <a:solidFill>
                  <a:srgbClr val="0000CC"/>
                </a:solidFill>
              </a:rPr>
              <a:t>"sposobnost opraviti delo", je denar "sposobnost kupiti stvari“. Delo ustreza </a:t>
            </a:r>
            <a:r>
              <a:rPr lang="sl-SI" dirty="0" smtClean="0">
                <a:solidFill>
                  <a:srgbClr val="0000CC"/>
                </a:solidFill>
              </a:rPr>
              <a:t>preje-</a:t>
            </a:r>
            <a:r>
              <a:rPr lang="sl-SI" dirty="0" err="1" smtClean="0">
                <a:solidFill>
                  <a:srgbClr val="0000CC"/>
                </a:solidFill>
              </a:rPr>
              <a:t>manju</a:t>
            </a:r>
            <a:r>
              <a:rPr lang="sl-SI" dirty="0" smtClean="0">
                <a:solidFill>
                  <a:srgbClr val="0000CC"/>
                </a:solidFill>
              </a:rPr>
              <a:t> </a:t>
            </a:r>
            <a:r>
              <a:rPr lang="sl-SI" dirty="0">
                <a:solidFill>
                  <a:srgbClr val="0000CC"/>
                </a:solidFill>
              </a:rPr>
              <a:t>plačila (</a:t>
            </a:r>
            <a:r>
              <a:rPr lang="sl-SI" i="1" dirty="0">
                <a:solidFill>
                  <a:srgbClr val="0000CC"/>
                </a:solidFill>
              </a:rPr>
              <a:t>A</a:t>
            </a:r>
            <a:r>
              <a:rPr lang="sl-SI" dirty="0">
                <a:solidFill>
                  <a:srgbClr val="0000CC"/>
                </a:solidFill>
              </a:rPr>
              <a:t> &gt; 0) ali plačevanju računov (</a:t>
            </a:r>
            <a:r>
              <a:rPr lang="sl-SI" i="1" dirty="0">
                <a:solidFill>
                  <a:srgbClr val="0000CC"/>
                </a:solidFill>
              </a:rPr>
              <a:t>A</a:t>
            </a:r>
            <a:r>
              <a:rPr lang="sl-SI" dirty="0">
                <a:solidFill>
                  <a:srgbClr val="0000CC"/>
                </a:solidFill>
              </a:rPr>
              <a:t> &lt; 0). Podobno kot energijo lahko tudi denar pretvarjamo in "pretakamo“ na različne načine. Kinetična energija ustreza </a:t>
            </a:r>
            <a:r>
              <a:rPr lang="sl-SI" dirty="0" err="1" smtClean="0">
                <a:solidFill>
                  <a:srgbClr val="0000CC"/>
                </a:solidFill>
              </a:rPr>
              <a:t>goto</a:t>
            </a:r>
            <a:r>
              <a:rPr lang="sl-SI" dirty="0" smtClean="0">
                <a:solidFill>
                  <a:srgbClr val="0000CC"/>
                </a:solidFill>
              </a:rPr>
              <a:t>-vini</a:t>
            </a:r>
            <a:r>
              <a:rPr lang="sl-SI" dirty="0">
                <a:solidFill>
                  <a:srgbClr val="0000CC"/>
                </a:solidFill>
              </a:rPr>
              <a:t>, potencialna pa prihrankom v banki.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85638" y="57150"/>
            <a:ext cx="3350403" cy="356235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7134225" y="2676525"/>
            <a:ext cx="676275" cy="37147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4" name="Right Arrow 3"/>
          <p:cNvSpPr/>
          <p:nvPr/>
        </p:nvSpPr>
        <p:spPr>
          <a:xfrm>
            <a:off x="7181849" y="2666345"/>
            <a:ext cx="581025" cy="323850"/>
          </a:xfrm>
          <a:prstGeom prst="rightArrow">
            <a:avLst>
              <a:gd name="adj1" fmla="val 38235"/>
              <a:gd name="adj2" fmla="val 64706"/>
            </a:avLst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7" name="TextBox 6"/>
          <p:cNvSpPr txBox="1"/>
          <p:nvPr/>
        </p:nvSpPr>
        <p:spPr>
          <a:xfrm>
            <a:off x="6204764" y="3535918"/>
            <a:ext cx="92946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b="1" dirty="0" smtClean="0">
                <a:solidFill>
                  <a:srgbClr val="FF0000"/>
                </a:solidFill>
              </a:rPr>
              <a:t>A &lt; 0</a:t>
            </a:r>
            <a:endParaRPr lang="sl-SI" b="1" dirty="0">
              <a:solidFill>
                <a:srgbClr val="FF0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7969678" y="3526393"/>
            <a:ext cx="92946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b="1" dirty="0" smtClean="0">
                <a:solidFill>
                  <a:srgbClr val="FF0000"/>
                </a:solidFill>
              </a:rPr>
              <a:t>A &gt; 0</a:t>
            </a:r>
            <a:endParaRPr lang="sl-SI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3821358"/>
      </p:ext>
    </p:extLst>
  </p:cSld>
  <p:clrMapOvr>
    <a:masterClrMapping/>
  </p:clrMapOvr>
  <p:transition spd="slow"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5" grpId="0" animBg="1"/>
      <p:bldP spid="4" grpId="0" animBg="1"/>
      <p:bldP spid="7" grpId="0"/>
      <p:bldP spid="10" grpId="0"/>
    </p:bldLst>
  </p:timing>
</p:sld>
</file>

<file path=ppt/theme/theme1.xml><?xml version="1.0" encoding="utf-8"?>
<a:theme xmlns:a="http://schemas.openxmlformats.org/drawingml/2006/main" name="Privzeti načrt">
  <a:themeElements>
    <a:clrScheme name="Privzeti načr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rivzeti načrt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Privzeti načr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ivzeti načr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ivzeti načr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ivzeti načr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ivzeti načr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ivzeti načr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ivzeti načr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ivzeti načr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ivzeti načr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ivzeti načr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ivzeti načr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ivzeti načr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1370</TotalTime>
  <Words>256</Words>
  <Application>Microsoft Office PowerPoint</Application>
  <PresentationFormat>Diaprojekcija na zaslonu (4:3)</PresentationFormat>
  <Paragraphs>6</Paragraphs>
  <Slides>2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2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2</vt:i4>
      </vt:variant>
    </vt:vector>
  </HeadingPairs>
  <TitlesOfParts>
    <vt:vector size="5" baseType="lpstr">
      <vt:lpstr>Arial</vt:lpstr>
      <vt:lpstr>Arial Black</vt:lpstr>
      <vt:lpstr>Privzeti načrt</vt:lpstr>
      <vt:lpstr>PowerPointova predstavitev</vt:lpstr>
      <vt:lpstr>PowerPointova predstavitev</vt:lpstr>
    </vt:vector>
  </TitlesOfParts>
  <Company>ŠC Postojna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Diapozitiv 1</dc:title>
  <dc:creator>jaleksic</dc:creator>
  <cp:lastModifiedBy>Jadran Aleksić Tscherkassky</cp:lastModifiedBy>
  <cp:revision>284</cp:revision>
  <dcterms:created xsi:type="dcterms:W3CDTF">2010-11-18T11:34:28Z</dcterms:created>
  <dcterms:modified xsi:type="dcterms:W3CDTF">2023-10-08T19:00:59Z</dcterms:modified>
</cp:coreProperties>
</file>