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sldIdLst>
    <p:sldId id="256" r:id="rId2"/>
    <p:sldId id="265" r:id="rId3"/>
    <p:sldId id="258" r:id="rId4"/>
    <p:sldId id="264" r:id="rId5"/>
    <p:sldId id="266" r:id="rId6"/>
    <p:sldId id="257" r:id="rId7"/>
    <p:sldId id="260" r:id="rId8"/>
    <p:sldId id="261" r:id="rId9"/>
    <p:sldId id="262" r:id="rId10"/>
    <p:sldId id="267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vetel slog 2 – poudarek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Srednji slog 3 – poudarek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143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377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033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999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8503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264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127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533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326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167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372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27C8B22-3A1C-488B-94E2-17BF50469CAD}" type="datetimeFigureOut">
              <a:rPr lang="sl-SI" smtClean="0"/>
              <a:t>30. 09. 2024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9E0C850-FB31-4856-BE1A-A6AD464BD6A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517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BAC5CD-D25E-4879-8F7E-9BB83C18D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8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4AAF3E8-5B94-4038-8684-834A02956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142" y="2850776"/>
            <a:ext cx="8825658" cy="840557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sl-SI" sz="4400" dirty="0">
                <a:latin typeface="Arial Black" panose="020B0A04020102020204" pitchFamily="34" charset="0"/>
              </a:rPr>
              <a:t>FORMATI PAPIRNIH GRADIV</a:t>
            </a:r>
          </a:p>
        </p:txBody>
      </p:sp>
    </p:spTree>
    <p:extLst>
      <p:ext uri="{BB962C8B-B14F-4D97-AF65-F5344CB8AC3E}">
        <p14:creationId xmlns:p14="http://schemas.microsoft.com/office/powerpoint/2010/main" val="2932949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11F10ACD-D5E0-4BA3-A6F0-F6A685667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E392C327-A084-4EE3-8F32-2AB8EDCB1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DD695F8-719B-4E30-8C49-681AE855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8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EE96BD2D-8054-4A1F-AE7D-74B930E3907A}"/>
              </a:ext>
            </a:extLst>
          </p:cNvPr>
          <p:cNvSpPr txBox="1">
            <a:spLocks/>
          </p:cNvSpPr>
          <p:nvPr/>
        </p:nvSpPr>
        <p:spPr>
          <a:xfrm>
            <a:off x="1490142" y="2850776"/>
            <a:ext cx="8825658" cy="84055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>
                <a:latin typeface="Arial Black" panose="020B0A04020102020204" pitchFamily="34" charset="0"/>
              </a:rPr>
              <a:t>LASTNOSTI PAPIRNIH GRADIV</a:t>
            </a:r>
          </a:p>
        </p:txBody>
      </p:sp>
    </p:spTree>
    <p:extLst>
      <p:ext uri="{BB962C8B-B14F-4D97-AF65-F5344CB8AC3E}">
        <p14:creationId xmlns:p14="http://schemas.microsoft.com/office/powerpoint/2010/main" val="150598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CBCE6A-A108-4428-94DB-ECB716B7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247" y="238427"/>
            <a:ext cx="9601200" cy="811306"/>
          </a:xfrm>
        </p:spPr>
        <p:txBody>
          <a:bodyPr>
            <a:normAutofit/>
          </a:bodyPr>
          <a:lstStyle/>
          <a:p>
            <a:r>
              <a:rPr lang="sl-SI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LASTNOSTI PAPIRNIH GRADIV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BA3F8B0-9B3D-47BE-965D-C421E946D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0235" y="1578101"/>
            <a:ext cx="4443984" cy="52915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MEHANSKE LASTNOSTI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80EE50-C69B-4D7A-BD74-F09FDA5C2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0918" y="2188555"/>
            <a:ext cx="4443984" cy="336059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TRDNOST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TRDOTA</a:t>
            </a:r>
          </a:p>
          <a:p>
            <a:r>
              <a:rPr lang="sl-SI" dirty="0"/>
              <a:t>ŽILAVOST</a:t>
            </a:r>
          </a:p>
          <a:p>
            <a:r>
              <a:rPr lang="sl-SI" dirty="0"/>
              <a:t>PROŽNOST</a:t>
            </a:r>
          </a:p>
          <a:p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5CC93F0-60DD-4E00-8D68-7594F03CA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2590" y="1578100"/>
            <a:ext cx="4443984" cy="52915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SPOSOBNOST OBDELAVE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A2A30E8-16A5-468B-9C58-326C6582E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7100" y="2247686"/>
            <a:ext cx="4443984" cy="2562193"/>
          </a:xfrm>
        </p:spPr>
        <p:txBody>
          <a:bodyPr>
            <a:normAutofit lnSpcReduction="10000"/>
          </a:bodyPr>
          <a:lstStyle/>
          <a:p>
            <a:r>
              <a:rPr lang="sl-SI" dirty="0"/>
              <a:t>TRGANJE (redko, </a:t>
            </a:r>
            <a:r>
              <a:rPr lang="sl-SI" dirty="0" err="1"/>
              <a:t>strganka</a:t>
            </a:r>
            <a:r>
              <a:rPr lang="sl-SI" dirty="0"/>
              <a:t>)</a:t>
            </a:r>
          </a:p>
          <a:p>
            <a:r>
              <a:rPr lang="sl-SI" dirty="0"/>
              <a:t>REZANJE (</a:t>
            </a:r>
            <a:r>
              <a:rPr lang="sl-SI" dirty="0" err="1"/>
              <a:t>olfanož</a:t>
            </a:r>
            <a:r>
              <a:rPr lang="sl-SI" dirty="0"/>
              <a:t>)</a:t>
            </a:r>
          </a:p>
          <a:p>
            <a:r>
              <a:rPr lang="sl-SI" dirty="0"/>
              <a:t>STRIŽENJE (škarje)</a:t>
            </a:r>
          </a:p>
          <a:p>
            <a:r>
              <a:rPr lang="sl-SI" dirty="0"/>
              <a:t>SEKANJE (luknjač)</a:t>
            </a:r>
          </a:p>
          <a:p>
            <a:r>
              <a:rPr lang="sl-SI" dirty="0"/>
              <a:t>UPOGIBANJE </a:t>
            </a:r>
          </a:p>
          <a:p>
            <a:pPr marL="0" indent="0">
              <a:buNone/>
            </a:pPr>
            <a:r>
              <a:rPr lang="sl-SI" dirty="0"/>
              <a:t>        (žleb, zareza_ karton in </a:t>
            </a:r>
            <a:r>
              <a:rPr lang="sl-SI" dirty="0" err="1"/>
              <a:t>polkarton</a:t>
            </a:r>
            <a:r>
              <a:rPr lang="sl-SI" dirty="0"/>
              <a:t>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C4CD77B-DF2F-4BF9-838D-4FAB7A276D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01" y="4586303"/>
            <a:ext cx="2571115" cy="203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944DEDE-05F9-49E2-AC4F-CEA3AFC342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72" y="4586303"/>
            <a:ext cx="2280920" cy="203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3B4DA8E-F440-4F0C-961A-1C05C7093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15" y="2514492"/>
            <a:ext cx="4718541" cy="12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  <p:bldP spid="5" grpId="0" build="p" animBg="1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9CEC0795-1554-43B0-9CE2-9A507B3D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302286" cy="342899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49FDCDD-9336-496E-BE84-E533B05F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22" y="3361766"/>
            <a:ext cx="6302286" cy="35052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A5661B0-782B-4438-AAAC-67813BDB9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" t="2499"/>
          <a:stretch/>
        </p:blipFill>
        <p:spPr>
          <a:xfrm>
            <a:off x="6302286" y="0"/>
            <a:ext cx="5886067" cy="3429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57C9F32-8147-4392-992D-24EDC373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064" y="3429000"/>
            <a:ext cx="6074134" cy="3429000"/>
          </a:xfrm>
          <a:prstGeom prst="rect">
            <a:avLst/>
          </a:prstGeom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E41254D2-6F5A-4526-9950-0B80A2D5816F}"/>
              </a:ext>
            </a:extLst>
          </p:cNvPr>
          <p:cNvSpPr txBox="1">
            <a:spLocks/>
          </p:cNvSpPr>
          <p:nvPr/>
        </p:nvSpPr>
        <p:spPr>
          <a:xfrm>
            <a:off x="4263718" y="2990793"/>
            <a:ext cx="3664564" cy="72401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dirty="0">
                <a:latin typeface="Arial Black" panose="020B0A04020102020204" pitchFamily="34" charset="0"/>
              </a:rPr>
              <a:t>PROFILI</a:t>
            </a:r>
          </a:p>
        </p:txBody>
      </p:sp>
    </p:spTree>
    <p:extLst>
      <p:ext uri="{BB962C8B-B14F-4D97-AF65-F5344CB8AC3E}">
        <p14:creationId xmlns:p14="http://schemas.microsoft.com/office/powerpoint/2010/main" val="147227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A4A42F-021A-48C0-8842-F5FBA63B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212" y="462804"/>
            <a:ext cx="6911788" cy="74295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r"/>
            <a:r>
              <a:rPr lang="sl-SI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KOTNI ali L PROFIL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6DF62C-B111-406C-83FF-5B5DD92BF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DC5B58E-3103-40A1-AA6D-FD39E020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1428749"/>
            <a:ext cx="6185647" cy="2732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14AC85-D49C-4797-8C31-1DAEA7A5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39" y="4273521"/>
            <a:ext cx="6752661" cy="25934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444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A4A42F-021A-48C0-8842-F5FBA63B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212" y="462804"/>
            <a:ext cx="6911788" cy="74295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r"/>
            <a:r>
              <a:rPr lang="sl-SI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PROFIL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6DF62C-B111-406C-83FF-5B5DD92BF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2AD68BC-253B-47CB-905C-C75124813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39" y="1470434"/>
            <a:ext cx="6645216" cy="26062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C4C3F26-6B00-4CBF-B9FB-03DE252AE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5"/>
          <a:stretch/>
        </p:blipFill>
        <p:spPr>
          <a:xfrm>
            <a:off x="5805887" y="4251734"/>
            <a:ext cx="6386113" cy="26062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95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A4A42F-021A-48C0-8842-F5FBA63B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06" y="462804"/>
            <a:ext cx="8561294" cy="74295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r"/>
            <a:r>
              <a:rPr lang="sl-SI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OKROGEL IN VEČROBNI PROFIL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6DF62C-B111-406C-83FF-5B5DD92BF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7039937-9D62-41BC-AA95-2262EC53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67" y="1541535"/>
            <a:ext cx="5863291" cy="22780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D0CEA49-F7CC-4DB2-A0AF-C7B3B1D2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81" y="3990469"/>
            <a:ext cx="6683319" cy="26519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115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EC8824-209B-4428-BA22-131DE7CB4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0"/>
            <a:ext cx="4288491" cy="686158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56513B1-9719-449A-9417-7FC28BF77733}"/>
              </a:ext>
            </a:extLst>
          </p:cNvPr>
          <p:cNvSpPr txBox="1"/>
          <p:nvPr/>
        </p:nvSpPr>
        <p:spPr>
          <a:xfrm>
            <a:off x="6651812" y="0"/>
            <a:ext cx="3854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3200" b="1" dirty="0">
                <a:solidFill>
                  <a:schemeClr val="accent5"/>
                </a:solidFill>
              </a:rPr>
              <a:t>OSNOVNI FORMATI PAPIRNIH GRADIV</a:t>
            </a:r>
            <a:endParaRPr lang="sl-SI" sz="3200" dirty="0">
              <a:solidFill>
                <a:schemeClr val="accent5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22D30F6-C045-4C13-AF98-ACAAA7FAB6C1}"/>
              </a:ext>
            </a:extLst>
          </p:cNvPr>
          <p:cNvSpPr txBox="1"/>
          <p:nvPr/>
        </p:nvSpPr>
        <p:spPr>
          <a:xfrm>
            <a:off x="5391151" y="138012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latin typeface="Bell MT" panose="02020503060305020303" pitchFamily="18" charset="0"/>
              </a:rPr>
              <a:t>Osnovni format za papir in časopisni papir ima velikosti 841 mm x 1189 mm</a:t>
            </a:r>
            <a:r>
              <a:rPr lang="sl-SI" sz="1800" dirty="0">
                <a:latin typeface="Bell MT" panose="02020503060305020303" pitchFamily="18" charset="0"/>
              </a:rPr>
              <a:t>.</a:t>
            </a:r>
          </a:p>
          <a:p>
            <a:endParaRPr lang="sl-SI" dirty="0">
              <a:latin typeface="Bell MT" panose="02020503060305020303" pitchFamily="18" charset="0"/>
            </a:endParaRPr>
          </a:p>
          <a:p>
            <a:r>
              <a:rPr lang="sl-SI" sz="1800" dirty="0">
                <a:latin typeface="Bell MT" panose="02020503060305020303" pitchFamily="18" charset="0"/>
              </a:rPr>
              <a:t>A0 = </a:t>
            </a:r>
            <a:r>
              <a:rPr lang="sl-SI" sz="1800" b="1" dirty="0">
                <a:latin typeface="Bell MT" panose="02020503060305020303" pitchFamily="18" charset="0"/>
              </a:rPr>
              <a:t>841 mm x 1189 mm</a:t>
            </a:r>
            <a:r>
              <a:rPr lang="sl-SI" sz="1800" dirty="0">
                <a:latin typeface="Bell MT" panose="02020503060305020303" pitchFamily="18" charset="0"/>
              </a:rPr>
              <a:t>.</a:t>
            </a:r>
          </a:p>
          <a:p>
            <a:endParaRPr lang="sl-SI" sz="1800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AB64F02-F2EB-4872-A4E6-5BAA305CE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1" y="2857456"/>
            <a:ext cx="6612590" cy="380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17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B17C8BF6-59D0-423E-B761-4C093255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8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značba mesta vsebine 4">
            <a:extLst>
              <a:ext uri="{FF2B5EF4-FFF2-40B4-BE49-F238E27FC236}">
                <a16:creationId xmlns:a16="http://schemas.microsoft.com/office/drawing/2014/main" id="{724498EB-BD8F-4759-994C-2A47DA9C9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410271"/>
              </p:ext>
            </p:extLst>
          </p:nvPr>
        </p:nvGraphicFramePr>
        <p:xfrm>
          <a:off x="2126283" y="900683"/>
          <a:ext cx="7959011" cy="55565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{74C1A8A3-306A-4EB7-A6B1-4F7E0EB9C5D6}</a:tableStyleId>
              </a:tblPr>
              <a:tblGrid>
                <a:gridCol w="7959011">
                  <a:extLst>
                    <a:ext uri="{9D8B030D-6E8A-4147-A177-3AD203B41FA5}">
                      <a16:colId xmlns:a16="http://schemas.microsoft.com/office/drawing/2014/main" val="597670662"/>
                    </a:ext>
                  </a:extLst>
                </a:gridCol>
              </a:tblGrid>
              <a:tr h="1144793">
                <a:tc>
                  <a:txBody>
                    <a:bodyPr/>
                    <a:lstStyle/>
                    <a:p>
                      <a:pPr marL="228600" algn="ctr"/>
                      <a:r>
                        <a:rPr lang="en-GB" sz="2800" dirty="0" err="1">
                          <a:effectLst/>
                        </a:rPr>
                        <a:t>Formati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papirja</a:t>
                      </a:r>
                      <a:r>
                        <a:rPr lang="en-GB" sz="2800" dirty="0">
                          <a:effectLst/>
                        </a:rPr>
                        <a:t>:</a:t>
                      </a:r>
                      <a:endParaRPr lang="en-SI" sz="2300" dirty="0">
                        <a:effectLst/>
                        <a:latin typeface="SL Swis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1" marR="158931" marT="0" marB="0" anchor="b"/>
                </a:tc>
                <a:extLst>
                  <a:ext uri="{0D108BD9-81ED-4DB2-BD59-A6C34878D82A}">
                    <a16:rowId xmlns:a16="http://schemas.microsoft.com/office/drawing/2014/main" val="3926651945"/>
                  </a:ext>
                </a:extLst>
              </a:tr>
              <a:tr h="3889158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A0: 1189 mm x 841 mm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A1: 841 x 594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A2: 594 x 420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A3: 420 x 297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A4: 297 x 210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en-GB" sz="2800" dirty="0">
                          <a:effectLst/>
                        </a:rPr>
                        <a:t>A5: 210 x 148</a:t>
                      </a:r>
                      <a:endParaRPr lang="en-SI" sz="2300" dirty="0">
                        <a:effectLst/>
                      </a:endParaRPr>
                    </a:p>
                    <a:p>
                      <a:pPr marL="228600">
                        <a:lnSpc>
                          <a:spcPct val="150000"/>
                        </a:lnSpc>
                      </a:pPr>
                      <a:r>
                        <a:rPr lang="pl-PL" sz="2800" dirty="0">
                          <a:effectLst/>
                        </a:rPr>
                        <a:t>A6: 148 x 105</a:t>
                      </a:r>
                      <a:endParaRPr lang="en-SI" sz="2300" dirty="0">
                        <a:effectLst/>
                        <a:latin typeface="SL Swis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1" marR="158931" marT="0" marB="0" anchor="b"/>
                </a:tc>
                <a:extLst>
                  <a:ext uri="{0D108BD9-81ED-4DB2-BD59-A6C34878D82A}">
                    <a16:rowId xmlns:a16="http://schemas.microsoft.com/office/drawing/2014/main" val="282534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76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623A14-692D-461A-8D1A-08B387FE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" y="1511733"/>
            <a:ext cx="5426158" cy="962526"/>
          </a:xfrm>
        </p:spPr>
        <p:txBody>
          <a:bodyPr>
            <a:noAutofit/>
          </a:bodyPr>
          <a:lstStyle/>
          <a:p>
            <a:pPr algn="ctr"/>
            <a:r>
              <a:rPr lang="sl-SI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OSNOVNI FORMAT ZA KARTON IN LEPENKO</a:t>
            </a:r>
            <a:endParaRPr lang="en-SI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značba mesta slike 6">
            <a:extLst>
              <a:ext uri="{FF2B5EF4-FFF2-40B4-BE49-F238E27FC236}">
                <a16:creationId xmlns:a16="http://schemas.microsoft.com/office/drawing/2014/main" id="{326F3C85-E02F-4BC3-A2E3-143BAE6AC2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r="9597"/>
          <a:stretch>
            <a:fillRect/>
          </a:stretch>
        </p:blipFill>
        <p:spPr/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C3859C-B5E0-49C6-8C1D-538D0F473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7" y="2935706"/>
            <a:ext cx="6039853" cy="2598820"/>
          </a:xfrm>
        </p:spPr>
        <p:txBody>
          <a:bodyPr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Osnovni format za karton in lepenko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tabLst/>
              <a:defRPr/>
            </a:pPr>
            <a:r>
              <a:rPr lang="sl-SI" sz="2400" b="1" dirty="0">
                <a:solidFill>
                  <a:prstClr val="black"/>
                </a:solidFill>
                <a:latin typeface="Bell MT" panose="02020503060305020303" pitchFamily="18" charset="0"/>
              </a:rPr>
              <a:t>i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ma velikosti 1000 mm x 1400 mm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B0 = 1000 mm x 1400 mm</a:t>
            </a:r>
            <a:endParaRPr lang="sl-SI" sz="24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5" name="Označba mesta slike 2">
            <a:extLst>
              <a:ext uri="{FF2B5EF4-FFF2-40B4-BE49-F238E27FC236}">
                <a16:creationId xmlns:a16="http://schemas.microsoft.com/office/drawing/2014/main" id="{1157D4D7-0F66-4E56-A0CC-4623CB5E2FAE}"/>
              </a:ext>
            </a:extLst>
          </p:cNvPr>
          <p:cNvSpPr txBox="1">
            <a:spLocks/>
          </p:cNvSpPr>
          <p:nvPr/>
        </p:nvSpPr>
        <p:spPr>
          <a:xfrm>
            <a:off x="767499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8663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35FBDA7-17F5-4EFD-B3B6-A9793FEEF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044" y="0"/>
            <a:ext cx="9350427" cy="68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8974F-28A6-4ADB-ACBD-C0EEAA1A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54" y="517357"/>
            <a:ext cx="3549121" cy="1118938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00B0F0"/>
                </a:solidFill>
                <a:latin typeface="Bell MT" panose="02020503060305020303" pitchFamily="18" charset="0"/>
              </a:rPr>
              <a:t>NALOGA:</a:t>
            </a:r>
            <a:br>
              <a:rPr lang="sl-SI" sz="3200" dirty="0">
                <a:solidFill>
                  <a:srgbClr val="00B0F0"/>
                </a:solidFill>
                <a:latin typeface="Bell MT" panose="02020503060305020303" pitchFamily="18" charset="0"/>
              </a:rPr>
            </a:br>
            <a:r>
              <a:rPr lang="sl-SI" sz="3200" dirty="0">
                <a:solidFill>
                  <a:srgbClr val="00B0F0"/>
                </a:solidFill>
                <a:latin typeface="Bell MT" panose="02020503060305020303" pitchFamily="18" charset="0"/>
              </a:rPr>
              <a:t>Izdelaj sam!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55E8B63-E8E7-4047-85CD-BD27A3A2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0127" y="685800"/>
            <a:ext cx="3790600" cy="5175250"/>
          </a:xfrm>
        </p:spPr>
      </p:pic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E028D1F-8FD6-4C31-AAFF-E0AECA11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46" y="2359958"/>
            <a:ext cx="4604084" cy="3428999"/>
          </a:xfrm>
        </p:spPr>
        <p:txBody>
          <a:bodyPr>
            <a:normAutofit/>
          </a:bodyPr>
          <a:lstStyle/>
          <a:p>
            <a:pPr algn="just"/>
            <a:r>
              <a:rPr lang="sl-SI" sz="2400" dirty="0">
                <a:latin typeface="Bell MT" panose="02020503060305020303" pitchFamily="18" charset="0"/>
              </a:rPr>
              <a:t>Poišči 16 rabljenih  A4 format listov in s pomočjo lepilnega traku, izdelaj A0 format.</a:t>
            </a:r>
          </a:p>
          <a:p>
            <a:pPr algn="just"/>
            <a:br>
              <a:rPr lang="sl-SI" sz="2400" dirty="0">
                <a:latin typeface="Bell MT" panose="02020503060305020303" pitchFamily="18" charset="0"/>
              </a:rPr>
            </a:br>
            <a:r>
              <a:rPr lang="sl-SI" sz="2400" dirty="0">
                <a:latin typeface="Bell MT" panose="02020503060305020303" pitchFamily="18" charset="0"/>
              </a:rPr>
              <a:t>Na polo označi formate (do A6), kot kaže slika na desni strani.</a:t>
            </a:r>
            <a:br>
              <a:rPr lang="sl-SI" sz="2400" dirty="0">
                <a:latin typeface="Bell MT" panose="02020503060305020303" pitchFamily="18" charset="0"/>
              </a:rPr>
            </a:br>
            <a:endParaRPr lang="sl-SI" sz="2400" dirty="0">
              <a:latin typeface="Bell MT" panose="02020503060305020303" pitchFamily="18" charset="0"/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8499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C32D72-57DF-4067-A600-A8D0CCAB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928" y="756408"/>
            <a:ext cx="4706224" cy="5210232"/>
          </a:xfrm>
        </p:spPr>
        <p:txBody>
          <a:bodyPr>
            <a:normAutofit/>
          </a:bodyPr>
          <a:lstStyle/>
          <a:p>
            <a:pPr algn="l"/>
            <a:r>
              <a:rPr lang="sl-SI" sz="2800" dirty="0">
                <a:latin typeface="Bell MT" panose="02020503060305020303" pitchFamily="18" charset="0"/>
              </a:rPr>
              <a:t>Za izdelavo A0 formata potrebuješ:</a:t>
            </a:r>
            <a:br>
              <a:rPr lang="sl-SI" sz="2800" dirty="0">
                <a:latin typeface="Bell MT" panose="02020503060305020303" pitchFamily="18" charset="0"/>
              </a:rPr>
            </a:br>
            <a:r>
              <a:rPr lang="sl-SI" sz="2800" dirty="0">
                <a:latin typeface="Bell MT" panose="02020503060305020303" pitchFamily="18" charset="0"/>
              </a:rPr>
              <a:t>- 16 listov A4 formata</a:t>
            </a:r>
            <a:br>
              <a:rPr lang="sl-SI" sz="2800" dirty="0">
                <a:latin typeface="Bell MT" panose="02020503060305020303" pitchFamily="18" charset="0"/>
              </a:rPr>
            </a:br>
            <a:r>
              <a:rPr lang="sl-SI" sz="2800" dirty="0">
                <a:latin typeface="Bell MT" panose="02020503060305020303" pitchFamily="18" charset="0"/>
              </a:rPr>
              <a:t>- škarje</a:t>
            </a:r>
            <a:br>
              <a:rPr lang="sl-SI" sz="2800" dirty="0">
                <a:latin typeface="Bell MT" panose="02020503060305020303" pitchFamily="18" charset="0"/>
              </a:rPr>
            </a:br>
            <a:r>
              <a:rPr lang="sl-SI" sz="2800" dirty="0">
                <a:latin typeface="Bell MT" panose="02020503060305020303" pitchFamily="18" charset="0"/>
              </a:rPr>
              <a:t>- lepilni trak.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C3F9203C-6576-4362-9B77-D412B3B25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46" y="756408"/>
            <a:ext cx="3906676" cy="5210232"/>
          </a:xfrm>
        </p:spPr>
      </p:pic>
    </p:spTree>
    <p:extLst>
      <p:ext uri="{BB962C8B-B14F-4D97-AF65-F5344CB8AC3E}">
        <p14:creationId xmlns:p14="http://schemas.microsoft.com/office/powerpoint/2010/main" val="359769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365DA25B-E9C6-4A11-8B6F-5BBDC094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188" y="2165181"/>
            <a:ext cx="3334254" cy="54479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ECB3A96-3837-4E9B-9CC8-201BB6EE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016" y="1585519"/>
            <a:ext cx="1810595" cy="1166071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00B0F0"/>
                </a:solidFill>
                <a:latin typeface="Arial Narrow" panose="020B0606020202030204" pitchFamily="34" charset="0"/>
              </a:rPr>
              <a:t>A3</a:t>
            </a:r>
            <a:br>
              <a:rPr lang="sl-SI" dirty="0">
                <a:solidFill>
                  <a:srgbClr val="00B0F0"/>
                </a:solidFill>
                <a:latin typeface="Arial Narrow" panose="020B0606020202030204" pitchFamily="34" charset="0"/>
              </a:rPr>
            </a:b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590914E-FE55-4033-8AAB-2E2FA110D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9" y="152404"/>
            <a:ext cx="5462073" cy="2903630"/>
          </a:xfrm>
          <a:ln w="28575">
            <a:solidFill>
              <a:schemeClr val="tx1"/>
            </a:solidFill>
          </a:ln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54A78DA6-AE6D-4FCA-B2C9-F2F822993C1C}"/>
              </a:ext>
            </a:extLst>
          </p:cNvPr>
          <p:cNvSpPr/>
          <p:nvPr/>
        </p:nvSpPr>
        <p:spPr>
          <a:xfrm>
            <a:off x="6096000" y="4421437"/>
            <a:ext cx="752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>
                <a:solidFill>
                  <a:srgbClr val="00B0F0"/>
                </a:solidFill>
                <a:latin typeface="Arial Narrow" panose="020B0606020202030204" pitchFamily="34" charset="0"/>
              </a:rPr>
              <a:t>A2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52437643-1652-42B8-9F3F-953C5AD66B2C}"/>
              </a:ext>
            </a:extLst>
          </p:cNvPr>
          <p:cNvSpPr/>
          <p:nvPr/>
        </p:nvSpPr>
        <p:spPr>
          <a:xfrm>
            <a:off x="5057914" y="1586174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A4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F74739B9-E0C4-4437-9D28-BBC6D18A4A85}"/>
              </a:ext>
            </a:extLst>
          </p:cNvPr>
          <p:cNvSpPr txBox="1"/>
          <p:nvPr/>
        </p:nvSpPr>
        <p:spPr>
          <a:xfrm>
            <a:off x="9613783" y="1434517"/>
            <a:ext cx="13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Arial Narrow" panose="020B0606020202030204" pitchFamily="34" charset="0"/>
              </a:rPr>
              <a:t>2 X A4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5B92D857-D0EE-4D8E-BA0E-836FD7D394D2}"/>
              </a:ext>
            </a:extLst>
          </p:cNvPr>
          <p:cNvSpPr txBox="1"/>
          <p:nvPr/>
        </p:nvSpPr>
        <p:spPr>
          <a:xfrm>
            <a:off x="9613783" y="4393921"/>
            <a:ext cx="13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Arial Narrow" panose="020B0606020202030204" pitchFamily="34" charset="0"/>
              </a:rPr>
              <a:t>4 X A4</a:t>
            </a:r>
          </a:p>
        </p:txBody>
      </p: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EDF145C8-C36D-4CC9-A617-AAA9B0F29DE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7801761" y="1726904"/>
            <a:ext cx="181202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1C8AD405-61D3-4CA4-82DB-A6246B3DC711}"/>
              </a:ext>
            </a:extLst>
          </p:cNvPr>
          <p:cNvCxnSpPr/>
          <p:nvPr/>
        </p:nvCxnSpPr>
        <p:spPr>
          <a:xfrm flipH="1" flipV="1">
            <a:off x="7719269" y="4686308"/>
            <a:ext cx="181202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04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1247016-AD1E-4513-9866-8C93F4A7E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4" y="880808"/>
            <a:ext cx="4028331" cy="565841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679DF58-0B2C-48C3-A8BA-39D2ACF23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55" y="813696"/>
            <a:ext cx="4006244" cy="565841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D78B9D8-B4D9-4CD7-B9CF-D922AFF3F353}"/>
              </a:ext>
            </a:extLst>
          </p:cNvPr>
          <p:cNvSpPr txBox="1"/>
          <p:nvPr/>
        </p:nvSpPr>
        <p:spPr>
          <a:xfrm>
            <a:off x="8875769" y="3089000"/>
            <a:ext cx="197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00B0F0"/>
                </a:solidFill>
                <a:latin typeface="Arial Narrow" panose="020B0606020202030204" pitchFamily="34" charset="0"/>
              </a:rPr>
              <a:t>A0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9697FE-AB7B-4F2C-92BB-1728846DFCA8}"/>
              </a:ext>
            </a:extLst>
          </p:cNvPr>
          <p:cNvSpPr/>
          <p:nvPr/>
        </p:nvSpPr>
        <p:spPr>
          <a:xfrm>
            <a:off x="3983388" y="2598003"/>
            <a:ext cx="801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800" dirty="0">
                <a:solidFill>
                  <a:srgbClr val="00B0F0"/>
                </a:solidFill>
                <a:latin typeface="Arial Narrow" panose="020B0606020202030204" pitchFamily="34" charset="0"/>
              </a:rPr>
              <a:t>A1</a:t>
            </a:r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C5D69026-80B1-4B11-80D3-76607B74F6A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334977" y="880808"/>
            <a:ext cx="0" cy="998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5B1E4E60-2AC7-4708-8D86-3F5F7AB33824}"/>
              </a:ext>
            </a:extLst>
          </p:cNvPr>
          <p:cNvCxnSpPr>
            <a:cxnSpLocks/>
          </p:cNvCxnSpPr>
          <p:nvPr/>
        </p:nvCxnSpPr>
        <p:spPr>
          <a:xfrm>
            <a:off x="4244829" y="813696"/>
            <a:ext cx="0" cy="913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42BB22E3-510B-4E07-88E8-AB51088D4FEE}"/>
              </a:ext>
            </a:extLst>
          </p:cNvPr>
          <p:cNvSpPr txBox="1"/>
          <p:nvPr/>
        </p:nvSpPr>
        <p:spPr>
          <a:xfrm>
            <a:off x="3791823" y="228921"/>
            <a:ext cx="13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Arial Narrow" panose="020B0606020202030204" pitchFamily="34" charset="0"/>
              </a:rPr>
              <a:t>8 X A4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034F43B-30EB-4096-A434-A2F2D7632C83}"/>
              </a:ext>
            </a:extLst>
          </p:cNvPr>
          <p:cNvSpPr txBox="1"/>
          <p:nvPr/>
        </p:nvSpPr>
        <p:spPr>
          <a:xfrm>
            <a:off x="8651274" y="296033"/>
            <a:ext cx="13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Arial Narrow" panose="020B0606020202030204" pitchFamily="34" charset="0"/>
              </a:rPr>
              <a:t>16 X A4</a:t>
            </a:r>
          </a:p>
        </p:txBody>
      </p:sp>
    </p:spTree>
    <p:extLst>
      <p:ext uri="{BB962C8B-B14F-4D97-AF65-F5344CB8AC3E}">
        <p14:creationId xmlns:p14="http://schemas.microsoft.com/office/powerpoint/2010/main" val="1972029319"/>
      </p:ext>
    </p:extLst>
  </p:cSld>
  <p:clrMapOvr>
    <a:masterClrMapping/>
  </p:clrMapOvr>
</p:sld>
</file>

<file path=ppt/theme/theme1.xml><?xml version="1.0" encoding="utf-8"?>
<a:theme xmlns:a="http://schemas.openxmlformats.org/drawingml/2006/main" name="Obrezovanje">
  <a:themeElements>
    <a:clrScheme name="Obrezovanje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Obrezovanj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brezovanj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Obrezovanje</Template>
  <TotalTime>158</TotalTime>
  <Words>228</Words>
  <Application>Microsoft Office PowerPoint</Application>
  <PresentationFormat>Širokozaslonsko</PresentationFormat>
  <Paragraphs>52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Arial Narrow</vt:lpstr>
      <vt:lpstr>Bell MT</vt:lpstr>
      <vt:lpstr>Franklin Gothic Book</vt:lpstr>
      <vt:lpstr>SL Swiss</vt:lpstr>
      <vt:lpstr>Obrezovanje</vt:lpstr>
      <vt:lpstr>FORMATI PAPIRNIH GRADIV</vt:lpstr>
      <vt:lpstr>PowerPointova predstavitev</vt:lpstr>
      <vt:lpstr>PowerPointova predstavitev</vt:lpstr>
      <vt:lpstr>OSNOVNI FORMAT ZA KARTON IN LEPENKO</vt:lpstr>
      <vt:lpstr>PowerPointova predstavitev</vt:lpstr>
      <vt:lpstr>NALOGA: Izdelaj sam!</vt:lpstr>
      <vt:lpstr>Za izdelavo A0 formata potrebuješ: - 16 listov A4 formata - škarje - lepilni trak.</vt:lpstr>
      <vt:lpstr>A3 </vt:lpstr>
      <vt:lpstr>PowerPointova predstavitev</vt:lpstr>
      <vt:lpstr>PowerPointova predstavitev</vt:lpstr>
      <vt:lpstr>LASTNOSTI PAPIRNIH GRADIV</vt:lpstr>
      <vt:lpstr>PowerPointova predstavitev</vt:lpstr>
      <vt:lpstr>KOTNI ali L PROFIL</vt:lpstr>
      <vt:lpstr>U PROFIL</vt:lpstr>
      <vt:lpstr>OKROGEL IN VEČROBNI PROFIL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 PAPIRNIH GRADIV</dc:title>
  <dc:creator>Danica Verdev</dc:creator>
  <cp:lastModifiedBy>Ucitelj</cp:lastModifiedBy>
  <cp:revision>22</cp:revision>
  <dcterms:created xsi:type="dcterms:W3CDTF">2020-11-17T11:52:07Z</dcterms:created>
  <dcterms:modified xsi:type="dcterms:W3CDTF">2024-09-30T06:37:35Z</dcterms:modified>
</cp:coreProperties>
</file>