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74" r:id="rId2"/>
    <p:sldId id="267" r:id="rId3"/>
    <p:sldId id="272" r:id="rId4"/>
    <p:sldId id="273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714F9F-40A2-4AF1-AFD2-B7011014B313}" type="datetimeFigureOut">
              <a:rPr lang="sl-SI" smtClean="0"/>
              <a:pPr/>
              <a:t>1. 12. 2022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92A444F-E5F1-457F-89A3-3AA899348A6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Likovna prvina SVETLOBA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Svetloba je temeljni dejavnik likovne umetnosti. Brez svetlobe, ne vidimo ničesar. Prehod iz svetlega v temno nam daje informacije o oblikah teles in prostoru.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3" y="2737022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6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233" y="211015"/>
            <a:ext cx="11451101" cy="2755209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Likovna prvina </a:t>
            </a:r>
            <a:r>
              <a:rPr lang="sl-SI" b="1" dirty="0">
                <a:solidFill>
                  <a:srgbClr val="FF0000"/>
                </a:solidFill>
              </a:rPr>
              <a:t>svetlo-temno</a:t>
            </a:r>
            <a:r>
              <a:rPr lang="sl-SI" dirty="0"/>
              <a:t> </a:t>
            </a:r>
            <a:r>
              <a:rPr lang="sl-SI" sz="3200" dirty="0"/>
              <a:t>določa osvetlitev objektov na sliki in v resničnosti. Prikazuje učinke </a:t>
            </a:r>
            <a:r>
              <a:rPr lang="sl-SI" sz="3200" b="1" i="1" dirty="0">
                <a:solidFill>
                  <a:srgbClr val="00B0F0"/>
                </a:solidFill>
              </a:rPr>
              <a:t>neposredno usmerjene</a:t>
            </a:r>
            <a:r>
              <a:rPr lang="sl-SI" sz="3200" dirty="0">
                <a:solidFill>
                  <a:srgbClr val="00B0F0"/>
                </a:solidFill>
              </a:rPr>
              <a:t>, </a:t>
            </a:r>
            <a:r>
              <a:rPr lang="sl-SI" sz="3200" b="1" i="1" dirty="0">
                <a:solidFill>
                  <a:srgbClr val="00B0F0"/>
                </a:solidFill>
              </a:rPr>
              <a:t>razpršene </a:t>
            </a:r>
            <a:r>
              <a:rPr lang="sl-SI" sz="3200" dirty="0">
                <a:solidFill>
                  <a:srgbClr val="00B0F0"/>
                </a:solidFill>
              </a:rPr>
              <a:t>in </a:t>
            </a:r>
            <a:r>
              <a:rPr lang="sl-SI" sz="3200" b="1" i="1" dirty="0">
                <a:solidFill>
                  <a:srgbClr val="00B0F0"/>
                </a:solidFill>
              </a:rPr>
              <a:t>odbite svetlobe</a:t>
            </a:r>
            <a:r>
              <a:rPr lang="sl-SI" sz="3200" b="1" i="1" dirty="0"/>
              <a:t> </a:t>
            </a:r>
            <a:r>
              <a:rPr lang="sl-SI" sz="3200" dirty="0"/>
              <a:t>na </a:t>
            </a:r>
            <a:r>
              <a:rPr lang="sl-SI" sz="3200" b="1" i="1" dirty="0">
                <a:solidFill>
                  <a:srgbClr val="00B0F0"/>
                </a:solidFill>
              </a:rPr>
              <a:t>nasebno</a:t>
            </a:r>
            <a:r>
              <a:rPr lang="sl-SI" sz="3200" b="1" i="1" dirty="0"/>
              <a:t> </a:t>
            </a:r>
            <a:r>
              <a:rPr lang="sl-SI" sz="3200" dirty="0"/>
              <a:t>in </a:t>
            </a:r>
            <a:r>
              <a:rPr lang="sl-SI" sz="3200" b="1" i="1" dirty="0">
                <a:solidFill>
                  <a:srgbClr val="00B0F0"/>
                </a:solidFill>
              </a:rPr>
              <a:t>odsebno (vrženo)</a:t>
            </a:r>
            <a:r>
              <a:rPr lang="sl-SI" sz="3200" dirty="0">
                <a:solidFill>
                  <a:srgbClr val="00B0F0"/>
                </a:solidFill>
              </a:rPr>
              <a:t> </a:t>
            </a:r>
            <a:r>
              <a:rPr lang="sl-SI" sz="3200" b="1" i="1" dirty="0">
                <a:solidFill>
                  <a:srgbClr val="00B0F0"/>
                </a:solidFill>
              </a:rPr>
              <a:t>senco</a:t>
            </a:r>
            <a:r>
              <a:rPr lang="sl-SI" sz="3200" dirty="0">
                <a:solidFill>
                  <a:srgbClr val="00B0F0"/>
                </a:solidFill>
              </a:rPr>
              <a:t>. </a:t>
            </a:r>
            <a:r>
              <a:rPr lang="sl-SI" sz="3200" dirty="0"/>
              <a:t>Definira </a:t>
            </a:r>
            <a:r>
              <a:rPr lang="sl-SI" sz="3200" b="1" dirty="0">
                <a:solidFill>
                  <a:srgbClr val="FF0000"/>
                </a:solidFill>
              </a:rPr>
              <a:t>izrazite </a:t>
            </a:r>
            <a:r>
              <a:rPr lang="sl-SI" sz="3200" b="1" i="1" dirty="0">
                <a:solidFill>
                  <a:srgbClr val="FF0000"/>
                </a:solidFill>
              </a:rPr>
              <a:t>(</a:t>
            </a:r>
            <a:r>
              <a:rPr lang="sl-SI" sz="3200" b="1" i="1" dirty="0" err="1">
                <a:solidFill>
                  <a:srgbClr val="FF0000"/>
                </a:solidFill>
              </a:rPr>
              <a:t>durovske</a:t>
            </a:r>
            <a:r>
              <a:rPr lang="sl-SI" sz="3200" dirty="0">
                <a:solidFill>
                  <a:srgbClr val="00B0F0"/>
                </a:solidFill>
              </a:rPr>
              <a:t>)</a:t>
            </a:r>
            <a:r>
              <a:rPr lang="sl-SI" sz="3200" dirty="0"/>
              <a:t> in </a:t>
            </a:r>
            <a:r>
              <a:rPr lang="sl-SI" sz="3200" b="1" dirty="0">
                <a:solidFill>
                  <a:srgbClr val="FFC000"/>
                </a:solidFill>
              </a:rPr>
              <a:t>manj izrazite </a:t>
            </a:r>
            <a:r>
              <a:rPr lang="sl-SI" sz="3200" b="1" i="1" dirty="0">
                <a:solidFill>
                  <a:srgbClr val="FFC000"/>
                </a:solidFill>
              </a:rPr>
              <a:t>(molovske)</a:t>
            </a:r>
            <a:r>
              <a:rPr lang="sl-SI" sz="3200" b="1" dirty="0">
                <a:solidFill>
                  <a:srgbClr val="FFC000"/>
                </a:solidFill>
              </a:rPr>
              <a:t> tonske prehode </a:t>
            </a:r>
            <a:r>
              <a:rPr lang="sl-SI" sz="3200" dirty="0"/>
              <a:t>ter njihovo prehajanje ali </a:t>
            </a:r>
            <a:r>
              <a:rPr lang="sl-SI" sz="3200" dirty="0" err="1"/>
              <a:t>modelacijo</a:t>
            </a:r>
            <a:r>
              <a:rPr lang="sl-SI" sz="3200" dirty="0"/>
              <a:t>.</a:t>
            </a:r>
          </a:p>
        </p:txBody>
      </p:sp>
      <p:pic>
        <p:nvPicPr>
          <p:cNvPr id="4" name="Ograda vsebine 3" descr="2_3ELJslik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69820"/>
            <a:ext cx="3340608" cy="2054352"/>
          </a:xfrm>
        </p:spPr>
      </p:pic>
      <p:pic>
        <p:nvPicPr>
          <p:cNvPr id="5" name="Slika 4" descr="2_3ELJslik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3648"/>
            <a:ext cx="3340608" cy="2054352"/>
          </a:xfrm>
          <a:prstGeom prst="rect">
            <a:avLst/>
          </a:prstGeom>
        </p:spPr>
      </p:pic>
      <p:pic>
        <p:nvPicPr>
          <p:cNvPr id="6" name="Slika 5" descr="2_3ELJslik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0290" y="3049517"/>
            <a:ext cx="4053564" cy="3041794"/>
          </a:xfrm>
          <a:prstGeom prst="rect">
            <a:avLst/>
          </a:prstGeom>
        </p:spPr>
      </p:pic>
      <p:pic>
        <p:nvPicPr>
          <p:cNvPr id="7" name="Slika 6" descr="2_3ELJslik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8851" y="3104843"/>
            <a:ext cx="4065031" cy="2972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7007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SVETLO- TEMNO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9932" y="1761894"/>
            <a:ext cx="11485756" cy="4549696"/>
          </a:xfrm>
        </p:spPr>
        <p:txBody>
          <a:bodyPr>
            <a:normAutofit/>
          </a:bodyPr>
          <a:lstStyle/>
          <a:p>
            <a:r>
              <a:rPr lang="sl-SI" sz="2400" dirty="0"/>
              <a:t>SVETLOBA je torej  temeljni dejavnik likovne umetnosti</a:t>
            </a:r>
          </a:p>
          <a:p>
            <a:r>
              <a:rPr lang="sl-SI" dirty="0"/>
              <a:t>NALOGA</a:t>
            </a:r>
            <a:endParaRPr lang="sl-SI" sz="2400" dirty="0"/>
          </a:p>
          <a:p>
            <a:r>
              <a:rPr lang="sl-SI" sz="2400" b="1" dirty="0">
                <a:solidFill>
                  <a:srgbClr val="FF0000"/>
                </a:solidFill>
              </a:rPr>
              <a:t>Odgovori v zvezek</a:t>
            </a:r>
            <a:r>
              <a:rPr lang="sl-SI" sz="2400" dirty="0">
                <a:solidFill>
                  <a:srgbClr val="FF0000"/>
                </a:solidFill>
              </a:rPr>
              <a:t> : </a:t>
            </a:r>
          </a:p>
          <a:p>
            <a:r>
              <a:rPr lang="sl-SI" sz="2400" dirty="0">
                <a:solidFill>
                  <a:srgbClr val="00B0F0"/>
                </a:solidFill>
              </a:rPr>
              <a:t>1. Kako na tvoje razpoloženje vpliva močna svetloba, sončna svetloba, kako  mrak, tema?</a:t>
            </a:r>
          </a:p>
          <a:p>
            <a:r>
              <a:rPr lang="sl-SI" sz="2400" dirty="0">
                <a:solidFill>
                  <a:srgbClr val="00B0F0"/>
                </a:solidFill>
              </a:rPr>
              <a:t>2. Ali meniš, da upodobljena svetloba na likovnih delih  učinkuje na gledalca podobno, kot vpliva naravna svetloba nate? – Opiši kakšen primer.</a:t>
            </a:r>
          </a:p>
          <a:p>
            <a:endParaRPr lang="sl-SI" sz="2400" dirty="0">
              <a:solidFill>
                <a:srgbClr val="00B0F0"/>
              </a:solidFill>
            </a:endParaRPr>
          </a:p>
          <a:p>
            <a:endParaRPr lang="sl-SI" sz="2400" dirty="0">
              <a:solidFill>
                <a:srgbClr val="00B0F0"/>
              </a:solidFill>
            </a:endParaRPr>
          </a:p>
          <a:p>
            <a:endParaRPr lang="sl-SI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315563"/>
            <a:ext cx="10058400" cy="1450757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Funkcije svetlobe in teme v kompoziciji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382751"/>
            <a:ext cx="12192000" cy="4728117"/>
          </a:xfrm>
        </p:spPr>
        <p:txBody>
          <a:bodyPr>
            <a:normAutofit fontScale="85000" lnSpcReduction="20000"/>
          </a:bodyPr>
          <a:lstStyle/>
          <a:p>
            <a:r>
              <a:rPr lang="sl-SI" sz="2400" b="1" dirty="0"/>
              <a:t>A) SVETLOSTNI KLJUČ KOMPOZICIJE – to je količina in odnos med svetlobo in temo v kompoziciji. </a:t>
            </a:r>
          </a:p>
          <a:p>
            <a:r>
              <a:rPr lang="sl-SI" sz="2400" dirty="0"/>
              <a:t>VALEUR-fr. Vrednost svetlosti neke površine ali svetlostni ključ kompozicije-ustvarjamo ga s pestrimi in nepestrimi barvami /tudi brez bele in črne, saj ima vsaka barva svojo značilno svetlost ali temnost </a:t>
            </a:r>
          </a:p>
          <a:p>
            <a:r>
              <a:rPr lang="sl-SI" dirty="0">
                <a:solidFill>
                  <a:srgbClr val="FF0000"/>
                </a:solidFill>
              </a:rPr>
              <a:t>Vprašanje : Kako deluje rumena in kako vijolična barva glede na svetlost? Napiši odgovor v zvezek.</a:t>
            </a:r>
          </a:p>
          <a:p>
            <a:endParaRPr lang="sl-SI" sz="2400" dirty="0"/>
          </a:p>
          <a:p>
            <a:r>
              <a:rPr lang="sl-SI" sz="2400" b="1" dirty="0"/>
              <a:t>TON SLIKE- psihološko učinkuje podobno kot GLASBA</a:t>
            </a:r>
          </a:p>
          <a:p>
            <a:r>
              <a:rPr lang="sl-SI" b="1" dirty="0"/>
              <a:t>- </a:t>
            </a:r>
            <a:r>
              <a:rPr lang="sl-SI" sz="2400" b="1" dirty="0"/>
              <a:t>Mehki prehodi barv- MEHEK ALI MOLOVSKI  SVETLOSTNI KLJUČ (otožno , odmaknjeno, privzdignjeno…)</a:t>
            </a:r>
          </a:p>
          <a:p>
            <a:r>
              <a:rPr lang="sl-SI" sz="2400" b="1" dirty="0"/>
              <a:t>- Izraziti trši prehodi od ene svetlostne vrednosti k drugi pa TRD DUROVSKI SVETLOSTNI KLJUČ (delujejo ozemljeno)</a:t>
            </a:r>
          </a:p>
          <a:p>
            <a:r>
              <a:rPr lang="sl-SI" b="1" dirty="0"/>
              <a:t>Obstaja več kombinacij svetlostnih ključev: </a:t>
            </a:r>
          </a:p>
          <a:p>
            <a:pPr marL="0" indent="0">
              <a:buNone/>
            </a:pPr>
            <a:r>
              <a:rPr lang="sl-SI" sz="2400" b="1" dirty="0"/>
              <a:t>	TEMNI IN TRDI	 	TEMNI IN MEHKI	SVETLI IN MEHKI	SVETLI IN TRDI		SREDNJI IN TRDI	SREDNJI IN MEHKI	</a:t>
            </a:r>
          </a:p>
          <a:p>
            <a:pPr marL="0" indent="0">
              <a:buNone/>
            </a:pPr>
            <a:endParaRPr lang="sl-SI" b="1" dirty="0"/>
          </a:p>
          <a:p>
            <a:r>
              <a:rPr lang="sl-SI" sz="2400" b="1" dirty="0"/>
              <a:t> </a:t>
            </a:r>
          </a:p>
          <a:p>
            <a:endParaRPr lang="sl-SI" sz="2400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KAKO DOLOČIMO SVETLOSTNI KLJUČ LIKOVNE KOMPOZICIJE?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1. Z RAZPONOM TONSKIH VREDNOSTI V KOMPOZICIJI (velikost svetlostnega intervala od bele do črne) to je največji kontrast in največji interval! Izrazit, bolj plakaten.</a:t>
            </a:r>
          </a:p>
          <a:p>
            <a:r>
              <a:rPr lang="sl-SI" dirty="0"/>
              <a:t>2. S ŠTEVILOM STOPENJ V OKVIRU DANEGA RAZPONA (več stopenj pomeni mehkejši prehod, molovski, manj stopenj lahko pomeni durovski prehod)</a:t>
            </a:r>
          </a:p>
          <a:p>
            <a:r>
              <a:rPr lang="sl-SI" dirty="0"/>
              <a:t>3. S SVETLOSTJO ALI VIŠINO POSAMEZNIH RAZPONOV /svetel razpon- visoki svetlostni ključ, srednje svetel razpon – srednji svetlostni ključ, temen interval – temni oz. nizki svetlostni ključ.</a:t>
            </a:r>
          </a:p>
          <a:p>
            <a:r>
              <a:rPr lang="sl-SI" dirty="0"/>
              <a:t>4. S PREVLADO DOLOČENEGA TONA – različno velike temne in svetle ploskve v kompoziciji so zanimive</a:t>
            </a:r>
          </a:p>
          <a:p>
            <a:r>
              <a:rPr lang="sl-SI" dirty="0"/>
              <a:t>S POLOŽAJEM /POZICIJO/ POSAMEZNIH PLOSKEV DOLOČENE SVETLOSTI V KOMPOZICIJI – bolj skupaj, da omogočajo nežen prehod- je ključ mehkejši, bolj oddaljene, in ne prehajajo iz ene v drugo postopoma pa so trše oz. bolj razgibane. </a:t>
            </a:r>
            <a:r>
              <a:rPr lang="sl-SI" i="1" u="sng" dirty="0">
                <a:solidFill>
                  <a:srgbClr val="FF0000"/>
                </a:solidFill>
              </a:rPr>
              <a:t>Vse primere imaš upodobljene v učbeniku, str. 139</a:t>
            </a:r>
          </a:p>
          <a:p>
            <a:r>
              <a:rPr lang="sl-SI" i="1" u="sng" dirty="0">
                <a:solidFill>
                  <a:srgbClr val="FF0000"/>
                </a:solidFill>
              </a:rPr>
              <a:t>SLEDI NALOGI NA NASLEDNJI ZDRSNICI IN NARIŠI ZGORAJ NAVEDENE PRIMERE V ZVEZEK</a:t>
            </a:r>
          </a:p>
        </p:txBody>
      </p:sp>
    </p:spTree>
    <p:extLst>
      <p:ext uri="{BB962C8B-B14F-4D97-AF65-F5344CB8AC3E}">
        <p14:creationId xmlns:p14="http://schemas.microsoft.com/office/powerpoint/2010/main" val="148237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 - SVETLOSTNI KLJUČI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PRIMERE NA PREJŠNJI ZDRSNICI  (POMAGAŠ SI LAHKO Z UČBENIKOM STR. 139) NARIŠI V ZVEZEK IN OB VSAKEMU DOLOČI SVETLOSTNI KLJUČ KOMPOZICIJE</a:t>
            </a:r>
          </a:p>
          <a:p>
            <a:r>
              <a:rPr lang="sl-SI" b="1" dirty="0">
                <a:solidFill>
                  <a:srgbClr val="FF0000"/>
                </a:solidFill>
              </a:rPr>
              <a:t>Za vsako od navedenih tonskih lestvic lahko narediš več variant, zadošča ena pravilna;)</a:t>
            </a:r>
          </a:p>
          <a:p>
            <a:r>
              <a:rPr lang="sl-SI" b="1" dirty="0">
                <a:solidFill>
                  <a:srgbClr val="FF0000"/>
                </a:solidFill>
              </a:rPr>
              <a:t>Na naslednji </a:t>
            </a:r>
            <a:r>
              <a:rPr lang="sl-SI" b="1" dirty="0" err="1">
                <a:solidFill>
                  <a:srgbClr val="FF0000"/>
                </a:solidFill>
              </a:rPr>
              <a:t>zdrsnici</a:t>
            </a:r>
            <a:r>
              <a:rPr lang="sl-SI" b="1" dirty="0">
                <a:solidFill>
                  <a:srgbClr val="FF0000"/>
                </a:solidFill>
              </a:rPr>
              <a:t> je oštevilčenih 5 primerov, ki jih skiciraš v svoj zvezek in pravilno poimenuješ svetlostni ključ za vsak primer. Lahko dodaš še kakšen svoj primer.</a:t>
            </a:r>
          </a:p>
          <a:p>
            <a:endParaRPr lang="sl-SI" b="1" dirty="0">
              <a:solidFill>
                <a:srgbClr val="FF0000"/>
              </a:solidFill>
            </a:endParaRPr>
          </a:p>
          <a:p>
            <a:r>
              <a:rPr lang="sl-SI" b="1" dirty="0">
                <a:solidFill>
                  <a:srgbClr val="FF0000"/>
                </a:solidFill>
              </a:rPr>
              <a:t>FOTOGRAFIRAJ SVOJO NALOGO IN FOTOGRAFIJE ODDAJ v NAŠO SPLETNO UČILNICO</a:t>
            </a:r>
          </a:p>
        </p:txBody>
      </p:sp>
    </p:spTree>
    <p:extLst>
      <p:ext uri="{BB962C8B-B14F-4D97-AF65-F5344CB8AC3E}">
        <p14:creationId xmlns:p14="http://schemas.microsoft.com/office/powerpoint/2010/main" val="262090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12" y="451021"/>
            <a:ext cx="2739081" cy="273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1" y="451021"/>
            <a:ext cx="3843338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70470"/>
            <a:ext cx="3048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2" r="21785"/>
          <a:stretch/>
        </p:blipFill>
        <p:spPr>
          <a:xfrm>
            <a:off x="358346" y="3653532"/>
            <a:ext cx="2697893" cy="2720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22" y="3618470"/>
            <a:ext cx="3385751" cy="2539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6315" y="3308521"/>
            <a:ext cx="151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 PRIMER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337770" y="3699477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3 PRIMER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8646" y="32443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2 PRIMER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3143" y="648866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4 PRIMER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6744" y="63040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5 PRIMER</a:t>
            </a:r>
          </a:p>
        </p:txBody>
      </p:sp>
    </p:spTree>
    <p:extLst>
      <p:ext uri="{BB962C8B-B14F-4D97-AF65-F5344CB8AC3E}">
        <p14:creationId xmlns:p14="http://schemas.microsoft.com/office/powerpoint/2010/main" val="2334658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291</TotalTime>
  <Words>576</Words>
  <Application>Microsoft Office PowerPoint</Application>
  <PresentationFormat>Širokozaslonsko</PresentationFormat>
  <Paragraphs>40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9" baseType="lpstr">
      <vt:lpstr>Arial</vt:lpstr>
      <vt:lpstr>Clarity</vt:lpstr>
      <vt:lpstr>Likovna prvina SVETLOBA</vt:lpstr>
      <vt:lpstr>Likovna prvina svetlo-temno določa osvetlitev objektov na sliki in v resničnosti. Prikazuje učinke neposredno usmerjene, razpršene in odbite svetlobe na nasebno in odsebno (vrženo) senco. Definira izrazite (durovske) in manj izrazite (molovske) tonske prehode ter njihovo prehajanje ali modelacijo.</vt:lpstr>
      <vt:lpstr>SVETLO- TEMNO</vt:lpstr>
      <vt:lpstr>Funkcije svetlobe in teme v kompoziciji</vt:lpstr>
      <vt:lpstr>KAKO DOLOČIMO SVETLOSTNI KLJUČ LIKOVNE KOMPOZICIJE? </vt:lpstr>
      <vt:lpstr>NALOGA - SVETLOSTNI KLJUČI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teorija drugi letnik grafični oblikovalec</dc:title>
  <dc:creator>Janja Ipavic</dc:creator>
  <cp:lastModifiedBy>Rebeka Lukačič</cp:lastModifiedBy>
  <cp:revision>30</cp:revision>
  <dcterms:created xsi:type="dcterms:W3CDTF">2020-09-22T04:20:44Z</dcterms:created>
  <dcterms:modified xsi:type="dcterms:W3CDTF">2022-12-01T06:55:45Z</dcterms:modified>
</cp:coreProperties>
</file>