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4"/>
  </p:notesMasterIdLst>
  <p:sldIdLst>
    <p:sldId id="271" r:id="rId3"/>
    <p:sldId id="287" r:id="rId4"/>
    <p:sldId id="285" r:id="rId5"/>
    <p:sldId id="277" r:id="rId6"/>
    <p:sldId id="289" r:id="rId7"/>
    <p:sldId id="275" r:id="rId8"/>
    <p:sldId id="259" r:id="rId9"/>
    <p:sldId id="276" r:id="rId10"/>
    <p:sldId id="290" r:id="rId11"/>
    <p:sldId id="288" r:id="rId12"/>
    <p:sldId id="266" r:id="rId13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113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3057C4-0B36-4E92-9269-1C0086DB4329}" type="datetimeFigureOut">
              <a:rPr lang="sl-SI" smtClean="0"/>
              <a:t>11. 03. 2021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DE453C-25B1-4682-9A9E-8D18C1E4D09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87613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E453C-25B1-4682-9A9E-8D18C1E4D09D}" type="slidenum">
              <a:rPr lang="sl-SI" smtClean="0"/>
              <a:t>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29805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ročno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Prostoročno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Naslov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17" name="Podnaslov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l-SI" smtClean="0"/>
              <a:t>Kliknite, če želite urediti slog podnaslova matrice</a:t>
            </a:r>
            <a:endParaRPr lang="en-US"/>
          </a:p>
        </p:txBody>
      </p:sp>
      <p:sp>
        <p:nvSpPr>
          <p:cNvPr id="6" name="Ograda datum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446EB-0F73-47A5-B6E3-E02DE477F1F8}" type="datetimeFigureOut">
              <a:rPr lang="sl-SI">
                <a:solidFill>
                  <a:srgbClr val="EEECE1">
                    <a:shade val="50000"/>
                  </a:srgbClr>
                </a:solidFill>
              </a:rPr>
              <a:pPr>
                <a:defRPr/>
              </a:pPr>
              <a:t>11. 03. 2021</a:t>
            </a:fld>
            <a:endParaRPr lang="sl-SI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7" name="Ograda no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8" name="Ograda številke diapoz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620AB8-193B-49FC-B547-4E42623AAE83}" type="slidenum">
              <a:rPr lang="sl-SI">
                <a:solidFill>
                  <a:srgbClr val="EEECE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sl-SI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0654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grada datum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F2E85-C544-4315-B8C8-EF5D8AC7A289}" type="datetimeFigureOut">
              <a:rPr lang="sl-SI">
                <a:solidFill>
                  <a:srgbClr val="EEECE1">
                    <a:shade val="50000"/>
                  </a:srgbClr>
                </a:solidFill>
              </a:rPr>
              <a:pPr>
                <a:defRPr/>
              </a:pPr>
              <a:t>11. 03. 2021</a:t>
            </a:fld>
            <a:endParaRPr lang="sl-SI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5" name="Ograda no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Ograda številke diapoz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2F954E-A32C-425B-94B5-C543D47751EA}" type="slidenum">
              <a:rPr lang="sl-SI">
                <a:solidFill>
                  <a:srgbClr val="EEECE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sl-SI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295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grada datum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A88EC-284F-44E7-98A0-EEE4DC0E27F2}" type="datetimeFigureOut">
              <a:rPr lang="sl-SI">
                <a:solidFill>
                  <a:srgbClr val="EEECE1">
                    <a:shade val="50000"/>
                  </a:srgbClr>
                </a:solidFill>
              </a:rPr>
              <a:pPr>
                <a:defRPr/>
              </a:pPr>
              <a:t>11. 03. 2021</a:t>
            </a:fld>
            <a:endParaRPr lang="sl-SI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5" name="Ograda no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Ograda številke diapoz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8B2AE-1C66-4B62-BBBB-4C39A6710205}" type="slidenum">
              <a:rPr lang="sl-SI">
                <a:solidFill>
                  <a:srgbClr val="EEECE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sl-SI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644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ročno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Prostoročno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Naslov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17" name="Podnaslov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l-SI" smtClean="0"/>
              <a:t>Kliknite, če želite urediti slog podnaslova matrice</a:t>
            </a:r>
            <a:endParaRPr lang="en-US"/>
          </a:p>
        </p:txBody>
      </p:sp>
      <p:sp>
        <p:nvSpPr>
          <p:cNvPr id="6" name="Ograda datum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A6D7284-23AF-4B0E-A81C-F537B6388DE5}" type="datetimeFigureOut">
              <a:rPr lang="sl-SI"/>
              <a:pPr>
                <a:defRPr/>
              </a:pPr>
              <a:t>11. 03. 2021</a:t>
            </a:fld>
            <a:endParaRPr lang="sl-SI"/>
          </a:p>
        </p:txBody>
      </p:sp>
      <p:sp>
        <p:nvSpPr>
          <p:cNvPr id="7" name="Ograda no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Ograda številke diapoz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5DAB4C8-413E-45D1-A106-45A8AE438B16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834492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6EDA2EF-D002-4455-8C48-347734D5031C}" type="datetimeFigureOut">
              <a:rPr lang="sl-SI"/>
              <a:pPr>
                <a:defRPr/>
              </a:pPr>
              <a:t>11. 03. 2021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5B57FED-33C8-4FD3-B208-33040F29151D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175640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ročno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Prostoročno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31A32A4-8F92-4F19-8DF1-01A077BCA858}" type="datetimeFigureOut">
              <a:rPr lang="sl-SI"/>
              <a:pPr>
                <a:defRPr/>
              </a:pPr>
              <a:t>11. 03. 2021</a:t>
            </a:fld>
            <a:endParaRPr lang="sl-SI"/>
          </a:p>
        </p:txBody>
      </p:sp>
      <p:sp>
        <p:nvSpPr>
          <p:cNvPr id="7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5882846-2A1D-4498-A531-AB13983695D0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886871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E831B5F-A378-4F85-8EBD-6EA2103F1385}" type="datetimeFigureOut">
              <a:rPr lang="sl-SI"/>
              <a:pPr>
                <a:defRPr/>
              </a:pPr>
              <a:t>11. 03. 2021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E036236-D18C-4215-8CEE-F0184F38196A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742651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vsebine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6E7EEEE-4378-44C2-9955-645AD6D4922B}" type="datetimeFigureOut">
              <a:rPr lang="sl-SI"/>
              <a:pPr>
                <a:defRPr/>
              </a:pPr>
              <a:t>11. 03. 2021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8C90660-899B-4CCE-8062-89D832C7C075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891407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3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ACB076B-4FE1-434F-951A-11C5F19CD162}" type="datetimeFigureOut">
              <a:rPr lang="sl-SI"/>
              <a:pPr>
                <a:defRPr/>
              </a:pPr>
              <a:t>11. 03. 2021</a:t>
            </a:fld>
            <a:endParaRPr lang="sl-SI"/>
          </a:p>
        </p:txBody>
      </p:sp>
      <p:sp>
        <p:nvSpPr>
          <p:cNvPr id="4" name="Ograda številke diapozitiva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4DF1969-41CD-4F64-A01B-FCD0718BC965}" type="slidenum">
              <a:rPr lang="sl-SI"/>
              <a:pPr>
                <a:defRPr/>
              </a:pPr>
              <a:t>‹#›</a:t>
            </a:fld>
            <a:endParaRPr lang="sl-SI"/>
          </a:p>
        </p:txBody>
      </p:sp>
      <p:sp>
        <p:nvSpPr>
          <p:cNvPr id="5" name="Ograda noge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576728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81A1809-4F85-49E0-80C9-4B62EF78B0A1}" type="datetimeFigureOut">
              <a:rPr lang="sl-SI"/>
              <a:pPr>
                <a:defRPr/>
              </a:pPr>
              <a:t>11. 03. 2021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0D48D02-BBC2-4CB4-A007-488E0EC31601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366262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C96C619-0162-4217-A2AE-BDEA26F20EED}" type="datetimeFigureOut">
              <a:rPr lang="sl-SI"/>
              <a:pPr>
                <a:defRPr/>
              </a:pPr>
              <a:t>11. 03. 2021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B0C2B47-5656-476F-AA61-0B5214740E94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60537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grada datum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8F113-968D-4B93-8488-652C9077888F}" type="datetimeFigureOut">
              <a:rPr lang="sl-SI">
                <a:solidFill>
                  <a:srgbClr val="EEECE1">
                    <a:shade val="50000"/>
                  </a:srgbClr>
                </a:solidFill>
              </a:rPr>
              <a:pPr>
                <a:defRPr/>
              </a:pPr>
              <a:t>11. 03. 2021</a:t>
            </a:fld>
            <a:endParaRPr lang="sl-SI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5" name="Ograda no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Ograda številke diapoz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736F0-E7E7-4C6B-A7D2-8214F610C4EC}" type="slidenum">
              <a:rPr lang="sl-SI">
                <a:solidFill>
                  <a:srgbClr val="EEECE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sl-SI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5833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l-SI" noProof="0" smtClean="0"/>
              <a:t>Kliknite ikono, če želite dodati sliko</a:t>
            </a:r>
            <a:endParaRPr lang="en-US" noProof="0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B36D592-850E-4C44-B89C-8CBDF43BF7D1}" type="datetimeFigureOut">
              <a:rPr lang="sl-SI"/>
              <a:pPr>
                <a:defRPr/>
              </a:pPr>
              <a:t>11. 03. 2021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C170100-65E6-4DF5-A931-843CB30E8943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645938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DBCBB7A-6A03-4EC4-B2FB-15FFDCD1C97D}" type="datetimeFigureOut">
              <a:rPr lang="sl-SI"/>
              <a:pPr>
                <a:defRPr/>
              </a:pPr>
              <a:t>11. 03. 2021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8FB4622-15BD-427E-A862-258B4688DD01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88089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B18FEA8-446C-486D-A9AD-2BF8B7AF39D0}" type="datetimeFigureOut">
              <a:rPr lang="sl-SI"/>
              <a:pPr>
                <a:defRPr/>
              </a:pPr>
              <a:t>11. 03. 2021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897424F-9303-4F1F-8B7A-24633C98CB46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9078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ročno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Prostoročno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A1843-38FA-4FB3-959E-82C227283B10}" type="datetimeFigureOut">
              <a:rPr lang="sl-SI">
                <a:solidFill>
                  <a:srgbClr val="EEECE1">
                    <a:shade val="50000"/>
                  </a:srgbClr>
                </a:solidFill>
              </a:rPr>
              <a:pPr>
                <a:defRPr/>
              </a:pPr>
              <a:t>11. 03. 2021</a:t>
            </a:fld>
            <a:endParaRPr lang="sl-SI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7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8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20B4D-D189-49B3-B389-CF8F4A8A676B}" type="slidenum">
              <a:rPr lang="sl-SI">
                <a:solidFill>
                  <a:srgbClr val="EEECE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sl-SI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2634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5" name="Ograda datum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3E4B6-B785-4A96-A74B-F72A49702309}" type="datetimeFigureOut">
              <a:rPr lang="sl-SI">
                <a:solidFill>
                  <a:srgbClr val="EEECE1">
                    <a:shade val="50000"/>
                  </a:srgbClr>
                </a:solidFill>
              </a:rPr>
              <a:pPr>
                <a:defRPr/>
              </a:pPr>
              <a:t>11. 03. 2021</a:t>
            </a:fld>
            <a:endParaRPr lang="sl-SI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Ograda no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7" name="Ograda številke diapoz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C6E81-04D4-4D82-8D3E-7BDDA23332B5}" type="slidenum">
              <a:rPr lang="sl-SI">
                <a:solidFill>
                  <a:srgbClr val="EEECE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sl-SI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008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vsebine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06987-A393-4B15-9429-42F7E60AE231}" type="datetimeFigureOut">
              <a:rPr lang="sl-SI">
                <a:solidFill>
                  <a:srgbClr val="EEECE1">
                    <a:shade val="50000"/>
                  </a:srgbClr>
                </a:solidFill>
              </a:rPr>
              <a:pPr>
                <a:defRPr/>
              </a:pPr>
              <a:t>11. 03. 2021</a:t>
            </a:fld>
            <a:endParaRPr lang="sl-SI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82D11-13FF-4835-814E-FAE11091D029}" type="slidenum">
              <a:rPr lang="sl-SI">
                <a:solidFill>
                  <a:srgbClr val="EEECE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sl-SI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958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3" name="Ograda datum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98891-643F-4615-9DAA-BD2AA4441DE9}" type="datetimeFigureOut">
              <a:rPr lang="sl-SI">
                <a:solidFill>
                  <a:srgbClr val="EEECE1">
                    <a:shade val="50000"/>
                  </a:srgbClr>
                </a:solidFill>
              </a:rPr>
              <a:pPr>
                <a:defRPr/>
              </a:pPr>
              <a:t>11. 03. 2021</a:t>
            </a:fld>
            <a:endParaRPr lang="sl-SI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4" name="Ograda no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5" name="Ograda številke diapoz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747FC-52EF-4B9B-8DBE-4BD5867A27B2}" type="slidenum">
              <a:rPr lang="sl-SI">
                <a:solidFill>
                  <a:srgbClr val="EEECE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sl-SI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499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D383F-C146-4F65-9CC4-19D10B3FD640}" type="datetimeFigureOut">
              <a:rPr lang="sl-SI">
                <a:solidFill>
                  <a:srgbClr val="EEECE1">
                    <a:shade val="50000"/>
                  </a:srgbClr>
                </a:solidFill>
              </a:rPr>
              <a:pPr>
                <a:defRPr/>
              </a:pPr>
              <a:t>11. 03. 2021</a:t>
            </a:fld>
            <a:endParaRPr lang="sl-SI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3" name="Ograda no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4" name="Ograda številke diapoz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6D96B-1A7D-4824-9B38-7EB201BD0BA2}" type="slidenum">
              <a:rPr lang="sl-SI">
                <a:solidFill>
                  <a:srgbClr val="EEECE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sl-SI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083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B9DABC-649E-40B5-BDC3-98146B3A5FAD}" type="datetimeFigureOut">
              <a:rPr lang="sl-SI">
                <a:solidFill>
                  <a:srgbClr val="EEECE1">
                    <a:shade val="50000"/>
                  </a:srgbClr>
                </a:solidFill>
              </a:rPr>
              <a:pPr>
                <a:defRPr/>
              </a:pPr>
              <a:t>11. 03. 2021</a:t>
            </a:fld>
            <a:endParaRPr lang="sl-SI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EE493D-C954-4F28-ABF1-AA7D925574E5}" type="slidenum">
              <a:rPr lang="sl-SI">
                <a:solidFill>
                  <a:srgbClr val="EEECE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sl-SI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028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l-SI" noProof="0" smtClean="0"/>
              <a:t>Kliknite ikono, če želite dodati sliko</a:t>
            </a:r>
            <a:endParaRPr lang="en-US" noProof="0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FBD9E-D1EF-4E3C-875F-4E06828335B1}" type="datetimeFigureOut">
              <a:rPr lang="sl-SI">
                <a:solidFill>
                  <a:srgbClr val="EEECE1">
                    <a:shade val="50000"/>
                  </a:srgbClr>
                </a:solidFill>
              </a:rPr>
              <a:pPr>
                <a:defRPr/>
              </a:pPr>
              <a:t>11. 03. 2021</a:t>
            </a:fld>
            <a:endParaRPr lang="sl-SI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8BDE7-017B-4FD4-A787-E46A06FD0C05}" type="slidenum">
              <a:rPr lang="sl-SI">
                <a:solidFill>
                  <a:srgbClr val="EEECE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sl-SI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450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ročno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Prostoročno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28" name="Ograda naslova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Kliknite, če želite urediti slog naslova matrice</a:t>
            </a:r>
            <a:endParaRPr lang="en-US" smtClean="0"/>
          </a:p>
        </p:txBody>
      </p:sp>
      <p:sp>
        <p:nvSpPr>
          <p:cNvPr id="1029" name="Ograda besedila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smtClean="0"/>
          </a:p>
        </p:txBody>
      </p:sp>
      <p:sp>
        <p:nvSpPr>
          <p:cNvPr id="10" name="Ograda datuma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CE04B7E-884C-4D07-91D3-A0FB932A2A9E}" type="datetimeFigureOut">
              <a:rPr lang="sl-SI">
                <a:solidFill>
                  <a:srgbClr val="EEECE1">
                    <a:shade val="50000"/>
                  </a:srgbClr>
                </a:solidFill>
              </a:rPr>
              <a:pPr>
                <a:defRPr/>
              </a:pPr>
              <a:t>11. 03. 2021</a:t>
            </a:fld>
            <a:endParaRPr lang="sl-SI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22" name="Ograda noge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l-SI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18" name="Ograda številke diapozitiva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674062A-6579-4B35-92E2-563D31063109}" type="slidenum">
              <a:rPr lang="sl-SI">
                <a:solidFill>
                  <a:srgbClr val="EEECE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sl-SI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0569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rgbClr val="8064A2"/>
        </a:buClr>
        <a:buSzPct val="100000"/>
        <a:buFont typeface="Arial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ročno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Prostoročno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052" name="Ograda naslova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Kliknite, če želite urediti slog naslova matrice</a:t>
            </a:r>
            <a:endParaRPr lang="en-US" smtClean="0"/>
          </a:p>
        </p:txBody>
      </p:sp>
      <p:sp>
        <p:nvSpPr>
          <p:cNvPr id="2053" name="Ograda besedila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smtClean="0"/>
          </a:p>
        </p:txBody>
      </p:sp>
      <p:sp>
        <p:nvSpPr>
          <p:cNvPr id="10" name="Ograda datuma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rgbClr val="DBF5F9">
                    <a:shade val="50000"/>
                  </a:srgbClr>
                </a:solidFill>
                <a:latin typeface="Arial"/>
              </a:defRPr>
            </a:lvl1pPr>
          </a:lstStyle>
          <a:p>
            <a:pPr>
              <a:defRPr/>
            </a:pPr>
            <a:fld id="{8765560D-518C-4BBE-BC68-176A212B59D2}" type="datetimeFigureOut">
              <a:rPr lang="sl-SI"/>
              <a:pPr>
                <a:defRPr/>
              </a:pPr>
              <a:t>11. 03. 2021</a:t>
            </a:fld>
            <a:endParaRPr lang="sl-SI"/>
          </a:p>
        </p:txBody>
      </p:sp>
      <p:sp>
        <p:nvSpPr>
          <p:cNvPr id="22" name="Ograda noge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rgbClr val="DBF5F9">
                    <a:shade val="50000"/>
                  </a:srgbClr>
                </a:solidFill>
                <a:latin typeface="Arial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8" name="Ograda številke diapozitiva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rgbClr val="DBF5F9">
                    <a:shade val="50000"/>
                  </a:srgbClr>
                </a:solidFill>
                <a:latin typeface="Arial"/>
              </a:defRPr>
            </a:lvl1pPr>
          </a:lstStyle>
          <a:p>
            <a:pPr>
              <a:defRPr/>
            </a:pPr>
            <a:fld id="{4BE45ACB-44CF-4298-97B3-B1B29C374491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152241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100000"/>
        <a:buFont typeface="Arial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grada vsebine 3"/>
          <p:cNvSpPr>
            <a:spLocks noGrp="1"/>
          </p:cNvSpPr>
          <p:nvPr>
            <p:ph idx="1"/>
          </p:nvPr>
        </p:nvSpPr>
        <p:spPr>
          <a:xfrm>
            <a:off x="457200" y="548680"/>
            <a:ext cx="8003232" cy="5832648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sl-SI" sz="5200" b="1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rPr>
              <a:t>Vrednote</a:t>
            </a:r>
            <a:r>
              <a:rPr lang="sl-SI" sz="2000" b="1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rPr>
              <a:t>:</a:t>
            </a:r>
          </a:p>
          <a:p>
            <a:pPr marL="36512" indent="0">
              <a:buNone/>
            </a:pPr>
            <a:endParaRPr lang="sl-SI" sz="2400" b="1" dirty="0" smtClean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ea typeface="+mj-ea"/>
              <a:cs typeface="+mj-cs"/>
            </a:endParaRPr>
          </a:p>
          <a:p>
            <a:r>
              <a:rPr lang="sl-SI" sz="2400" b="1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ea typeface="+mj-ea"/>
                <a:cs typeface="+mj-cs"/>
              </a:rPr>
              <a:t>s</a:t>
            </a:r>
            <a:r>
              <a:rPr lang="sl-SI" sz="2400" b="1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ea typeface="+mj-ea"/>
                <a:cs typeface="+mj-cs"/>
              </a:rPr>
              <a:t>o življenjska vodila in prepričanja, ki usmerjajo naše odločanje in ravnanje. </a:t>
            </a:r>
          </a:p>
          <a:p>
            <a:pPr lvl="0">
              <a:buNone/>
            </a:pPr>
            <a:endParaRPr lang="sl-SI" sz="2000" b="1" dirty="0" smtClean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r>
              <a:rPr lang="sl-SI" sz="2000" b="1" i="1" dirty="0" smtClean="0"/>
              <a:t>So prepričanja o tem, kar cenimo kot pozitivno, zaželeno in vredno truda. </a:t>
            </a:r>
          </a:p>
          <a:p>
            <a:r>
              <a:rPr lang="sl-SI" sz="2000" b="1" i="1" dirty="0" smtClean="0"/>
              <a:t>Nanašajo se na tisto, kar nam v življenju veliko pomeni, po čemer hrepenimo, se veselimo, včasih se za njih borimo in trpimo.</a:t>
            </a:r>
          </a:p>
          <a:p>
            <a:pPr lvl="0">
              <a:buNone/>
            </a:pPr>
            <a:r>
              <a:rPr lang="sl-SI" sz="2000" b="1" i="1" dirty="0" smtClean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60319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143000"/>
          </a:xfrm>
        </p:spPr>
        <p:txBody>
          <a:bodyPr>
            <a:normAutofit/>
          </a:bodyPr>
          <a:lstStyle/>
          <a:p>
            <a:r>
              <a:rPr lang="sl-SI" sz="3200" dirty="0" smtClean="0"/>
              <a:t>Pesem neznanega avstralskega domorodca</a:t>
            </a:r>
            <a:endParaRPr lang="sl-SI" sz="3200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57200" y="1600200"/>
            <a:ext cx="4402832" cy="514116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sl-SI" dirty="0" smtClean="0"/>
              <a:t>Draga bela </a:t>
            </a:r>
            <a:r>
              <a:rPr lang="sl-SI" dirty="0" err="1" smtClean="0"/>
              <a:t>Fella</a:t>
            </a:r>
            <a:r>
              <a:rPr lang="sl-SI" dirty="0" smtClean="0"/>
              <a:t>,</a:t>
            </a:r>
          </a:p>
          <a:p>
            <a:pPr marL="0" indent="0">
              <a:buNone/>
            </a:pPr>
            <a:r>
              <a:rPr lang="sl-SI" dirty="0" smtClean="0"/>
              <a:t>Tu je nekaj stvari, ki jih moraš vedeti:</a:t>
            </a:r>
          </a:p>
          <a:p>
            <a:pPr marL="0" indent="0">
              <a:buNone/>
            </a:pPr>
            <a:r>
              <a:rPr lang="sl-SI" dirty="0" smtClean="0"/>
              <a:t>Ko se rodim, sem črn,</a:t>
            </a:r>
          </a:p>
          <a:p>
            <a:pPr marL="0" indent="0">
              <a:buNone/>
            </a:pPr>
            <a:r>
              <a:rPr lang="sl-SI" dirty="0" smtClean="0"/>
              <a:t>Ko odraščam, sem črn, </a:t>
            </a:r>
          </a:p>
          <a:p>
            <a:pPr marL="0" indent="0">
              <a:buNone/>
            </a:pPr>
            <a:r>
              <a:rPr lang="sl-SI" dirty="0" smtClean="0"/>
              <a:t>Ko se sončim, sem črn,</a:t>
            </a:r>
          </a:p>
          <a:p>
            <a:pPr marL="0" indent="0">
              <a:buNone/>
            </a:pPr>
            <a:r>
              <a:rPr lang="sl-SI" dirty="0" smtClean="0"/>
              <a:t>Ko me zebe, sem črn,</a:t>
            </a:r>
          </a:p>
          <a:p>
            <a:pPr marL="0" indent="0">
              <a:buNone/>
            </a:pPr>
            <a:r>
              <a:rPr lang="sl-SI" dirty="0" smtClean="0"/>
              <a:t>Ko me je strah, sem črn, in</a:t>
            </a:r>
          </a:p>
          <a:p>
            <a:pPr marL="0" indent="0">
              <a:buNone/>
            </a:pPr>
            <a:r>
              <a:rPr lang="sl-SI" dirty="0" smtClean="0"/>
              <a:t>Ko umrem, sem še vedno črn.</a:t>
            </a:r>
          </a:p>
          <a:p>
            <a:pPr marL="0" indent="0">
              <a:buNone/>
            </a:pPr>
            <a:r>
              <a:rPr lang="sl-SI" dirty="0" smtClean="0"/>
              <a:t>In ti, draga </a:t>
            </a:r>
            <a:r>
              <a:rPr lang="sl-SI" dirty="0" err="1" smtClean="0"/>
              <a:t>Fella</a:t>
            </a:r>
            <a:r>
              <a:rPr lang="sl-SI" dirty="0" smtClean="0"/>
              <a:t>,</a:t>
            </a:r>
          </a:p>
          <a:p>
            <a:pPr marL="0" indent="0">
              <a:buNone/>
            </a:pPr>
            <a:r>
              <a:rPr lang="sl-SI" dirty="0" smtClean="0"/>
              <a:t>Ko se rodiš, si rožnata,</a:t>
            </a:r>
          </a:p>
          <a:p>
            <a:pPr marL="0" indent="0">
              <a:buNone/>
            </a:pPr>
            <a:r>
              <a:rPr lang="sl-SI" dirty="0" smtClean="0"/>
              <a:t>Ko odraščaš, si bela,</a:t>
            </a:r>
          </a:p>
          <a:p>
            <a:pPr marL="0" indent="0">
              <a:buNone/>
            </a:pPr>
            <a:r>
              <a:rPr lang="sl-SI" dirty="0" smtClean="0"/>
              <a:t>Ko se sončiš, si rdeča,</a:t>
            </a:r>
          </a:p>
          <a:p>
            <a:pPr marL="0" indent="0">
              <a:buNone/>
            </a:pPr>
            <a:r>
              <a:rPr lang="sl-SI" dirty="0" smtClean="0"/>
              <a:t>Ko te zebe, si vsa modra,</a:t>
            </a:r>
          </a:p>
          <a:p>
            <a:pPr marL="0" indent="0">
              <a:buNone/>
            </a:pPr>
            <a:r>
              <a:rPr lang="sl-SI" dirty="0" smtClean="0"/>
              <a:t>Ko te je strah, si rumena,</a:t>
            </a:r>
          </a:p>
          <a:p>
            <a:pPr marL="0" indent="0">
              <a:buNone/>
            </a:pPr>
            <a:r>
              <a:rPr lang="sl-SI" dirty="0" smtClean="0"/>
              <a:t>Ko ti je slabo, si vsa zelena,</a:t>
            </a:r>
          </a:p>
          <a:p>
            <a:pPr marL="0" indent="0">
              <a:buNone/>
            </a:pPr>
            <a:r>
              <a:rPr lang="sl-SI" dirty="0" smtClean="0"/>
              <a:t>In ko umreš, si vsa siva.</a:t>
            </a:r>
          </a:p>
          <a:p>
            <a:pPr marL="0" indent="0">
              <a:buNone/>
            </a:pPr>
            <a:r>
              <a:rPr lang="sl-SI" dirty="0" smtClean="0"/>
              <a:t>In potem ti meni rečeš, da sem obarvan?!</a:t>
            </a:r>
          </a:p>
        </p:txBody>
      </p:sp>
      <p:pic>
        <p:nvPicPr>
          <p:cNvPr id="1026" name="Picture 2" descr="Rezultat iskanja slik za aborig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916832"/>
            <a:ext cx="4576953" cy="3026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37555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835696" y="1600200"/>
            <a:ext cx="6984776" cy="4525963"/>
          </a:xfrm>
        </p:spPr>
        <p:txBody>
          <a:bodyPr/>
          <a:lstStyle/>
          <a:p>
            <a:pPr lvl="0"/>
            <a:endParaRPr lang="sl-SI" sz="1600" dirty="0" smtClean="0"/>
          </a:p>
          <a:p>
            <a:pPr lvl="0"/>
            <a:endParaRPr lang="sl-SI" sz="1600" dirty="0"/>
          </a:p>
          <a:p>
            <a:pPr lvl="0"/>
            <a:endParaRPr lang="sl-SI" sz="1600" dirty="0" smtClean="0"/>
          </a:p>
          <a:p>
            <a:pPr lvl="0"/>
            <a:endParaRPr lang="sl-SI" sz="1600" dirty="0"/>
          </a:p>
          <a:p>
            <a:pPr lvl="0"/>
            <a:endParaRPr lang="sl-SI" sz="1600" dirty="0" smtClean="0"/>
          </a:p>
          <a:p>
            <a:pPr lvl="0"/>
            <a:endParaRPr lang="sl-SI" sz="1600" dirty="0" smtClean="0"/>
          </a:p>
          <a:p>
            <a:pPr lvl="0"/>
            <a:endParaRPr lang="sl-SI" sz="1600" dirty="0" smtClean="0"/>
          </a:p>
          <a:p>
            <a:pPr lvl="0"/>
            <a:endParaRPr lang="sl-SI" sz="1600" dirty="0"/>
          </a:p>
          <a:p>
            <a:pPr lvl="0"/>
            <a:endParaRPr lang="sl-SI" sz="1600" dirty="0"/>
          </a:p>
          <a:p>
            <a:pPr marL="36512" lvl="0" indent="0">
              <a:buNone/>
            </a:pPr>
            <a:r>
              <a:rPr lang="sl-SI" sz="1800" dirty="0" smtClean="0"/>
              <a:t>Katero </a:t>
            </a:r>
            <a:r>
              <a:rPr lang="sl-SI" sz="1800" dirty="0"/>
              <a:t>vrsto nestrpnosti izraža grafit na sliki? </a:t>
            </a:r>
          </a:p>
          <a:p>
            <a:pPr lvl="1"/>
            <a:r>
              <a:rPr lang="sl-SI" sz="1400" dirty="0"/>
              <a:t>A  Versko.</a:t>
            </a:r>
          </a:p>
          <a:p>
            <a:pPr lvl="1"/>
            <a:r>
              <a:rPr lang="sl-SI" sz="1400" dirty="0"/>
              <a:t>B  Spolno.</a:t>
            </a:r>
          </a:p>
          <a:p>
            <a:pPr lvl="1"/>
            <a:r>
              <a:rPr lang="sl-SI" sz="1400" dirty="0"/>
              <a:t>C  Nacionalistično.</a:t>
            </a:r>
          </a:p>
          <a:p>
            <a:pPr lvl="1"/>
            <a:r>
              <a:rPr lang="sl-SI" sz="1400" dirty="0"/>
              <a:t>D  Ekonomsko</a:t>
            </a:r>
            <a:r>
              <a:rPr lang="sl-SI" sz="1400" dirty="0" smtClean="0"/>
              <a:t>.</a:t>
            </a:r>
          </a:p>
          <a:p>
            <a:pPr lvl="1"/>
            <a:endParaRPr lang="sl-SI" sz="1400" dirty="0"/>
          </a:p>
          <a:p>
            <a:pPr marL="36512" indent="0">
              <a:buNone/>
            </a:pPr>
            <a:r>
              <a:rPr lang="sl-SI" sz="1800" dirty="0"/>
              <a:t>Utemelji, zakaj grafit na sliki izraža nestrpnost.</a:t>
            </a:r>
          </a:p>
        </p:txBody>
      </p:sp>
      <p:pic>
        <p:nvPicPr>
          <p:cNvPr id="4" name="Slika 3" descr="http://www.mladina.si/media/www/slike.old/clanki/200437/m-grafit_display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04664"/>
            <a:ext cx="4831562" cy="36724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9962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67041"/>
            <a:ext cx="6748506" cy="6442902"/>
          </a:xfrm>
        </p:spPr>
      </p:pic>
    </p:spTree>
    <p:extLst>
      <p:ext uri="{BB962C8B-B14F-4D97-AF65-F5344CB8AC3E}">
        <p14:creationId xmlns:p14="http://schemas.microsoft.com/office/powerpoint/2010/main" val="293553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457200" y="241312"/>
            <a:ext cx="8229600" cy="1143000"/>
          </a:xfrm>
        </p:spPr>
        <p:txBody>
          <a:bodyPr/>
          <a:lstStyle/>
          <a:p>
            <a:pPr algn="ctr"/>
            <a:r>
              <a:rPr lang="sl-SI" dirty="0" smtClean="0">
                <a:solidFill>
                  <a:srgbClr val="FF0000"/>
                </a:solidFill>
              </a:rPr>
              <a:t>Vrednote</a:t>
            </a:r>
            <a:endParaRPr lang="sl-SI" dirty="0">
              <a:solidFill>
                <a:srgbClr val="FF0000"/>
              </a:solidFill>
            </a:endParaRPr>
          </a:p>
        </p:txBody>
      </p:sp>
      <p:sp>
        <p:nvSpPr>
          <p:cNvPr id="5" name="Označba mesta besedila 4"/>
          <p:cNvSpPr>
            <a:spLocks noGrp="1"/>
          </p:cNvSpPr>
          <p:nvPr>
            <p:ph type="body" idx="1"/>
          </p:nvPr>
        </p:nvSpPr>
        <p:spPr>
          <a:xfrm>
            <a:off x="457200" y="1516912"/>
            <a:ext cx="4040188" cy="838200"/>
          </a:xfrm>
        </p:spPr>
        <p:txBody>
          <a:bodyPr/>
          <a:lstStyle/>
          <a:p>
            <a:r>
              <a:rPr lang="sl-SI" dirty="0" smtClean="0">
                <a:solidFill>
                  <a:schemeClr val="tx1"/>
                </a:solidFill>
              </a:rPr>
              <a:t>Moje vrednote:</a:t>
            </a:r>
          </a:p>
          <a:p>
            <a:r>
              <a:rPr lang="sl-SI" sz="2000" b="0" dirty="0" smtClean="0">
                <a:solidFill>
                  <a:srgbClr val="FF0000"/>
                </a:solidFill>
              </a:rPr>
              <a:t>Napiši svoje vrednote</a:t>
            </a:r>
            <a:r>
              <a:rPr lang="sl-SI" dirty="0" smtClean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sl-SI" dirty="0">
              <a:solidFill>
                <a:schemeClr val="tx1"/>
              </a:solidFill>
            </a:endParaRPr>
          </a:p>
        </p:txBody>
      </p:sp>
      <p:sp>
        <p:nvSpPr>
          <p:cNvPr id="7" name="Označba mesta besedila 6"/>
          <p:cNvSpPr>
            <a:spLocks noGrp="1"/>
          </p:cNvSpPr>
          <p:nvPr>
            <p:ph type="body" sz="half" idx="3"/>
          </p:nvPr>
        </p:nvSpPr>
        <p:spPr>
          <a:xfrm>
            <a:off x="4643734" y="1470412"/>
            <a:ext cx="4041775" cy="838200"/>
          </a:xfrm>
        </p:spPr>
        <p:txBody>
          <a:bodyPr/>
          <a:lstStyle/>
          <a:p>
            <a:r>
              <a:rPr lang="sl-SI" dirty="0" smtClean="0">
                <a:solidFill>
                  <a:schemeClr val="tx1"/>
                </a:solidFill>
              </a:rPr>
              <a:t>Vrednote mojih staršev:</a:t>
            </a:r>
            <a:endParaRPr lang="sl-SI" dirty="0">
              <a:solidFill>
                <a:schemeClr val="tx1"/>
              </a:solidFill>
            </a:endParaRPr>
          </a:p>
        </p:txBody>
      </p:sp>
      <p:graphicFrame>
        <p:nvGraphicFramePr>
          <p:cNvPr id="9" name="Označba mesta vsebin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4520139"/>
              </p:ext>
            </p:extLst>
          </p:nvPr>
        </p:nvGraphicFramePr>
        <p:xfrm>
          <a:off x="1704923" y="3356992"/>
          <a:ext cx="5731277" cy="345638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880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09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640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l-SI" sz="1600" b="0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600" b="0" dirty="0" smtClean="0">
                          <a:solidFill>
                            <a:schemeClr val="bg1"/>
                          </a:solidFill>
                          <a:effectLst/>
                        </a:rPr>
                        <a:t>Slovenski </a:t>
                      </a:r>
                      <a:r>
                        <a:rPr lang="sl-SI" sz="1600" b="0" dirty="0">
                          <a:solidFill>
                            <a:schemeClr val="bg1"/>
                          </a:solidFill>
                          <a:effectLst/>
                        </a:rPr>
                        <a:t>mladostniki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600" b="0" dirty="0">
                          <a:solidFill>
                            <a:schemeClr val="bg1"/>
                          </a:solidFill>
                          <a:effectLst/>
                        </a:rPr>
                        <a:t>(več v UČ, str. 67)</a:t>
                      </a:r>
                      <a:endParaRPr lang="sl-SI" sz="16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rgbClr val="00B0F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l-SI" sz="1600" b="0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600" b="0" dirty="0" smtClean="0">
                          <a:solidFill>
                            <a:schemeClr val="bg1"/>
                          </a:solidFill>
                          <a:effectLst/>
                        </a:rPr>
                        <a:t>Ameriški </a:t>
                      </a:r>
                      <a:r>
                        <a:rPr lang="sl-SI" sz="1600" b="0" dirty="0">
                          <a:solidFill>
                            <a:schemeClr val="bg1"/>
                          </a:solidFill>
                          <a:effectLst/>
                        </a:rPr>
                        <a:t>mladostniki</a:t>
                      </a:r>
                      <a:endParaRPr lang="sl-SI" sz="16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rgbClr val="00B0F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 b="0" dirty="0">
                          <a:solidFill>
                            <a:schemeClr val="bg1"/>
                          </a:solidFill>
                          <a:effectLst/>
                        </a:rPr>
                        <a:t>1. prijateljstvo</a:t>
                      </a:r>
                      <a:endParaRPr lang="sl-SI" sz="16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rgbClr val="00B0F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  <a:buNone/>
                      </a:pPr>
                      <a:r>
                        <a:rPr lang="sl-SI" sz="1600" b="0" dirty="0" smtClean="0">
                          <a:solidFill>
                            <a:schemeClr val="bg1"/>
                          </a:solidFill>
                          <a:effectLst/>
                        </a:rPr>
                        <a:t>1.</a:t>
                      </a:r>
                      <a:r>
                        <a:rPr lang="sl-SI" sz="1600" b="0" baseline="0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sl-SI" sz="1600" b="0" dirty="0" smtClean="0">
                          <a:solidFill>
                            <a:schemeClr val="bg1"/>
                          </a:solidFill>
                          <a:effectLst/>
                        </a:rPr>
                        <a:t>materialne </a:t>
                      </a:r>
                      <a:r>
                        <a:rPr lang="sl-SI" sz="1600" b="0" dirty="0">
                          <a:solidFill>
                            <a:schemeClr val="bg1"/>
                          </a:solidFill>
                          <a:effectLst/>
                        </a:rPr>
                        <a:t>vrednote </a:t>
                      </a:r>
                      <a:endParaRPr lang="sl-SI" sz="1600" b="0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indent="0">
                        <a:spcAft>
                          <a:spcPts val="0"/>
                        </a:spcAft>
                        <a:buNone/>
                      </a:pPr>
                      <a:r>
                        <a:rPr lang="sl-SI" sz="1600" b="0" dirty="0" smtClean="0">
                          <a:solidFill>
                            <a:schemeClr val="bg1"/>
                          </a:solidFill>
                          <a:effectLst/>
                        </a:rPr>
                        <a:t>    (denar,</a:t>
                      </a:r>
                      <a:r>
                        <a:rPr lang="sl-SI" sz="1600" b="0" baseline="0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sl-SI" sz="1600" b="0" dirty="0" smtClean="0">
                          <a:solidFill>
                            <a:schemeClr val="bg1"/>
                          </a:solidFill>
                          <a:effectLst/>
                        </a:rPr>
                        <a:t>premoženje</a:t>
                      </a:r>
                      <a:r>
                        <a:rPr lang="sl-SI" sz="1600" b="0" dirty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sl-SI" sz="16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rgbClr val="00B0F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 b="0" dirty="0">
                          <a:solidFill>
                            <a:schemeClr val="bg1"/>
                          </a:solidFill>
                          <a:effectLst/>
                        </a:rPr>
                        <a:t>2. pomoč bližnjim osebam</a:t>
                      </a:r>
                      <a:endParaRPr lang="sl-SI" sz="16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rgbClr val="00B0F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 b="0" dirty="0">
                          <a:solidFill>
                            <a:schemeClr val="bg1"/>
                          </a:solidFill>
                          <a:effectLst/>
                        </a:rPr>
                        <a:t>2. storilnost </a:t>
                      </a:r>
                      <a:endParaRPr lang="sl-SI" sz="1600" b="0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 b="0" dirty="0" smtClean="0">
                          <a:solidFill>
                            <a:schemeClr val="bg1"/>
                          </a:solidFill>
                          <a:effectLst/>
                        </a:rPr>
                        <a:t>(</a:t>
                      </a:r>
                      <a:r>
                        <a:rPr lang="sl-SI" sz="1600" b="0" dirty="0">
                          <a:solidFill>
                            <a:schemeClr val="bg1"/>
                          </a:solidFill>
                          <a:effectLst/>
                        </a:rPr>
                        <a:t>trdo delo, s katerim dosežemo več kot drugi)</a:t>
                      </a:r>
                      <a:endParaRPr lang="sl-SI" sz="16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rgbClr val="00B0F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 b="0" dirty="0">
                          <a:solidFill>
                            <a:schemeClr val="bg1"/>
                          </a:solidFill>
                          <a:effectLst/>
                        </a:rPr>
                        <a:t>3. ljubezen do druge osebe </a:t>
                      </a:r>
                      <a:endParaRPr lang="sl-SI" sz="16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rgbClr val="00B0F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 b="0" dirty="0">
                          <a:solidFill>
                            <a:schemeClr val="bg1"/>
                          </a:solidFill>
                          <a:effectLst/>
                        </a:rPr>
                        <a:t>3. lastno uspešnost in zunanji videz (priljubljenost, privlačnost)</a:t>
                      </a:r>
                      <a:endParaRPr lang="sl-SI" sz="16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rgbClr val="00B0F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784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67544" y="908720"/>
            <a:ext cx="8424936" cy="4525963"/>
          </a:xfrm>
        </p:spPr>
        <p:txBody>
          <a:bodyPr/>
          <a:lstStyle/>
          <a:p>
            <a:pPr marL="0" indent="0">
              <a:buNone/>
            </a:pPr>
            <a:r>
              <a:rPr lang="sl-SI" dirty="0" smtClean="0">
                <a:solidFill>
                  <a:srgbClr val="FFC000"/>
                </a:solidFill>
              </a:rPr>
              <a:t>STEREOTIPI, stran 16</a:t>
            </a:r>
          </a:p>
          <a:p>
            <a:r>
              <a:rPr lang="sl-SI" dirty="0" smtClean="0"/>
              <a:t>So ustaljena prepričanja o ljudeh ali o skupinah ljudi, ki jih razporedimo po domnevnih lastnostih (taki so in nič drugačni).</a:t>
            </a:r>
          </a:p>
          <a:p>
            <a:r>
              <a:rPr lang="sl-SI" sz="2000" b="1" dirty="0"/>
              <a:t>Primer: »Ženske so čustvene, moški so agresivni.«</a:t>
            </a:r>
            <a:endParaRPr lang="sl-SI" sz="2000" dirty="0"/>
          </a:p>
          <a:p>
            <a:endParaRPr lang="sl-SI" dirty="0"/>
          </a:p>
          <a:p>
            <a:pPr marL="0" indent="0">
              <a:buNone/>
            </a:pPr>
            <a:r>
              <a:rPr lang="sl-SI" dirty="0" smtClean="0">
                <a:solidFill>
                  <a:srgbClr val="FFC000"/>
                </a:solidFill>
              </a:rPr>
              <a:t>PREDSODKI, </a:t>
            </a:r>
            <a:r>
              <a:rPr lang="sl-SI" smtClean="0">
                <a:solidFill>
                  <a:srgbClr val="FFC000"/>
                </a:solidFill>
              </a:rPr>
              <a:t>stran 16</a:t>
            </a:r>
            <a:endParaRPr lang="sl-SI" dirty="0" smtClean="0">
              <a:solidFill>
                <a:srgbClr val="FFC000"/>
              </a:solidFill>
            </a:endParaRPr>
          </a:p>
          <a:p>
            <a:r>
              <a:rPr lang="sl-SI" dirty="0" smtClean="0"/>
              <a:t>So negativne, slabe predstave oz. sodbe, ki jih izrečemo o drugem človeku, ne da bi ga sploh poznali. 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64046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7467600" cy="1143000"/>
          </a:xfrm>
        </p:spPr>
        <p:txBody>
          <a:bodyPr>
            <a:normAutofit/>
          </a:bodyPr>
          <a:lstStyle/>
          <a:p>
            <a:r>
              <a:rPr lang="sl-SI" sz="3200" dirty="0" smtClean="0"/>
              <a:t>Oglej si sliko o stereotipnih predstavah v UČ stran 16 in reši naloge.</a:t>
            </a:r>
            <a:endParaRPr lang="sl-SI" sz="3200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67544" y="2348880"/>
            <a:ext cx="8229600" cy="3456384"/>
          </a:xfrm>
        </p:spPr>
        <p:txBody>
          <a:bodyPr/>
          <a:lstStyle/>
          <a:p>
            <a:pPr marL="36512" indent="0">
              <a:buNone/>
            </a:pPr>
            <a:r>
              <a:rPr lang="sl-SI" sz="2800" dirty="0" smtClean="0"/>
              <a:t>1. Zapiši nekaj stereotipov, ki veljajo za dekleta.</a:t>
            </a:r>
          </a:p>
          <a:p>
            <a:endParaRPr lang="sl-SI" sz="2800" dirty="0" smtClean="0"/>
          </a:p>
          <a:p>
            <a:pPr marL="36512" indent="0">
              <a:buNone/>
            </a:pPr>
            <a:r>
              <a:rPr lang="sl-SI" sz="2800" dirty="0" smtClean="0"/>
              <a:t>2. Zapiši nekaj stereotipov, ki veljajo za fante.</a:t>
            </a:r>
          </a:p>
          <a:p>
            <a:endParaRPr lang="sl-SI" sz="2800" dirty="0" smtClean="0"/>
          </a:p>
          <a:p>
            <a:pPr marL="36512" indent="0">
              <a:buNone/>
            </a:pPr>
            <a:r>
              <a:rPr lang="sl-SI" sz="2800" dirty="0" smtClean="0"/>
              <a:t>3. Ali stereotipne skice res ustrezajo predstavam. </a:t>
            </a:r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val="2116030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frz40.files.wordpress.com/2012/01/stereotip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414198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09668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smtClean="0"/>
          </a:p>
        </p:txBody>
      </p:sp>
      <p:sp>
        <p:nvSpPr>
          <p:cNvPr id="34819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smtClean="0"/>
          </a:p>
        </p:txBody>
      </p:sp>
      <p:pic>
        <p:nvPicPr>
          <p:cNvPr id="348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3375"/>
            <a:ext cx="7872412" cy="590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861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c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9213"/>
            <a:ext cx="5832648" cy="681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59930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21398" y="107504"/>
            <a:ext cx="8147248" cy="1143000"/>
          </a:xfrm>
        </p:spPr>
        <p:txBody>
          <a:bodyPr>
            <a:noAutofit/>
          </a:bodyPr>
          <a:lstStyle/>
          <a:p>
            <a:r>
              <a:rPr lang="sl-SI" sz="3600" dirty="0" smtClean="0">
                <a:solidFill>
                  <a:srgbClr val="FFC000"/>
                </a:solidFill>
              </a:rPr>
              <a:t>Posledice stereotipov in predsodkov:</a:t>
            </a:r>
            <a:br>
              <a:rPr lang="sl-SI" sz="3600" dirty="0" smtClean="0">
                <a:solidFill>
                  <a:srgbClr val="FFC000"/>
                </a:solidFill>
              </a:rPr>
            </a:br>
            <a:r>
              <a:rPr lang="sl-SI" sz="3600" dirty="0" smtClean="0">
                <a:solidFill>
                  <a:srgbClr val="FFC000"/>
                </a:solidFill>
              </a:rPr>
              <a:t>UČ, stran 10</a:t>
            </a:r>
            <a:r>
              <a:rPr lang="sl-SI" sz="3600" smtClean="0">
                <a:solidFill>
                  <a:srgbClr val="FFC000"/>
                </a:solidFill>
              </a:rPr>
              <a:t>, </a:t>
            </a:r>
            <a:r>
              <a:rPr lang="sl-SI" sz="3600" smtClean="0">
                <a:solidFill>
                  <a:srgbClr val="FFC000"/>
                </a:solidFill>
              </a:rPr>
              <a:t>17</a:t>
            </a:r>
            <a:endParaRPr lang="sl-SI" sz="3600" dirty="0">
              <a:solidFill>
                <a:srgbClr val="FFC00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521398" y="1772816"/>
            <a:ext cx="8208912" cy="4464496"/>
          </a:xfrm>
        </p:spPr>
        <p:txBody>
          <a:bodyPr>
            <a:normAutofit fontScale="77500" lnSpcReduction="20000"/>
          </a:bodyPr>
          <a:lstStyle/>
          <a:p>
            <a:r>
              <a:rPr lang="sl-SI" dirty="0" smtClean="0"/>
              <a:t>Obrekovanje </a:t>
            </a:r>
          </a:p>
          <a:p>
            <a:r>
              <a:rPr lang="sl-SI" dirty="0" smtClean="0"/>
              <a:t>Nestrpnost </a:t>
            </a:r>
            <a:r>
              <a:rPr lang="sl-SI" sz="2000" dirty="0" smtClean="0"/>
              <a:t>(mišljenje, da je nekdo drug manj vreden zaradi drugačne barve kože, vere, obleke, ker je invalid…)</a:t>
            </a:r>
          </a:p>
          <a:p>
            <a:r>
              <a:rPr lang="sl-SI" dirty="0" smtClean="0"/>
              <a:t>Diskriminacija </a:t>
            </a:r>
            <a:r>
              <a:rPr lang="sl-SI" sz="2000" dirty="0" smtClean="0"/>
              <a:t>(neenako obravnavanje posameznika ali skupine zaradi drugačnosti) </a:t>
            </a:r>
          </a:p>
          <a:p>
            <a:r>
              <a:rPr lang="sl-SI" dirty="0" smtClean="0"/>
              <a:t>Ksenofobija </a:t>
            </a:r>
            <a:r>
              <a:rPr lang="sl-SI" sz="2000" dirty="0" smtClean="0"/>
              <a:t>(strah pred tujci – Film </a:t>
            </a:r>
            <a:r>
              <a:rPr lang="sl-SI" sz="2000" i="1" dirty="0" smtClean="0"/>
              <a:t>Planet 51</a:t>
            </a:r>
            <a:r>
              <a:rPr lang="sl-SI" sz="2000" dirty="0" smtClean="0"/>
              <a:t>)</a:t>
            </a:r>
          </a:p>
          <a:p>
            <a:r>
              <a:rPr lang="sl-SI" dirty="0" smtClean="0"/>
              <a:t>Rasizem </a:t>
            </a:r>
            <a:r>
              <a:rPr lang="sl-SI" sz="2000" dirty="0" smtClean="0"/>
              <a:t>(podcenjevanje zaradi rase, občutek večvrednosti -</a:t>
            </a:r>
            <a:r>
              <a:rPr lang="sl-SI" sz="2000" i="1" dirty="0" smtClean="0"/>
              <a:t> </a:t>
            </a:r>
            <a:r>
              <a:rPr lang="sl-SI" sz="2000" i="1" dirty="0"/>
              <a:t>Draga bela </a:t>
            </a:r>
            <a:r>
              <a:rPr lang="sl-SI" sz="2000" i="1" dirty="0" err="1"/>
              <a:t>Fella</a:t>
            </a:r>
            <a:r>
              <a:rPr lang="sl-SI" sz="2000" dirty="0" smtClean="0"/>
              <a:t> )</a:t>
            </a:r>
          </a:p>
          <a:p>
            <a:r>
              <a:rPr lang="sl-SI" dirty="0" smtClean="0"/>
              <a:t>Antisemitizem </a:t>
            </a:r>
            <a:r>
              <a:rPr lang="sl-SI" sz="2000" dirty="0" smtClean="0"/>
              <a:t>(rasizem, ki se nanaša samo na Jude</a:t>
            </a:r>
            <a:r>
              <a:rPr lang="sl-SI" sz="2000" i="1" dirty="0"/>
              <a:t> </a:t>
            </a:r>
            <a:r>
              <a:rPr lang="sl-SI" sz="2000" i="1" dirty="0" smtClean="0"/>
              <a:t>- Dnevnik </a:t>
            </a:r>
            <a:r>
              <a:rPr lang="sl-SI" sz="2000" i="1" dirty="0"/>
              <a:t>Ane </a:t>
            </a:r>
            <a:r>
              <a:rPr lang="sl-SI" sz="2000" i="1" dirty="0" smtClean="0"/>
              <a:t>Frank</a:t>
            </a:r>
            <a:r>
              <a:rPr lang="sl-SI" sz="2000" dirty="0" smtClean="0"/>
              <a:t>)</a:t>
            </a:r>
          </a:p>
          <a:p>
            <a:r>
              <a:rPr lang="sl-SI" sz="3000" dirty="0" err="1" smtClean="0"/>
              <a:t>Homofobija</a:t>
            </a:r>
            <a:r>
              <a:rPr lang="sl-SI" sz="3000" dirty="0" smtClean="0"/>
              <a:t> </a:t>
            </a:r>
            <a:r>
              <a:rPr lang="sl-SI" sz="2000" dirty="0" smtClean="0"/>
              <a:t>(sovraštvo do istospolno usmerjenih)</a:t>
            </a:r>
          </a:p>
          <a:p>
            <a:r>
              <a:rPr lang="sl-SI" sz="3000" dirty="0" smtClean="0"/>
              <a:t>Seksizem</a:t>
            </a:r>
            <a:r>
              <a:rPr lang="sl-SI" sz="2000" dirty="0" smtClean="0"/>
              <a:t> (poudarjanje večvrednosti spola, najpogosteje moškega)</a:t>
            </a:r>
          </a:p>
          <a:p>
            <a:r>
              <a:rPr lang="sl-SI" sz="3300" dirty="0" smtClean="0"/>
              <a:t>Verski fanatizem </a:t>
            </a:r>
            <a:r>
              <a:rPr lang="sl-SI" sz="2000" dirty="0" smtClean="0"/>
              <a:t>(poveličevanje ene vere)</a:t>
            </a:r>
          </a:p>
          <a:p>
            <a:r>
              <a:rPr lang="sl-SI" sz="3000" dirty="0" smtClean="0"/>
              <a:t>Nacionalizem</a:t>
            </a:r>
            <a:r>
              <a:rPr lang="sl-SI" sz="2000" dirty="0" smtClean="0"/>
              <a:t> (poudarjanje večvrednosti enega naroda ali etnične skupine)</a:t>
            </a:r>
          </a:p>
          <a:p>
            <a:pPr marL="36512" indent="0">
              <a:buNone/>
            </a:pPr>
            <a:endParaRPr lang="sl-SI" sz="2000" dirty="0" smtClean="0"/>
          </a:p>
        </p:txBody>
      </p:sp>
    </p:spTree>
    <p:extLst>
      <p:ext uri="{BB962C8B-B14F-4D97-AF65-F5344CB8AC3E}">
        <p14:creationId xmlns:p14="http://schemas.microsoft.com/office/powerpoint/2010/main" val="173154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hnik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ehnika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Umetniško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hnika">
  <a:themeElements>
    <a:clrScheme name="Pote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ehnika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hnika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513</Words>
  <Application>Microsoft Office PowerPoint</Application>
  <PresentationFormat>Diaprojekcija na zaslonu (4:3)</PresentationFormat>
  <Paragraphs>82</Paragraphs>
  <Slides>11</Slides>
  <Notes>1</Notes>
  <HiddenSlides>0</HiddenSlides>
  <MMClips>0</MMClips>
  <ScaleCrop>false</ScaleCrop>
  <HeadingPairs>
    <vt:vector size="6" baseType="variant">
      <vt:variant>
        <vt:lpstr>Uporabljene pisave</vt:lpstr>
      </vt:variant>
      <vt:variant>
        <vt:i4>6</vt:i4>
      </vt:variant>
      <vt:variant>
        <vt:lpstr>Tema</vt:lpstr>
      </vt:variant>
      <vt:variant>
        <vt:i4>2</vt:i4>
      </vt:variant>
      <vt:variant>
        <vt:lpstr>Naslovi diapozitivov</vt:lpstr>
      </vt:variant>
      <vt:variant>
        <vt:i4>11</vt:i4>
      </vt:variant>
    </vt:vector>
  </HeadingPairs>
  <TitlesOfParts>
    <vt:vector size="19" baseType="lpstr">
      <vt:lpstr>Arial</vt:lpstr>
      <vt:lpstr>Calibri</vt:lpstr>
      <vt:lpstr>Franklin Gothic Book</vt:lpstr>
      <vt:lpstr>Times New Roman</vt:lpstr>
      <vt:lpstr>Wingdings</vt:lpstr>
      <vt:lpstr>Wingdings 2</vt:lpstr>
      <vt:lpstr>Tehnika</vt:lpstr>
      <vt:lpstr>1_Tehnika</vt:lpstr>
      <vt:lpstr>PowerPointova predstavitev</vt:lpstr>
      <vt:lpstr>PowerPointova predstavitev</vt:lpstr>
      <vt:lpstr>Vrednote</vt:lpstr>
      <vt:lpstr>PowerPointova predstavitev</vt:lpstr>
      <vt:lpstr>Oglej si sliko o stereotipnih predstavah v UČ stran 16 in reši naloge.</vt:lpstr>
      <vt:lpstr>PowerPointova predstavitev</vt:lpstr>
      <vt:lpstr>PowerPointova predstavitev</vt:lpstr>
      <vt:lpstr>PowerPointova predstavitev</vt:lpstr>
      <vt:lpstr>Posledice stereotipov in predsodkov: UČ, stran 10, 17</vt:lpstr>
      <vt:lpstr>Pesem neznanega avstralskega domorodca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Katera pravila veljajo v določeni skupini?</dc:title>
  <dc:creator>Uporabnik</dc:creator>
  <cp:lastModifiedBy>Tadeja Z</cp:lastModifiedBy>
  <cp:revision>30</cp:revision>
  <dcterms:created xsi:type="dcterms:W3CDTF">2014-03-12T20:30:44Z</dcterms:created>
  <dcterms:modified xsi:type="dcterms:W3CDTF">2021-03-11T14:26:43Z</dcterms:modified>
</cp:coreProperties>
</file>