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59" r:id="rId5"/>
    <p:sldId id="269" r:id="rId6"/>
    <p:sldId id="265" r:id="rId7"/>
    <p:sldId id="261" r:id="rId8"/>
    <p:sldId id="263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BEF-2782-428C-9919-B70C05B901C2}" type="datetimeFigureOut">
              <a:rPr lang="sl-SI" smtClean="0"/>
              <a:pPr/>
              <a:t>7.2.2016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D492-1E59-4DA5-99FD-348DE00880B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57422" y="785794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Karantanija</a:t>
            </a:r>
            <a:endParaRPr lang="sl-SI" sz="8000" dirty="0"/>
          </a:p>
        </p:txBody>
      </p:sp>
      <p:pic>
        <p:nvPicPr>
          <p:cNvPr id="4" name="Slika 3" descr="krnski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214686"/>
            <a:ext cx="4643470" cy="3049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404664"/>
            <a:ext cx="494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prstClr val="black"/>
                </a:solidFill>
              </a:rPr>
              <a:t>SPODNJA PANONIJA</a:t>
            </a:r>
            <a:endParaRPr lang="sl-SI" sz="4000" dirty="0">
              <a:solidFill>
                <a:prstClr val="black"/>
              </a:solidFill>
            </a:endParaRPr>
          </a:p>
        </p:txBody>
      </p:sp>
      <p:pic>
        <p:nvPicPr>
          <p:cNvPr id="3" name="Slika 2" descr="SP_panonija.jpg"/>
          <p:cNvPicPr>
            <a:picLocks noChangeAspect="1"/>
          </p:cNvPicPr>
          <p:nvPr/>
        </p:nvPicPr>
        <p:blipFill rotWithShape="1">
          <a:blip r:embed="rId2" cstate="print">
            <a:lum contrast="10000"/>
          </a:blip>
          <a:srcRect r="29340"/>
          <a:stretch/>
        </p:blipFill>
        <p:spPr>
          <a:xfrm>
            <a:off x="394544" y="1515705"/>
            <a:ext cx="6152025" cy="43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0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0" y="3143248"/>
          <a:ext cx="4335091" cy="295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na slika" r:id="rId3" imgW="3086531" imgH="2104762" progId="PBrush">
                  <p:embed/>
                </p:oleObj>
              </mc:Choice>
              <mc:Fallback>
                <p:oleObj name="Bitna slika" r:id="rId3" imgW="3086531" imgH="210476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43248"/>
                        <a:ext cx="4335091" cy="29575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680520" cy="311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otnik 7"/>
          <p:cNvSpPr/>
          <p:nvPr/>
        </p:nvSpPr>
        <p:spPr>
          <a:xfrm>
            <a:off x="827584" y="3645024"/>
            <a:ext cx="318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i="1" dirty="0" smtClean="0">
                <a:solidFill>
                  <a:prstClr val="black"/>
                </a:solidFill>
              </a:rPr>
              <a:t>Ostanki nekdanjega </a:t>
            </a:r>
            <a:r>
              <a:rPr lang="sl-SI" i="1" dirty="0" err="1" smtClean="0">
                <a:solidFill>
                  <a:prstClr val="black"/>
                </a:solidFill>
              </a:rPr>
              <a:t>Blatograda</a:t>
            </a:r>
            <a:r>
              <a:rPr lang="sl-SI" i="1" dirty="0" smtClean="0">
                <a:solidFill>
                  <a:prstClr val="black"/>
                </a:solidFill>
              </a:rPr>
              <a:t>.</a:t>
            </a:r>
            <a:endParaRPr lang="sl-S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CF715A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3"/>
            <a:ext cx="4284662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jeZBesedilom 2"/>
          <p:cNvSpPr txBox="1"/>
          <p:nvPr/>
        </p:nvSpPr>
        <p:spPr>
          <a:xfrm>
            <a:off x="5143504" y="500042"/>
            <a:ext cx="380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OBMOČJE SAMOVE PLEMENSKE ZVEZE</a:t>
            </a:r>
            <a:endParaRPr lang="sl-SI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86380" y="1428736"/>
            <a:ext cx="2597988" cy="41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sl-SI" sz="1600" dirty="0"/>
              <a:t>Alpske Slovane so ogrožali na zahodu Bavarci, Franki in </a:t>
            </a:r>
            <a:r>
              <a:rPr lang="sl-SI" sz="1600" dirty="0" smtClean="0"/>
              <a:t>Langobardi, </a:t>
            </a:r>
            <a:r>
              <a:rPr lang="sl-SI" sz="1600" dirty="0"/>
              <a:t>na vzhodu pa bivši zavezniki </a:t>
            </a:r>
            <a:r>
              <a:rPr lang="sl-SI" sz="1600" dirty="0" err="1"/>
              <a:t>Obri</a:t>
            </a:r>
            <a:r>
              <a:rPr lang="sl-SI" sz="1600" dirty="0"/>
              <a:t>. </a:t>
            </a:r>
            <a:endParaRPr lang="sl-SI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sl-SI" sz="1600" dirty="0"/>
              <a:t> V razmerju do nomadskih Obrov so bili v podrejenem položaju. </a:t>
            </a:r>
            <a:r>
              <a:rPr lang="sl-SI" sz="1600" dirty="0" err="1"/>
              <a:t>Obri</a:t>
            </a:r>
            <a:r>
              <a:rPr lang="sl-SI" sz="1600" dirty="0"/>
              <a:t> so jih večkrat oropali. Pod vodstvom Sama so se alpski Slovani uspešno uprli.</a:t>
            </a:r>
          </a:p>
          <a:p>
            <a:pPr eaLnBrk="0" hangingPunct="0"/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708917" y="550159"/>
            <a:ext cx="50720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Samova plemenska zveza</a:t>
            </a:r>
            <a:r>
              <a:rPr lang="sl-SI" sz="2400" dirty="0" smtClean="0"/>
              <a:t> (tudi </a:t>
            </a:r>
            <a:r>
              <a:rPr lang="sl-SI" sz="2400" b="1" dirty="0" smtClean="0"/>
              <a:t>Samova država</a:t>
            </a:r>
            <a:r>
              <a:rPr lang="sl-SI" sz="2400" dirty="0" smtClean="0"/>
              <a:t>) je bila zveza slovanskih plemen, ki so poseljevala območja od Baltskega do Jadranskega morja. Nastala je leta 623, ko so se podrejeni Slovani pod vodstvom frankovskega trgovca </a:t>
            </a:r>
            <a:r>
              <a:rPr lang="sl-SI" sz="2400" dirty="0" smtClean="0"/>
              <a:t>Sama uprli </a:t>
            </a:r>
            <a:r>
              <a:rPr lang="sl-SI" sz="2400" dirty="0" smtClean="0"/>
              <a:t>Avarom. Samova plemenska zveza je leta 658, po smrti kralja Sama razpadla. </a:t>
            </a:r>
            <a:endParaRPr lang="sl-SI" sz="2400" dirty="0" smtClean="0"/>
          </a:p>
          <a:p>
            <a:r>
              <a:rPr lang="sl-SI" sz="2400" dirty="0" smtClean="0"/>
              <a:t>Na </a:t>
            </a:r>
            <a:r>
              <a:rPr lang="sl-SI" sz="2400" dirty="0" smtClean="0"/>
              <a:t>ozemlju današnje avstrijske Koroške in delu spodnje in zgornje Štajerske je nastala najstarejša slovanska državna tvorba Karantanija, ki je bila samostojna še 2. stoletji.</a:t>
            </a:r>
          </a:p>
          <a:p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79"/>
            <a:ext cx="2786082" cy="335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20891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500034" y="571480"/>
            <a:ext cx="5368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Središče Karantanije je bil Krnski grad, tam je bil sedež karantanskega kneza,ki je vladal deželi.</a:t>
            </a:r>
            <a:endParaRPr lang="sl-SI" dirty="0"/>
          </a:p>
        </p:txBody>
      </p:sp>
      <p:pic>
        <p:nvPicPr>
          <p:cNvPr id="8" name="Slika 7" descr="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191651" y="1844824"/>
            <a:ext cx="6536529" cy="435768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14282" y="5572140"/>
            <a:ext cx="183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Krnski grad danes</a:t>
            </a: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oselitev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19243" cy="66172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Untitled-1.jpg"/>
          <p:cNvPicPr>
            <a:picLocks noChangeAspect="1"/>
          </p:cNvPicPr>
          <p:nvPr/>
        </p:nvPicPr>
        <p:blipFill>
          <a:blip r:embed="rId2" cstate="print"/>
          <a:srcRect t="3825" b="1836"/>
          <a:stretch>
            <a:fillRect/>
          </a:stretch>
        </p:blipFill>
        <p:spPr>
          <a:xfrm rot="60000">
            <a:off x="3374101" y="140064"/>
            <a:ext cx="3907831" cy="662649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58082" y="571480"/>
            <a:ext cx="67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KNEZ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286644" y="1571612"/>
            <a:ext cx="8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KOSEZI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429520" y="2643182"/>
            <a:ext cx="88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ŽUPANI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358082" y="3500438"/>
            <a:ext cx="127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SVOBODNJI</a:t>
            </a:r>
          </a:p>
          <a:p>
            <a:r>
              <a:rPr lang="sl-SI" dirty="0" smtClean="0"/>
              <a:t> KMETJE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715272" y="52863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SUŽNJI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00034" y="571480"/>
            <a:ext cx="311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SHEMA KARANTANSKE DRUŽBE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28564" y="285728"/>
            <a:ext cx="87154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>
                <a:solidFill>
                  <a:srgbClr val="FF0000"/>
                </a:solidFill>
              </a:rPr>
              <a:t>Obred ustoličevanja karantanskih vojvod 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Na današnjem Gosposvetskem polju, v bližini krnskega gradu, je sredi polja stal zgornji del kamnitega rimskega stebra – knežji kamen. Nedaleč proč pa še danes stoji kamniti vojvodski prestol, sestavljen iz nagrobnih kamnov. </a:t>
            </a:r>
            <a:br>
              <a:rPr lang="sl-SI" dirty="0" smtClean="0"/>
            </a:br>
            <a:r>
              <a:rPr lang="sl-SI" dirty="0" smtClean="0"/>
              <a:t>Prvi del obreda ustoličevanja novega vojvode se </a:t>
            </a:r>
          </a:p>
          <a:p>
            <a:r>
              <a:rPr lang="sl-SI" dirty="0" smtClean="0"/>
              <a:t>je vršil pri knežjem kamnu. </a:t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3" name="Slika 2" descr="350px-Landhaus_Wappensaal_Fuerstenstei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9945" y="1988840"/>
            <a:ext cx="3679057" cy="2452705"/>
          </a:xfrm>
          <a:prstGeom prst="rect">
            <a:avLst/>
          </a:prstGeom>
        </p:spPr>
      </p:pic>
      <p:pic>
        <p:nvPicPr>
          <p:cNvPr id="4" name="Slika 3" descr="ustoliceva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52567"/>
            <a:ext cx="4684093" cy="2251968"/>
          </a:xfrm>
          <a:prstGeom prst="rect">
            <a:avLst/>
          </a:prstGeom>
        </p:spPr>
      </p:pic>
      <p:pic>
        <p:nvPicPr>
          <p:cNvPr id="5" name="Slika 4" descr="ustolicevanj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75" y="2855614"/>
            <a:ext cx="3697390" cy="2787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00034" y="428604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 Obred se je nadaljeval pri vojvodskem prestolu, </a:t>
            </a:r>
          </a:p>
          <a:p>
            <a:r>
              <a:rPr lang="sl-SI" dirty="0" smtClean="0"/>
              <a:t>ki stoji še danes in ima dva sedeža. </a:t>
            </a:r>
            <a:br>
              <a:rPr lang="sl-SI" dirty="0" smtClean="0"/>
            </a:br>
            <a:endParaRPr lang="sl-SI" dirty="0" smtClean="0"/>
          </a:p>
          <a:p>
            <a:endParaRPr lang="sl-SI" dirty="0" smtClean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9765"/>
            <a:ext cx="2607882" cy="3472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" name="Slika 4" descr="05 Vojvodski pre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5939377" cy="397608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23528" y="5445224"/>
            <a:ext cx="79208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b="1" dirty="0" smtClean="0"/>
              <a:t>Vojvodski prestol</a:t>
            </a:r>
            <a:r>
              <a:rPr lang="sl-SI" dirty="0" smtClean="0"/>
              <a:t> je kamniti prestol z dvema sedežema. Stoji na Gosposvetskem polju pri kraju Gospa Sveta (nemško </a:t>
            </a:r>
            <a:r>
              <a:rPr lang="sl-SI" i="1" dirty="0" smtClean="0"/>
              <a:t>Maria </a:t>
            </a:r>
            <a:r>
              <a:rPr lang="sl-SI" i="1" dirty="0" err="1" smtClean="0"/>
              <a:t>Saal</a:t>
            </a:r>
            <a:r>
              <a:rPr lang="sl-SI" dirty="0" smtClean="0"/>
              <a:t>) na avstrijskem Koroškem. Prestol je imel pomembno vlogo v tretjem delu obreda ustoličevanja koroških vojvod, saj je na njem novi vojvoda potrdil fevde vazalom. </a:t>
            </a:r>
            <a:endParaRPr lang="sl-SI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na Dobaj\Documents\ŠOLA\ZGODOVINA\7.r\Priprave_2015_novi_ucbenik\Nove priprave\Srednji vek\Karantanija\2-centa knežji ka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5465763" cy="5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347864" y="6165304"/>
            <a:ext cx="12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DVA CENTA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821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244</Words>
  <Application>Microsoft Office PowerPoint</Application>
  <PresentationFormat>Diaprojekcija na zaslonu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Officeova tema</vt:lpstr>
      <vt:lpstr>Bitna slika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Jasna Dobaj</dc:creator>
  <cp:lastModifiedBy>Jasna Dobaj</cp:lastModifiedBy>
  <cp:revision>38</cp:revision>
  <dcterms:created xsi:type="dcterms:W3CDTF">2010-03-08T18:29:48Z</dcterms:created>
  <dcterms:modified xsi:type="dcterms:W3CDTF">2016-02-07T10:39:03Z</dcterms:modified>
</cp:coreProperties>
</file>